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456" y="6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72885" y="-1001486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99455" y="533400"/>
            <a:ext cx="3187145" cy="3380945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Урок русского языка в 11 классе на тему «Лексика. Орфография. Подготовка к ЕГЭ»</a:t>
            </a: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/>
            </a:r>
            <a:br>
              <a:rPr lang="ru-RU" sz="1400" dirty="0" smtClean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/>
            </a:r>
            <a:br>
              <a:rPr lang="ru-RU" sz="1400" dirty="0" smtClean="0">
                <a:solidFill>
                  <a:srgbClr val="FF0000"/>
                </a:solidFill>
              </a:rPr>
            </a:br>
            <a:endParaRPr lang="ru-RU" sz="1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99455" y="3981330"/>
            <a:ext cx="3056516" cy="485870"/>
          </a:xfrm>
        </p:spPr>
        <p:txBody>
          <a:bodyPr>
            <a:normAutofit fontScale="92500"/>
          </a:bodyPr>
          <a:lstStyle/>
          <a:p>
            <a:r>
              <a:rPr lang="ru-RU" sz="2400" i="1" dirty="0" smtClean="0"/>
              <a:t>Семнадцатое декабря.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1" y="283028"/>
            <a:ext cx="6487886" cy="1469571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Укажите варианты ответов, в которых во всех словах одного ряда пропущена </a:t>
            </a:r>
            <a:r>
              <a:rPr lang="ru-RU" sz="2700" b="1" dirty="0" smtClean="0">
                <a:solidFill>
                  <a:srgbClr val="FF0000"/>
                </a:solidFill>
              </a:rPr>
              <a:t>безударная непроверяемая гласная корня.</a:t>
            </a:r>
            <a:r>
              <a:rPr lang="ru-RU" sz="2700" b="1" dirty="0" smtClean="0"/>
              <a:t> 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Запишите номера ответов</a:t>
            </a:r>
            <a:r>
              <a:rPr lang="ru-RU" sz="2700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5029" y="1959429"/>
            <a:ext cx="6433458" cy="441347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dirty="0" smtClean="0"/>
              <a:t>1.располагаться, тренировать, винегрет</a:t>
            </a:r>
          </a:p>
          <a:p>
            <a:pPr lvl="0">
              <a:buNone/>
            </a:pPr>
            <a:r>
              <a:rPr lang="ru-RU" sz="2800" dirty="0" smtClean="0"/>
              <a:t>2.коридор,велосипед, маршрутный</a:t>
            </a:r>
          </a:p>
          <a:p>
            <a:pPr lvl="0">
              <a:buNone/>
            </a:pPr>
            <a:r>
              <a:rPr lang="ru-RU" sz="2800" dirty="0" smtClean="0"/>
              <a:t>3.перетирать, обогащение, таинственный</a:t>
            </a:r>
          </a:p>
          <a:p>
            <a:pPr lvl="0">
              <a:buNone/>
            </a:pPr>
            <a:r>
              <a:rPr lang="ru-RU" sz="2800" dirty="0" smtClean="0"/>
              <a:t>4.преодоление, багровый, сострадание</a:t>
            </a:r>
          </a:p>
          <a:p>
            <a:pPr>
              <a:buNone/>
            </a:pPr>
            <a:r>
              <a:rPr lang="ru-RU" sz="2800" dirty="0" smtClean="0"/>
              <a:t>5.зарница,миндалевидный, коричневатый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828" y="365126"/>
            <a:ext cx="6052457" cy="110444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КЛЮЧ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545771"/>
            <a:ext cx="6564086" cy="463119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r>
              <a:rPr lang="ru-RU" sz="3600" b="1" dirty="0" smtClean="0"/>
              <a:t>держанный, </a:t>
            </a:r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r>
              <a:rPr lang="ru-RU" sz="3600" b="1" dirty="0" smtClean="0"/>
              <a:t>бросил, </a:t>
            </a:r>
            <a:r>
              <a:rPr lang="ru-RU" sz="3600" b="1" dirty="0" smtClean="0">
                <a:solidFill>
                  <a:srgbClr val="FF0000"/>
                </a:solidFill>
              </a:rPr>
              <a:t>за</a:t>
            </a:r>
            <a:r>
              <a:rPr lang="ru-RU" sz="3600" b="1" dirty="0" smtClean="0"/>
              <a:t>дела; 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err="1" smtClean="0">
                <a:solidFill>
                  <a:srgbClr val="FF0000"/>
                </a:solidFill>
              </a:rPr>
              <a:t>рас</a:t>
            </a:r>
            <a:r>
              <a:rPr lang="ru-RU" sz="3600" b="1" dirty="0" err="1" smtClean="0"/>
              <a:t>кинулась,</a:t>
            </a:r>
            <a:r>
              <a:rPr lang="ru-RU" sz="3600" b="1" dirty="0" err="1" smtClean="0">
                <a:solidFill>
                  <a:srgbClr val="FF0000"/>
                </a:solidFill>
              </a:rPr>
              <a:t>бес</a:t>
            </a:r>
            <a:r>
              <a:rPr lang="ru-RU" sz="3600" b="1" dirty="0" err="1" smtClean="0"/>
              <a:t>крайним</a:t>
            </a:r>
            <a:r>
              <a:rPr lang="ru-RU" sz="3600" b="1" dirty="0" smtClean="0"/>
              <a:t>, </a:t>
            </a:r>
            <a:r>
              <a:rPr lang="ru-RU" sz="3600" b="1" dirty="0" smtClean="0">
                <a:solidFill>
                  <a:srgbClr val="FF0000"/>
                </a:solidFill>
              </a:rPr>
              <a:t>без</a:t>
            </a:r>
            <a:r>
              <a:rPr lang="ru-RU" sz="3600" b="1" dirty="0" smtClean="0"/>
              <a:t>жалостным, </a:t>
            </a:r>
            <a:r>
              <a:rPr lang="ru-RU" sz="3600" b="1" dirty="0" smtClean="0">
                <a:solidFill>
                  <a:srgbClr val="FF0000"/>
                </a:solidFill>
              </a:rPr>
              <a:t>бес</a:t>
            </a:r>
            <a:r>
              <a:rPr lang="ru-RU" sz="3600" b="1" dirty="0" smtClean="0"/>
              <a:t>престанно; 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0000"/>
                </a:solidFill>
              </a:rPr>
              <a:t>при</a:t>
            </a:r>
            <a:r>
              <a:rPr lang="ru-RU" sz="3600" b="1" dirty="0" smtClean="0"/>
              <a:t>тихший, </a:t>
            </a:r>
            <a:r>
              <a:rPr lang="ru-RU" sz="3600" b="1" dirty="0" smtClean="0">
                <a:solidFill>
                  <a:srgbClr val="FF0000"/>
                </a:solidFill>
              </a:rPr>
              <a:t>пре</a:t>
            </a:r>
            <a:r>
              <a:rPr lang="ru-RU" sz="3600" b="1" dirty="0" smtClean="0"/>
              <a:t>сыщенной, бес</a:t>
            </a:r>
            <a:r>
              <a:rPr lang="ru-RU" sz="3600" b="1" dirty="0" smtClean="0">
                <a:solidFill>
                  <a:srgbClr val="FF0000"/>
                </a:solidFill>
              </a:rPr>
              <a:t>пре</a:t>
            </a:r>
            <a:r>
              <a:rPr lang="ru-RU" sz="3600" b="1" dirty="0" smtClean="0"/>
              <a:t>станно</a:t>
            </a:r>
            <a:endParaRPr lang="ru-RU" sz="3600" dirty="0" smtClean="0"/>
          </a:p>
          <a:p>
            <a:endParaRPr lang="ru-RU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944" y="348343"/>
            <a:ext cx="6760028" cy="15457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Укажите варианты ответов, в которых во всех словах одного ряда пропущена одна и та же буква.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49086" y="1665514"/>
            <a:ext cx="6999514" cy="4511449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/>
              <a:t>1.пред..</a:t>
            </a:r>
            <a:r>
              <a:rPr lang="ru-RU" sz="2800" dirty="0" err="1" smtClean="0"/>
              <a:t>нфарктный</a:t>
            </a:r>
            <a:r>
              <a:rPr lang="ru-RU" sz="2800" dirty="0" smtClean="0"/>
              <a:t>, без..</a:t>
            </a:r>
            <a:r>
              <a:rPr lang="ru-RU" sz="2800" dirty="0" err="1" smtClean="0"/>
              <a:t>гольный</a:t>
            </a:r>
            <a:r>
              <a:rPr lang="ru-RU" sz="2800" dirty="0" smtClean="0"/>
              <a:t>, меж..</a:t>
            </a:r>
            <a:r>
              <a:rPr lang="ru-RU" sz="2800" dirty="0" err="1" smtClean="0"/>
              <a:t>нтернатский</a:t>
            </a:r>
            <a:endParaRPr lang="ru-RU" sz="2800" dirty="0" smtClean="0"/>
          </a:p>
          <a:p>
            <a:pPr lvl="0">
              <a:buNone/>
            </a:pPr>
            <a:r>
              <a:rPr lang="ru-RU" sz="2800" dirty="0" smtClean="0"/>
              <a:t>2.пр..уныл, пр..</a:t>
            </a:r>
            <a:r>
              <a:rPr lang="ru-RU" sz="2800" dirty="0" err="1" smtClean="0"/>
              <a:t>вратные</a:t>
            </a:r>
            <a:r>
              <a:rPr lang="ru-RU" sz="2800" dirty="0" smtClean="0"/>
              <a:t> (представления), пр..домовой (участок)</a:t>
            </a:r>
          </a:p>
          <a:p>
            <a:pPr lvl="0">
              <a:buNone/>
            </a:pPr>
            <a:r>
              <a:rPr lang="ru-RU" sz="2800" dirty="0" smtClean="0"/>
              <a:t>3.п..</a:t>
            </a:r>
            <a:r>
              <a:rPr lang="ru-RU" sz="2800" dirty="0" err="1" smtClean="0"/>
              <a:t>едестал</a:t>
            </a:r>
            <a:r>
              <a:rPr lang="ru-RU" sz="2800" dirty="0" smtClean="0"/>
              <a:t>, </a:t>
            </a:r>
            <a:r>
              <a:rPr lang="ru-RU" sz="2800" dirty="0" err="1" smtClean="0"/>
              <a:t>всеоб</a:t>
            </a:r>
            <a:r>
              <a:rPr lang="ru-RU" sz="2800" dirty="0" smtClean="0"/>
              <a:t>..</a:t>
            </a:r>
            <a:r>
              <a:rPr lang="ru-RU" sz="2800" dirty="0" err="1" smtClean="0"/>
              <a:t>емлющий</a:t>
            </a:r>
            <a:r>
              <a:rPr lang="ru-RU" sz="2800" dirty="0" smtClean="0"/>
              <a:t>, пред..юбилейный</a:t>
            </a:r>
          </a:p>
          <a:p>
            <a:pPr lvl="0">
              <a:buNone/>
            </a:pPr>
            <a:r>
              <a:rPr lang="ru-RU" sz="2800" dirty="0" smtClean="0"/>
              <a:t>4.и..брал, </a:t>
            </a:r>
            <a:r>
              <a:rPr lang="ru-RU" sz="2800" dirty="0" err="1" smtClean="0"/>
              <a:t>бе</a:t>
            </a:r>
            <a:r>
              <a:rPr lang="ru-RU" sz="2800" dirty="0" smtClean="0"/>
              <a:t>..вкусный, </a:t>
            </a:r>
            <a:r>
              <a:rPr lang="ru-RU" sz="2800" dirty="0" err="1" smtClean="0"/>
              <a:t>ра</a:t>
            </a:r>
            <a:r>
              <a:rPr lang="ru-RU" sz="2800" dirty="0" smtClean="0"/>
              <a:t>..жать</a:t>
            </a:r>
          </a:p>
          <a:p>
            <a:pPr lvl="0">
              <a:buNone/>
            </a:pPr>
            <a:r>
              <a:rPr lang="ru-RU" sz="2800" dirty="0" smtClean="0"/>
              <a:t>5.р..ссыпал, поз..прошлый, </a:t>
            </a:r>
            <a:r>
              <a:rPr lang="ru-RU" sz="2800" dirty="0" err="1" smtClean="0"/>
              <a:t>нез</a:t>
            </a:r>
            <a:r>
              <a:rPr lang="ru-RU" sz="2800" dirty="0" smtClean="0"/>
              <a:t>..</a:t>
            </a:r>
            <a:r>
              <a:rPr lang="ru-RU" sz="2800" dirty="0" err="1" smtClean="0"/>
              <a:t>менимый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057" y="430441"/>
            <a:ext cx="6662057" cy="13255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Укажите варианты ответов, в которых во всех словах одного ряда пропущена одна и та же буква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5543" y="1807029"/>
            <a:ext cx="6890658" cy="4369934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/>
              <a:t>1.пр..возмочь, пр..</a:t>
            </a:r>
            <a:r>
              <a:rPr lang="ru-RU" sz="2800" dirty="0" err="1" smtClean="0"/>
              <a:t>дания</a:t>
            </a:r>
            <a:r>
              <a:rPr lang="ru-RU" sz="2800" dirty="0" smtClean="0"/>
              <a:t> (старины), пр..</a:t>
            </a:r>
            <a:r>
              <a:rPr lang="ru-RU" sz="2800" dirty="0" err="1" smtClean="0"/>
              <a:t>рываемый</a:t>
            </a:r>
            <a:r>
              <a:rPr lang="ru-RU" sz="2800" dirty="0" smtClean="0"/>
              <a:t> (собеседником)</a:t>
            </a:r>
          </a:p>
          <a:p>
            <a:pPr lvl="0">
              <a:buNone/>
            </a:pPr>
            <a:r>
              <a:rPr lang="ru-RU" sz="2800" dirty="0" smtClean="0"/>
              <a:t>2.не..</a:t>
            </a:r>
            <a:r>
              <a:rPr lang="ru-RU" sz="2800" dirty="0" err="1" smtClean="0"/>
              <a:t>говорчивый</a:t>
            </a:r>
            <a:r>
              <a:rPr lang="ru-RU" sz="2800" dirty="0" smtClean="0"/>
              <a:t>, </a:t>
            </a:r>
            <a:r>
              <a:rPr lang="ru-RU" sz="2800" dirty="0" err="1" smtClean="0"/>
              <a:t>бе</a:t>
            </a:r>
            <a:r>
              <a:rPr lang="ru-RU" sz="2800" dirty="0" smtClean="0"/>
              <a:t>..цельный, в..</a:t>
            </a:r>
            <a:r>
              <a:rPr lang="ru-RU" sz="2800" dirty="0" err="1" smtClean="0"/>
              <a:t>дремнуть</a:t>
            </a:r>
            <a:endParaRPr lang="ru-RU" sz="2800" dirty="0" smtClean="0"/>
          </a:p>
          <a:p>
            <a:pPr lvl="0">
              <a:buNone/>
            </a:pPr>
            <a:r>
              <a:rPr lang="ru-RU" sz="2800" dirty="0" smtClean="0"/>
              <a:t>3.соб..</a:t>
            </a:r>
            <a:r>
              <a:rPr lang="ru-RU" sz="2800" dirty="0" err="1" smtClean="0"/>
              <a:t>ётся</a:t>
            </a:r>
            <a:r>
              <a:rPr lang="ru-RU" sz="2800" dirty="0" smtClean="0"/>
              <a:t>, </a:t>
            </a:r>
            <a:r>
              <a:rPr lang="ru-RU" sz="2800" dirty="0" err="1" smtClean="0"/>
              <a:t>супер</a:t>
            </a:r>
            <a:r>
              <a:rPr lang="ru-RU" sz="2800" dirty="0" smtClean="0"/>
              <a:t>..яркий, в..</a:t>
            </a:r>
            <a:r>
              <a:rPr lang="ru-RU" sz="2800" dirty="0" err="1" smtClean="0"/>
              <a:t>ётся</a:t>
            </a:r>
            <a:endParaRPr lang="ru-RU" sz="2800" dirty="0" smtClean="0"/>
          </a:p>
          <a:p>
            <a:pPr lvl="0">
              <a:buNone/>
            </a:pPr>
            <a:r>
              <a:rPr lang="ru-RU" sz="2800" dirty="0" smtClean="0"/>
              <a:t>4.о..бойный (молоток), на..строчный, по..черкни</a:t>
            </a:r>
          </a:p>
          <a:p>
            <a:pPr lvl="0">
              <a:buNone/>
            </a:pPr>
            <a:r>
              <a:rPr lang="ru-RU" sz="2800" dirty="0" smtClean="0"/>
              <a:t>5.от..</a:t>
            </a:r>
            <a:r>
              <a:rPr lang="ru-RU" sz="2800" dirty="0" err="1" smtClean="0"/>
              <a:t>скать</a:t>
            </a:r>
            <a:r>
              <a:rPr lang="ru-RU" sz="2800" dirty="0" smtClean="0"/>
              <a:t>, под..</a:t>
            </a:r>
            <a:r>
              <a:rPr lang="ru-RU" sz="2800" dirty="0" err="1" smtClean="0"/>
              <a:t>тожить</a:t>
            </a:r>
            <a:r>
              <a:rPr lang="ru-RU" sz="2800" dirty="0" smtClean="0"/>
              <a:t>, с..</a:t>
            </a:r>
            <a:r>
              <a:rPr lang="ru-RU" sz="2800" dirty="0" err="1" smtClean="0"/>
              <a:t>змала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2629" y="365126"/>
            <a:ext cx="6825342" cy="13255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Укажите варианты ответов, в которых во всех словах одного ряда пропущена одна и та же буква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6429" y="1807029"/>
            <a:ext cx="6814457" cy="436993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dirty="0" smtClean="0"/>
              <a:t>1.сверх..</a:t>
            </a:r>
            <a:r>
              <a:rPr lang="ru-RU" sz="2800" dirty="0" err="1" smtClean="0"/>
              <a:t>дея</a:t>
            </a:r>
            <a:r>
              <a:rPr lang="ru-RU" sz="2800" dirty="0" smtClean="0"/>
              <a:t>, под..</a:t>
            </a:r>
            <a:r>
              <a:rPr lang="ru-RU" sz="2800" dirty="0" err="1" smtClean="0"/>
              <a:t>скать</a:t>
            </a:r>
            <a:r>
              <a:rPr lang="ru-RU" sz="2800" dirty="0" smtClean="0"/>
              <a:t>, от..</a:t>
            </a:r>
            <a:r>
              <a:rPr lang="ru-RU" sz="2800" dirty="0" err="1" smtClean="0"/>
              <a:t>скать</a:t>
            </a:r>
            <a:endParaRPr lang="ru-RU" sz="2800" dirty="0" smtClean="0"/>
          </a:p>
          <a:p>
            <a:pPr lvl="0">
              <a:buNone/>
            </a:pPr>
            <a:r>
              <a:rPr lang="ru-RU" sz="2800" dirty="0" smtClean="0"/>
              <a:t>2.пр..домовая (территория), пр..щедрый, пр..ступить (к делу)</a:t>
            </a:r>
          </a:p>
          <a:p>
            <a:pPr lvl="0">
              <a:buNone/>
            </a:pPr>
            <a:r>
              <a:rPr lang="ru-RU" sz="2800" dirty="0" smtClean="0"/>
              <a:t>3.без..</a:t>
            </a:r>
            <a:r>
              <a:rPr lang="ru-RU" sz="2800" dirty="0" err="1" smtClean="0"/>
              <a:t>языкий</a:t>
            </a:r>
            <a:r>
              <a:rPr lang="ru-RU" sz="2800" dirty="0" smtClean="0"/>
              <a:t>, в..явь, из..</a:t>
            </a:r>
            <a:r>
              <a:rPr lang="ru-RU" sz="2800" dirty="0" err="1" smtClean="0"/>
              <a:t>ян</a:t>
            </a:r>
            <a:endParaRPr lang="ru-RU" sz="2800" dirty="0" smtClean="0"/>
          </a:p>
          <a:p>
            <a:pPr lvl="0">
              <a:buNone/>
            </a:pPr>
            <a:r>
              <a:rPr lang="ru-RU" sz="2800" dirty="0" smtClean="0"/>
              <a:t>4.бе..полезный, и..царапать, и..</a:t>
            </a:r>
            <a:r>
              <a:rPr lang="ru-RU" sz="2800" dirty="0" err="1" smtClean="0"/>
              <a:t>синя-чёрный</a:t>
            </a:r>
            <a:endParaRPr lang="ru-RU" sz="2800" dirty="0" smtClean="0"/>
          </a:p>
          <a:p>
            <a:pPr lvl="0">
              <a:buNone/>
            </a:pPr>
            <a:r>
              <a:rPr lang="ru-RU" sz="2800" dirty="0" smtClean="0"/>
              <a:t>5.пр..</a:t>
            </a:r>
            <a:r>
              <a:rPr lang="ru-RU" sz="2800" dirty="0" err="1" smtClean="0"/>
              <a:t>вратные</a:t>
            </a:r>
            <a:r>
              <a:rPr lang="ru-RU" sz="2800" dirty="0" smtClean="0"/>
              <a:t>, пр..</a:t>
            </a:r>
            <a:r>
              <a:rPr lang="ru-RU" sz="2800" dirty="0" err="1" smtClean="0"/>
              <a:t>граждать</a:t>
            </a:r>
            <a:r>
              <a:rPr lang="ru-RU" sz="2800" dirty="0" smtClean="0"/>
              <a:t>, пр..</a:t>
            </a:r>
            <a:r>
              <a:rPr lang="ru-RU" sz="2800" dirty="0" err="1" smtClean="0"/>
              <a:t>емник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6542" y="365126"/>
            <a:ext cx="6433457" cy="119153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Рефлексия.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3513" y="1360713"/>
            <a:ext cx="6868887" cy="4816249"/>
          </a:xfrm>
        </p:spPr>
        <p:txBody>
          <a:bodyPr/>
          <a:lstStyle/>
          <a:p>
            <a:pPr lvl="0"/>
            <a:r>
              <a:rPr lang="ru-RU" sz="3200" dirty="0" smtClean="0"/>
              <a:t>Я справился (не справился)....</a:t>
            </a:r>
          </a:p>
          <a:p>
            <a:pPr lvl="0"/>
            <a:r>
              <a:rPr lang="ru-RU" sz="3200" dirty="0" smtClean="0"/>
              <a:t>Я смог (не смог)....</a:t>
            </a:r>
          </a:p>
          <a:p>
            <a:pPr lvl="0"/>
            <a:r>
              <a:rPr lang="ru-RU" sz="3200" dirty="0" smtClean="0"/>
              <a:t>У меня получилось (не получилось)...</a:t>
            </a:r>
          </a:p>
          <a:p>
            <a:pPr lvl="0"/>
            <a:r>
              <a:rPr lang="ru-RU" sz="3200" dirty="0" smtClean="0"/>
              <a:t>Я доволен(не доволен) собой ...</a:t>
            </a:r>
          </a:p>
          <a:p>
            <a:pPr lvl="0"/>
            <a:r>
              <a:rPr lang="ru-RU" sz="3200" dirty="0" smtClean="0"/>
              <a:t>Мне было трудно...</a:t>
            </a:r>
          </a:p>
          <a:p>
            <a:pPr lvl="0"/>
            <a:r>
              <a:rPr lang="ru-RU" sz="3200" dirty="0" smtClean="0"/>
              <a:t>Мне было легко...</a:t>
            </a:r>
          </a:p>
          <a:p>
            <a:pPr lvl="0"/>
            <a:r>
              <a:rPr lang="ru-RU" sz="3200" dirty="0" smtClean="0"/>
              <a:t>Мне необходимо поработать над...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img16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771" y="195943"/>
            <a:ext cx="6836229" cy="5519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413169"/>
            <a:ext cx="7095823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Цели и задачи урока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079172" y="5094513"/>
            <a:ext cx="5105400" cy="1173087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286000" y="1143001"/>
            <a:ext cx="4953000" cy="1088570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1861457" y="2406123"/>
            <a:ext cx="5160112" cy="1200151"/>
            <a:chOff x="1248" y="2553"/>
            <a:chExt cx="7675" cy="756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993" y="2553"/>
              <a:ext cx="6930" cy="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 smtClean="0"/>
                <a:t>Проверить уровень усвоения знаний с помощью системы заданий разного типа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64" y="2675"/>
              <a:ext cx="10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1810431" y="3620683"/>
            <a:ext cx="5091113" cy="1495603"/>
            <a:chOff x="1257" y="3229"/>
            <a:chExt cx="3207" cy="351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78" y="3208"/>
              <a:ext cx="174" cy="216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982686" y="1077686"/>
            <a:ext cx="46699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Закреплять и расширять знания орфоэпических, орфографических и лексических норм.</a:t>
            </a:r>
            <a:endParaRPr lang="ru-RU" sz="2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819399" y="3526971"/>
            <a:ext cx="52795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Развивать ключевые компетенции: речь, внимание, память, логическое мышление, умение обобщать, делать выводы</a:t>
            </a:r>
            <a:endParaRPr lang="ru-RU" sz="2400" dirty="0"/>
          </a:p>
        </p:txBody>
      </p:sp>
      <p:sp>
        <p:nvSpPr>
          <p:cNvPr id="32" name="Прямоугольник 31"/>
          <p:cNvSpPr/>
          <p:nvPr/>
        </p:nvSpPr>
        <p:spPr>
          <a:xfrm rot="10800000" flipV="1">
            <a:off x="2841167" y="5117660"/>
            <a:ext cx="48768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формировать навыки контроля и самоконтроля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5286" y="365126"/>
            <a:ext cx="6836228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Орфоэпическая  разминка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3771" y="1545771"/>
            <a:ext cx="6955972" cy="463119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какие красивые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жалюзи</a:t>
            </a:r>
            <a:r>
              <a:rPr lang="ru-RU" sz="2800" dirty="0" smtClean="0"/>
              <a:t>; обратись в фирму по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остеклению</a:t>
            </a:r>
            <a:r>
              <a:rPr lang="ru-RU" sz="2800" dirty="0" smtClean="0"/>
              <a:t> балконов; ты уже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откупориваешь</a:t>
            </a:r>
            <a:r>
              <a:rPr lang="ru-RU" sz="2800" dirty="0" smtClean="0"/>
              <a:t> банку огурцов? правильно,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откупоривай</a:t>
            </a:r>
            <a:r>
              <a:rPr lang="ru-RU" sz="2800" dirty="0" smtClean="0"/>
              <a:t>; будете суп со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свеклой</a:t>
            </a:r>
            <a:r>
              <a:rPr lang="ru-RU" sz="2800" dirty="0" smtClean="0"/>
              <a:t>? не будете? жаль.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свекла</a:t>
            </a:r>
            <a:r>
              <a:rPr lang="ru-RU" sz="2800" dirty="0" smtClean="0"/>
              <a:t> – вещь полезная. а со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щавелем</a:t>
            </a:r>
            <a:r>
              <a:rPr lang="ru-RU" sz="2800" dirty="0" smtClean="0"/>
              <a:t>?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щавель </a:t>
            </a:r>
            <a:r>
              <a:rPr lang="ru-RU" sz="2800" dirty="0" smtClean="0"/>
              <a:t>тоже очень полезен; в магазине нет </a:t>
            </a:r>
            <a:r>
              <a:rPr lang="ru-RU" sz="2800" dirty="0" err="1" smtClean="0"/>
              <a:t>тефлоновых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сковород</a:t>
            </a:r>
            <a:r>
              <a:rPr lang="ru-RU" sz="2800" dirty="0" smtClean="0"/>
              <a:t>; где у вас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мусоропровод</a:t>
            </a:r>
            <a:r>
              <a:rPr lang="ru-RU" sz="2800" dirty="0" smtClean="0"/>
              <a:t>? в каком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квартале </a:t>
            </a:r>
            <a:r>
              <a:rPr lang="ru-RU" sz="2800" dirty="0" smtClean="0"/>
              <a:t>нужный нам дом?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828" y="365126"/>
            <a:ext cx="6640285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КЛЮЧ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38943"/>
            <a:ext cx="7121979" cy="483802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Какие красивые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жалюз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3200" dirty="0" smtClean="0"/>
              <a:t>; Обратись в фирму по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остекл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Е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нию</a:t>
            </a:r>
            <a:r>
              <a:rPr lang="ru-RU" sz="3200" dirty="0" smtClean="0"/>
              <a:t> балконов; Ты уже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отк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У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пориваешь</a:t>
            </a:r>
            <a:r>
              <a:rPr lang="ru-RU" sz="3200" dirty="0" smtClean="0"/>
              <a:t> банку огурцов? Правильно,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от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кУ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поривай</a:t>
            </a:r>
            <a:r>
              <a:rPr lang="ru-RU" sz="3200" dirty="0" smtClean="0"/>
              <a:t>; Будете суп со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св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Е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клой</a:t>
            </a:r>
            <a:r>
              <a:rPr lang="ru-RU" sz="3200" dirty="0" smtClean="0"/>
              <a:t>? Не будете? Жаль.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Св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Е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кла</a:t>
            </a:r>
            <a:r>
              <a:rPr lang="ru-RU" sz="3200" dirty="0" smtClean="0"/>
              <a:t> – вещь полезная. А со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щав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Е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лем</a:t>
            </a:r>
            <a:r>
              <a:rPr lang="ru-RU" sz="3200" dirty="0" smtClean="0"/>
              <a:t>?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Щав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Е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ль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dirty="0" smtClean="0"/>
              <a:t>тоже очень полезен; В магазине нет </a:t>
            </a:r>
            <a:r>
              <a:rPr lang="ru-RU" sz="3200" dirty="0" err="1" smtClean="0"/>
              <a:t>тефлоновых</a:t>
            </a:r>
            <a:r>
              <a:rPr lang="ru-RU" sz="3200" dirty="0" smtClean="0"/>
              <a:t>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сковор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О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3200" dirty="0" smtClean="0"/>
              <a:t>; Где у вас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мусоропров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О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3200" dirty="0" smtClean="0"/>
              <a:t>? В каком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кварт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ле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dirty="0" smtClean="0"/>
              <a:t>нужный нам дом?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154636" cy="95204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Работа с текстом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8829" y="1273629"/>
            <a:ext cx="6542314" cy="490333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i="1" dirty="0" smtClean="0"/>
              <a:t>Эффектное лекарство тётя привезла из Германии. </a:t>
            </a:r>
          </a:p>
          <a:p>
            <a:pPr>
              <a:buFont typeface="Wingdings" pitchFamily="2" charset="2"/>
              <a:buChar char="Ø"/>
            </a:pPr>
            <a:r>
              <a:rPr lang="ru-RU" sz="3200" i="1" dirty="0" smtClean="0"/>
              <a:t>Абонент в бассейн уже заканчивался. </a:t>
            </a:r>
          </a:p>
          <a:p>
            <a:pPr>
              <a:buFont typeface="Wingdings" pitchFamily="2" charset="2"/>
              <a:buChar char="Ø"/>
            </a:pPr>
            <a:r>
              <a:rPr lang="ru-RU" sz="3200" i="1" dirty="0" smtClean="0"/>
              <a:t>С утра была дождевая погода, и Маша одела плащ. </a:t>
            </a:r>
          </a:p>
          <a:p>
            <a:pPr>
              <a:buFont typeface="Wingdings" pitchFamily="2" charset="2"/>
              <a:buChar char="Ø"/>
            </a:pPr>
            <a:r>
              <a:rPr lang="ru-RU" sz="3200" i="1" dirty="0" smtClean="0"/>
              <a:t>Дипломат конкурса юных исполнителей вышел на сцену под гром аплодисментов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114" y="365126"/>
            <a:ext cx="6400800" cy="110444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Безударные гласные в корнях слов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360714"/>
            <a:ext cx="7010400" cy="5323115"/>
          </a:xfrm>
        </p:spPr>
        <p:txBody>
          <a:bodyPr>
            <a:noAutofit/>
          </a:bodyPr>
          <a:lstStyle/>
          <a:p>
            <a:pPr fontAlgn="base"/>
            <a:r>
              <a:rPr lang="ru-RU" sz="2800" dirty="0" smtClean="0"/>
              <a:t>К…</a:t>
            </a:r>
            <a:r>
              <a:rPr lang="ru-RU" sz="2800" dirty="0" err="1" smtClean="0"/>
              <a:t>сание</a:t>
            </a:r>
            <a:r>
              <a:rPr lang="ru-RU" sz="2800" dirty="0" smtClean="0"/>
              <a:t>, ос…ждать, дол…жить, пол…</a:t>
            </a:r>
            <a:r>
              <a:rPr lang="ru-RU" sz="2800" dirty="0" err="1" smtClean="0"/>
              <a:t>мический</a:t>
            </a:r>
            <a:r>
              <a:rPr lang="ru-RU" sz="2800" dirty="0" smtClean="0"/>
              <a:t>, </a:t>
            </a:r>
            <a:r>
              <a:rPr lang="ru-RU" sz="2800" dirty="0" err="1" smtClean="0"/>
              <a:t>изл</a:t>
            </a:r>
            <a:r>
              <a:rPr lang="ru-RU" sz="2800" dirty="0" smtClean="0"/>
              <a:t>…гать, к…</a:t>
            </a:r>
            <a:r>
              <a:rPr lang="ru-RU" sz="2800" dirty="0" err="1" smtClean="0"/>
              <a:t>тегория</a:t>
            </a:r>
            <a:r>
              <a:rPr lang="ru-RU" sz="2800" dirty="0" smtClean="0"/>
              <a:t>, </a:t>
            </a:r>
            <a:r>
              <a:rPr lang="ru-RU" sz="2800" dirty="0" err="1" smtClean="0"/>
              <a:t>вр</a:t>
            </a:r>
            <a:r>
              <a:rPr lang="ru-RU" sz="2800" dirty="0" smtClean="0"/>
              <a:t>…</a:t>
            </a:r>
            <a:r>
              <a:rPr lang="ru-RU" sz="2800" dirty="0" err="1" smtClean="0"/>
              <a:t>сти</a:t>
            </a:r>
            <a:r>
              <a:rPr lang="ru-RU" sz="2800" dirty="0" smtClean="0"/>
              <a:t>, </a:t>
            </a:r>
            <a:r>
              <a:rPr lang="ru-RU" sz="2800" dirty="0" err="1" smtClean="0"/>
              <a:t>отр</a:t>
            </a:r>
            <a:r>
              <a:rPr lang="ru-RU" sz="2800" dirty="0" smtClean="0"/>
              <a:t>…</a:t>
            </a:r>
            <a:r>
              <a:rPr lang="ru-RU" sz="2800" dirty="0" err="1" smtClean="0"/>
              <a:t>слевой</a:t>
            </a:r>
            <a:r>
              <a:rPr lang="ru-RU" sz="2800" dirty="0" smtClean="0"/>
              <a:t>, </a:t>
            </a:r>
            <a:r>
              <a:rPr lang="ru-RU" sz="2800" dirty="0" err="1" smtClean="0"/>
              <a:t>зар</a:t>
            </a:r>
            <a:r>
              <a:rPr lang="ru-RU" sz="2800" dirty="0" smtClean="0"/>
              <a:t>…внять (поверхность), </a:t>
            </a:r>
            <a:r>
              <a:rPr lang="ru-RU" sz="2800" dirty="0" err="1" smtClean="0"/>
              <a:t>огр</a:t>
            </a:r>
            <a:r>
              <a:rPr lang="ru-RU" sz="2800" dirty="0" smtClean="0"/>
              <a:t>…</a:t>
            </a:r>
            <a:r>
              <a:rPr lang="ru-RU" sz="2800" dirty="0" err="1" smtClean="0"/>
              <a:t>ждение</a:t>
            </a:r>
            <a:r>
              <a:rPr lang="ru-RU" sz="2800" dirty="0" smtClean="0"/>
              <a:t>, приз…</a:t>
            </a:r>
            <a:r>
              <a:rPr lang="ru-RU" sz="2800" dirty="0" err="1" smtClean="0"/>
              <a:t>млиться</a:t>
            </a:r>
            <a:r>
              <a:rPr lang="ru-RU" sz="2800" dirty="0" smtClean="0"/>
              <a:t>, </a:t>
            </a:r>
            <a:r>
              <a:rPr lang="ru-RU" sz="2800" dirty="0" err="1" smtClean="0"/>
              <a:t>обм</a:t>
            </a:r>
            <a:r>
              <a:rPr lang="ru-RU" sz="2800" dirty="0" smtClean="0"/>
              <a:t>…</a:t>
            </a:r>
            <a:r>
              <a:rPr lang="ru-RU" sz="2800" dirty="0" err="1" smtClean="0"/>
              <a:t>кнуть</a:t>
            </a:r>
            <a:r>
              <a:rPr lang="ru-RU" sz="2800" dirty="0" smtClean="0"/>
              <a:t> (перо в чернила), ст…</a:t>
            </a:r>
            <a:r>
              <a:rPr lang="ru-RU" sz="2800" dirty="0" err="1" smtClean="0"/>
              <a:t>мулирующий</a:t>
            </a:r>
            <a:r>
              <a:rPr lang="ru-RU" sz="2800" dirty="0" smtClean="0"/>
              <a:t>, </a:t>
            </a:r>
            <a:r>
              <a:rPr lang="ru-RU" sz="2800" dirty="0" err="1" smtClean="0"/>
              <a:t>прив</a:t>
            </a:r>
            <a:r>
              <a:rPr lang="ru-RU" sz="2800" dirty="0" smtClean="0"/>
              <a:t>…</a:t>
            </a:r>
            <a:r>
              <a:rPr lang="ru-RU" sz="2800" dirty="0" err="1" smtClean="0"/>
              <a:t>легия</a:t>
            </a:r>
            <a:r>
              <a:rPr lang="ru-RU" sz="2800" dirty="0" smtClean="0"/>
              <a:t>, </a:t>
            </a:r>
            <a:r>
              <a:rPr lang="ru-RU" sz="2800" dirty="0" err="1" smtClean="0"/>
              <a:t>уск</a:t>
            </a:r>
            <a:r>
              <a:rPr lang="ru-RU" sz="2800" dirty="0" smtClean="0"/>
              <a:t>…</a:t>
            </a:r>
            <a:r>
              <a:rPr lang="ru-RU" sz="2800" dirty="0" err="1" smtClean="0"/>
              <a:t>кать</a:t>
            </a:r>
            <a:r>
              <a:rPr lang="ru-RU" sz="2800" dirty="0" smtClean="0"/>
              <a:t>,  косм…</a:t>
            </a:r>
            <a:r>
              <a:rPr lang="ru-RU" sz="2800" dirty="0" err="1" smtClean="0"/>
              <a:t>тический</a:t>
            </a:r>
            <a:r>
              <a:rPr lang="ru-RU" sz="2800" dirty="0" smtClean="0"/>
              <a:t>, претензия, </a:t>
            </a:r>
            <a:r>
              <a:rPr lang="ru-RU" sz="2800" dirty="0" err="1" smtClean="0"/>
              <a:t>попл</a:t>
            </a:r>
            <a:r>
              <a:rPr lang="ru-RU" sz="2800" dirty="0" smtClean="0"/>
              <a:t>…</a:t>
            </a:r>
            <a:r>
              <a:rPr lang="ru-RU" sz="2800" dirty="0" err="1" smtClean="0"/>
              <a:t>вок</a:t>
            </a:r>
            <a:r>
              <a:rPr lang="ru-RU" sz="2800" dirty="0" smtClean="0"/>
              <a:t>, </a:t>
            </a:r>
            <a:r>
              <a:rPr lang="ru-RU" sz="2800" dirty="0" err="1" smtClean="0"/>
              <a:t>спл</a:t>
            </a:r>
            <a:r>
              <a:rPr lang="ru-RU" sz="2800" dirty="0" smtClean="0"/>
              <a:t>…</a:t>
            </a:r>
            <a:r>
              <a:rPr lang="ru-RU" sz="2800" dirty="0" err="1" smtClean="0"/>
              <a:t>ченный</a:t>
            </a:r>
            <a:r>
              <a:rPr lang="ru-RU" sz="2800" dirty="0" smtClean="0"/>
              <a:t>, оз…</a:t>
            </a:r>
            <a:r>
              <a:rPr lang="ru-RU" sz="2800" dirty="0" err="1" smtClean="0"/>
              <a:t>риться</a:t>
            </a:r>
            <a:r>
              <a:rPr lang="ru-RU" sz="2800" dirty="0" smtClean="0"/>
              <a:t>, д…легат, оз…</a:t>
            </a:r>
            <a:r>
              <a:rPr lang="ru-RU" sz="2800" dirty="0" err="1" smtClean="0"/>
              <a:t>рной</a:t>
            </a:r>
            <a:r>
              <a:rPr lang="ru-RU" sz="2800" dirty="0" smtClean="0"/>
              <a:t>, г…</a:t>
            </a:r>
            <a:r>
              <a:rPr lang="ru-RU" sz="2800" dirty="0" err="1" smtClean="0"/>
              <a:t>ристый</a:t>
            </a:r>
            <a:r>
              <a:rPr lang="ru-RU" sz="2800" dirty="0" smtClean="0"/>
              <a:t>, </a:t>
            </a:r>
            <a:r>
              <a:rPr lang="ru-RU" sz="2800" dirty="0" err="1" smtClean="0"/>
              <a:t>мун</a:t>
            </a:r>
            <a:r>
              <a:rPr lang="ru-RU" sz="2800" dirty="0" smtClean="0"/>
              <a:t>…</a:t>
            </a:r>
            <a:r>
              <a:rPr lang="ru-RU" sz="2800" dirty="0" err="1" smtClean="0"/>
              <a:t>ципальный</a:t>
            </a:r>
            <a:r>
              <a:rPr lang="ru-RU" sz="2800" dirty="0" smtClean="0"/>
              <a:t>, в…</a:t>
            </a:r>
            <a:r>
              <a:rPr lang="ru-RU" sz="2800" dirty="0" err="1" smtClean="0"/>
              <a:t>негрет</a:t>
            </a:r>
            <a:r>
              <a:rPr lang="ru-RU" sz="2800" dirty="0" smtClean="0"/>
              <a:t>, выл…</a:t>
            </a:r>
            <a:r>
              <a:rPr lang="ru-RU" sz="2800" dirty="0" err="1" smtClean="0"/>
              <a:t>зать</a:t>
            </a:r>
            <a:r>
              <a:rPr lang="ru-RU" sz="2800" dirty="0" smtClean="0"/>
              <a:t> тарелку, м…</a:t>
            </a:r>
            <a:r>
              <a:rPr lang="ru-RU" sz="2800" dirty="0" err="1" smtClean="0"/>
              <a:t>териальный</a:t>
            </a:r>
            <a:r>
              <a:rPr lang="ru-RU" sz="2800" dirty="0" smtClean="0"/>
              <a:t>, прим…</a:t>
            </a:r>
            <a:r>
              <a:rPr lang="ru-RU" sz="2800" dirty="0" err="1" smtClean="0"/>
              <a:t>рять</a:t>
            </a:r>
            <a:r>
              <a:rPr lang="ru-RU" sz="2800" dirty="0" smtClean="0"/>
              <a:t> костюм, </a:t>
            </a:r>
            <a:r>
              <a:rPr lang="ru-RU" sz="2800" dirty="0" err="1" smtClean="0"/>
              <a:t>ск</a:t>
            </a:r>
            <a:r>
              <a:rPr lang="ru-RU" sz="2800" dirty="0" smtClean="0"/>
              <a:t>…</a:t>
            </a:r>
            <a:r>
              <a:rPr lang="ru-RU" sz="2800" dirty="0" err="1" smtClean="0"/>
              <a:t>сить</a:t>
            </a:r>
            <a:r>
              <a:rPr lang="ru-RU" sz="2800" dirty="0" smtClean="0"/>
              <a:t> траву, </a:t>
            </a:r>
            <a:r>
              <a:rPr lang="ru-RU" sz="2800" dirty="0" err="1" smtClean="0"/>
              <a:t>гербарий,фиолетовый,в</a:t>
            </a:r>
            <a:r>
              <a:rPr lang="ru-RU" sz="2800" dirty="0" smtClean="0"/>
              <a:t>…</a:t>
            </a:r>
            <a:r>
              <a:rPr lang="ru-RU" sz="2800" dirty="0" err="1" smtClean="0"/>
              <a:t>теран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3628" y="365126"/>
            <a:ext cx="6183085" cy="75610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КЛЮЧ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60716" y="1020082"/>
          <a:ext cx="5878284" cy="5207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9428"/>
                <a:gridCol w="1959428"/>
                <a:gridCol w="1959428"/>
              </a:tblGrid>
              <a:tr h="493032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ПРОВЕРЯЕМЫЕ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НЕПРОВЕРЯЕМЫЕ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ЧЕРЕДОВАНИЕ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ОСАЖДАТЬ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КАТЕГОРИЯ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КАСАНИЕ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ПОЛЕМИЧЕСКИЙ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ПРИВИЛЕГИЯ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ДОЛОЖИТЬ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ПРИЗЕМЛИТЬСЯ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ДЕЛЕГАТ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ИЗЛАГАТЬ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ОГРАЖДЕНИЕ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ОЗОРНОЙ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ВРАСТИ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СТИМУЛИРУЮЩИЙ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ОТРАСЛЕВОЙ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КОСМЕТИЧЕСКИЙ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ВИНЕГРЕТ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ЗАРОВНЯТЬ</a:t>
                      </a:r>
                      <a:endParaRPr lang="ru-RU" dirty="0"/>
                    </a:p>
                  </a:txBody>
                  <a:tcPr/>
                </a:tc>
              </a:tr>
              <a:tr h="354875">
                <a:tc>
                  <a:txBody>
                    <a:bodyPr/>
                    <a:lstStyle/>
                    <a:p>
                      <a:r>
                        <a:rPr lang="ru-RU" dirty="0" smtClean="0"/>
                        <a:t>СПЛОЧЕННЫЙ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ГЕРБАРИЙ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ПОПЛАВОК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ГОРИСТЫЙ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ВЕТЕРАН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ОЗАРИТЬСЯ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ВЫЛИЗАТЬ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ФИОЛЕТОВЫЙ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ОБМАКНУТЬ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ПРЕТЕНЗИЯ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УСКАКАТЬ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СКОСИТЬ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057" y="408670"/>
            <a:ext cx="6738258" cy="115887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Укажите варианты ответов, в которых во всех словах одного ряда пропущена </a:t>
            </a:r>
            <a:r>
              <a:rPr lang="ru-RU" sz="2400" b="1" dirty="0" smtClean="0">
                <a:solidFill>
                  <a:srgbClr val="FF0000"/>
                </a:solidFill>
              </a:rPr>
              <a:t>безударная чередующаяся гласная корня</a:t>
            </a:r>
            <a:r>
              <a:rPr lang="ru-RU" sz="2400" dirty="0" smtClean="0">
                <a:solidFill>
                  <a:srgbClr val="FF0000"/>
                </a:solidFill>
              </a:rPr>
              <a:t>.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Запишите номера ответов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6171" y="1861457"/>
            <a:ext cx="6847116" cy="432639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dirty="0" smtClean="0"/>
              <a:t>1.стремиться, растениеводство, коренной</a:t>
            </a:r>
          </a:p>
          <a:p>
            <a:pPr lvl="0">
              <a:buNone/>
            </a:pPr>
            <a:r>
              <a:rPr lang="ru-RU" sz="2800" dirty="0" smtClean="0"/>
              <a:t>2.отвлекающий, загореть, распространить</a:t>
            </a:r>
          </a:p>
          <a:p>
            <a:pPr lvl="0">
              <a:buNone/>
            </a:pPr>
            <a:r>
              <a:rPr lang="ru-RU" sz="2800" dirty="0" smtClean="0"/>
              <a:t>3.замереть, перескочить, предположение</a:t>
            </a:r>
          </a:p>
          <a:p>
            <a:pPr lvl="0">
              <a:buNone/>
            </a:pPr>
            <a:r>
              <a:rPr lang="ru-RU" sz="2800" dirty="0" smtClean="0"/>
              <a:t>4.озаряемый, разбираться, прикосновение</a:t>
            </a:r>
          </a:p>
          <a:p>
            <a:pPr>
              <a:buNone/>
            </a:pPr>
            <a:r>
              <a:rPr lang="ru-RU" sz="2800" dirty="0" smtClean="0"/>
              <a:t>5.подстегнуть, примирение, разжимать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3286"/>
            <a:ext cx="7010400" cy="1527403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Укажите варианты ответов, в которых во всех словах одного ряда пропущена</a:t>
            </a:r>
            <a:r>
              <a:rPr lang="ru-RU" sz="2700" dirty="0" smtClean="0"/>
              <a:t> </a:t>
            </a:r>
            <a:r>
              <a:rPr lang="ru-RU" sz="2700" b="1" dirty="0" smtClean="0">
                <a:solidFill>
                  <a:srgbClr val="FF0000"/>
                </a:solidFill>
              </a:rPr>
              <a:t>безударная проверяемая гласная корня</a:t>
            </a:r>
            <a:r>
              <a:rPr lang="ru-RU" sz="2700" b="1" dirty="0" smtClean="0"/>
              <a:t>.</a:t>
            </a:r>
            <a:r>
              <a:rPr lang="ru-RU" sz="2700" dirty="0" smtClean="0"/>
              <a:t> 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Запишите номера ответов.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3193" y="1858282"/>
            <a:ext cx="6773636" cy="435133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dirty="0" smtClean="0"/>
              <a:t>1.озарённый, колыхаться, перебороть</a:t>
            </a:r>
          </a:p>
          <a:p>
            <a:pPr lvl="0">
              <a:buNone/>
            </a:pPr>
            <a:r>
              <a:rPr lang="ru-RU" sz="2800" dirty="0" smtClean="0"/>
              <a:t>2.зашивать, собирательный, передвигать</a:t>
            </a:r>
          </a:p>
          <a:p>
            <a:pPr lvl="0">
              <a:buNone/>
            </a:pPr>
            <a:r>
              <a:rPr lang="ru-RU" sz="2800" dirty="0" smtClean="0"/>
              <a:t>3.примирительный, окостенеть, гористый</a:t>
            </a:r>
          </a:p>
          <a:p>
            <a:pPr lvl="0">
              <a:buNone/>
            </a:pPr>
            <a:r>
              <a:rPr lang="ru-RU" sz="2800" dirty="0" smtClean="0"/>
              <a:t>4.исстари, безземельный, потанцевать</a:t>
            </a:r>
          </a:p>
          <a:p>
            <a:pPr>
              <a:buNone/>
            </a:pPr>
            <a:r>
              <a:rPr lang="ru-RU" sz="2800" dirty="0" smtClean="0"/>
              <a:t>5.побеседовать, изложение, постелить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691</Words>
  <Application>Microsoft Office PowerPoint</Application>
  <PresentationFormat>Экран (4:3)</PresentationFormat>
  <Paragraphs>105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Урок русского языка в 11 классе на тему «Лексика. Орфография. Подготовка к ЕГЭ»   </vt:lpstr>
      <vt:lpstr>Цели и задачи урока</vt:lpstr>
      <vt:lpstr>Орфоэпическая  разминка.</vt:lpstr>
      <vt:lpstr>КЛЮЧ</vt:lpstr>
      <vt:lpstr>Работа с текстом</vt:lpstr>
      <vt:lpstr>Безударные гласные в корнях слов</vt:lpstr>
      <vt:lpstr>КЛЮЧ</vt:lpstr>
      <vt:lpstr>Укажите варианты ответов, в которых во всех словах одного ряда пропущена безударная чередующаяся гласная корня. Запишите номера ответов</vt:lpstr>
      <vt:lpstr>  Укажите варианты ответов, в которых во всех словах одного ряда пропущена безударная проверяемая гласная корня. Запишите номера ответов. </vt:lpstr>
      <vt:lpstr>  Укажите варианты ответов, в которых во всех словах одного ряда пропущена безударная непроверяемая гласная корня. Запишите номера ответов. </vt:lpstr>
      <vt:lpstr>КЛЮЧ</vt:lpstr>
      <vt:lpstr>Укажите варианты ответов, в которых во всех словах одного ряда пропущена одна и та же буква. </vt:lpstr>
      <vt:lpstr>Укажите варианты ответов, в которых во всех словах одного ряда пропущена одна и та же буква</vt:lpstr>
      <vt:lpstr>Укажите варианты ответов, в которых во всех словах одного ряда пропущена одна и та же буква</vt:lpstr>
      <vt:lpstr>Рефлексия.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Людмила</cp:lastModifiedBy>
  <cp:revision>50</cp:revision>
  <dcterms:created xsi:type="dcterms:W3CDTF">2014-11-21T11:00:06Z</dcterms:created>
  <dcterms:modified xsi:type="dcterms:W3CDTF">2022-03-17T15:12:57Z</dcterms:modified>
</cp:coreProperties>
</file>