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3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9" r:id="rId10"/>
    <p:sldId id="270" r:id="rId11"/>
    <p:sldId id="271" r:id="rId12"/>
    <p:sldId id="273" r:id="rId13"/>
    <p:sldId id="274" r:id="rId14"/>
    <p:sldId id="263" r:id="rId15"/>
    <p:sldId id="265" r:id="rId16"/>
    <p:sldId id="266" r:id="rId17"/>
    <p:sldId id="267" r:id="rId18"/>
    <p:sldId id="268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8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4EFABF-C000-477F-B34E-E496A3BC19EA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5EF27B-EBD9-416D-9080-3046A9060E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0500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5EF27B-EBD9-416D-9080-3046A9060EEB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749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8816-ACFF-46EE-B83C-41A22647E896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EE55A-A7C6-4BB8-AAD3-676FE0E20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1094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8816-ACFF-46EE-B83C-41A22647E896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EE55A-A7C6-4BB8-AAD3-676FE0E20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844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8816-ACFF-46EE-B83C-41A22647E896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EE55A-A7C6-4BB8-AAD3-676FE0E206B8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924636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8816-ACFF-46EE-B83C-41A22647E896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EE55A-A7C6-4BB8-AAD3-676FE0E20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6510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8816-ACFF-46EE-B83C-41A22647E896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EE55A-A7C6-4BB8-AAD3-676FE0E206B8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466758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8816-ACFF-46EE-B83C-41A22647E896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EE55A-A7C6-4BB8-AAD3-676FE0E20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6042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8816-ACFF-46EE-B83C-41A22647E896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EE55A-A7C6-4BB8-AAD3-676FE0E20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9278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8816-ACFF-46EE-B83C-41A22647E896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EE55A-A7C6-4BB8-AAD3-676FE0E20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310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8816-ACFF-46EE-B83C-41A22647E896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EE55A-A7C6-4BB8-AAD3-676FE0E20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785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8816-ACFF-46EE-B83C-41A22647E896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EE55A-A7C6-4BB8-AAD3-676FE0E20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45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8816-ACFF-46EE-B83C-41A22647E896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EE55A-A7C6-4BB8-AAD3-676FE0E20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125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8816-ACFF-46EE-B83C-41A22647E896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EE55A-A7C6-4BB8-AAD3-676FE0E20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950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8816-ACFF-46EE-B83C-41A22647E896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EE55A-A7C6-4BB8-AAD3-676FE0E20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70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8816-ACFF-46EE-B83C-41A22647E896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EE55A-A7C6-4BB8-AAD3-676FE0E20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9278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8816-ACFF-46EE-B83C-41A22647E896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EE55A-A7C6-4BB8-AAD3-676FE0E20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876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48816-ACFF-46EE-B83C-41A22647E896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9EE55A-A7C6-4BB8-AAD3-676FE0E20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1578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948816-ACFF-46EE-B83C-41A22647E896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99EE55A-A7C6-4BB8-AAD3-676FE0E206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664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4533ED23-BD7A-4484-A102-602167E4C4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6538" y="665758"/>
            <a:ext cx="7767637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/>
          </a:p>
          <a:p>
            <a:pPr algn="ctr"/>
            <a:r>
              <a:rPr lang="ru-RU" sz="3200" b="1" dirty="0">
                <a:solidFill>
                  <a:schemeClr val="tx1"/>
                </a:solidFill>
                <a:latin typeface="+mj-lt"/>
              </a:rPr>
              <a:t>«Система </a:t>
            </a:r>
          </a:p>
          <a:p>
            <a:pPr algn="ctr"/>
            <a:r>
              <a:rPr lang="ru-RU" sz="3200" b="1" dirty="0">
                <a:solidFill>
                  <a:schemeClr val="tx1"/>
                </a:solidFill>
                <a:latin typeface="+mj-lt"/>
              </a:rPr>
              <a:t>опытно – исследовательской деятельности как источник формирования осознанного отношения ребенка к природе»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1BF03A-1010-4D61-94D8-B895D660C9DC}"/>
              </a:ext>
            </a:extLst>
          </p:cNvPr>
          <p:cNvSpPr txBox="1"/>
          <p:nvPr/>
        </p:nvSpPr>
        <p:spPr>
          <a:xfrm>
            <a:off x="3206243" y="5316174"/>
            <a:ext cx="60677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/>
              <a:t>Подготовила:</a:t>
            </a:r>
          </a:p>
          <a:p>
            <a:pPr algn="r"/>
            <a:r>
              <a:rPr lang="ru-RU" sz="2000" dirty="0"/>
              <a:t>Воспитатель старшей группы №1</a:t>
            </a:r>
          </a:p>
          <a:p>
            <a:pPr algn="r"/>
            <a:r>
              <a:rPr lang="ru-RU" sz="2000" dirty="0" err="1"/>
              <a:t>Лисенкова</a:t>
            </a:r>
            <a:r>
              <a:rPr lang="ru-RU" sz="2000" dirty="0"/>
              <a:t> Ольга Анатольевна</a:t>
            </a:r>
          </a:p>
          <a:p>
            <a:pPr algn="r"/>
            <a:endParaRPr lang="ru-RU" dirty="0"/>
          </a:p>
          <a:p>
            <a:pPr algn="r"/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91DFE24-CBC6-4088-BC8D-BC0E835AC9DE}"/>
              </a:ext>
            </a:extLst>
          </p:cNvPr>
          <p:cNvSpPr/>
          <p:nvPr/>
        </p:nvSpPr>
        <p:spPr>
          <a:xfrm>
            <a:off x="3698168" y="311198"/>
            <a:ext cx="33843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МБДОУ детский сад №32</a:t>
            </a:r>
          </a:p>
          <a:p>
            <a:pPr algn="ctr"/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8B3B7CF-4A47-426E-A3CD-0D0077365C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9491" y="683383"/>
            <a:ext cx="2930570" cy="423029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D8329A1-3083-451A-A8DA-E62645BB01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4" y="4318906"/>
            <a:ext cx="2350305" cy="22309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546126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5AD891F-D22D-4472-BDE1-9D93F83067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14604"/>
            <a:ext cx="12226084" cy="425209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567608" y="260650"/>
            <a:ext cx="7460975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/>
              <a:t>Целесообразно ознакомить детей с миром природы в такой последовательности:</a:t>
            </a:r>
            <a:endParaRPr lang="ru-RU" sz="2400" dirty="0"/>
          </a:p>
        </p:txBody>
      </p:sp>
      <p:sp>
        <p:nvSpPr>
          <p:cNvPr id="3" name="Овал 2"/>
          <p:cNvSpPr/>
          <p:nvPr/>
        </p:nvSpPr>
        <p:spPr>
          <a:xfrm>
            <a:off x="309579" y="985254"/>
            <a:ext cx="4516057" cy="15742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« человек – живое существо»</a:t>
            </a:r>
          </a:p>
        </p:txBody>
      </p:sp>
      <p:sp>
        <p:nvSpPr>
          <p:cNvPr id="5" name="Овал 4"/>
          <p:cNvSpPr/>
          <p:nvPr/>
        </p:nvSpPr>
        <p:spPr>
          <a:xfrm>
            <a:off x="4358404" y="2110422"/>
            <a:ext cx="4392488" cy="15270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« человек и животное – живые существа»</a:t>
            </a:r>
          </a:p>
        </p:txBody>
      </p:sp>
      <p:sp>
        <p:nvSpPr>
          <p:cNvPr id="7" name="Овал 6"/>
          <p:cNvSpPr/>
          <p:nvPr/>
        </p:nvSpPr>
        <p:spPr>
          <a:xfrm>
            <a:off x="7833597" y="3429000"/>
            <a:ext cx="4392487" cy="14214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« растения – живое существо»</a:t>
            </a:r>
          </a:p>
        </p:txBody>
      </p:sp>
    </p:spTree>
    <p:extLst>
      <p:ext uri="{BB962C8B-B14F-4D97-AF65-F5344CB8AC3E}">
        <p14:creationId xmlns:p14="http://schemas.microsoft.com/office/powerpoint/2010/main" val="2860555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29067" y="278092"/>
            <a:ext cx="8247860" cy="50167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Такая последовательность определяется тремя важными моментами:</a:t>
            </a:r>
          </a:p>
          <a:p>
            <a:pPr lvl="0"/>
            <a:r>
              <a:rPr lang="ru-RU" sz="2400" dirty="0"/>
              <a:t>1.Ребёнок легче понимает то, что связано с ним, его чувствами, жизненными проявлениями  и потребностями;</a:t>
            </a:r>
          </a:p>
          <a:p>
            <a:pPr lvl="0"/>
            <a:endParaRPr lang="ru-RU" sz="2400" dirty="0"/>
          </a:p>
          <a:p>
            <a:pPr lvl="0"/>
            <a:r>
              <a:rPr lang="ru-RU" sz="2400" dirty="0"/>
              <a:t>2.Усвоение им понятие « животные – живое существо» идёт значительно быстрее, если происходит на основе сравнение со свойствами человека;</a:t>
            </a:r>
          </a:p>
          <a:p>
            <a:pPr lvl="0"/>
            <a:endParaRPr lang="ru-RU" sz="2400" dirty="0"/>
          </a:p>
          <a:p>
            <a:pPr lvl="0"/>
            <a:r>
              <a:rPr lang="ru-RU" sz="2400" dirty="0"/>
              <a:t>3.Тема « Человек – живое существо» включает в себя материал об органах чувств, их значении в жизни человека, необходимости бережно к ним относиться.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BFF5A8F-755F-4D41-9911-C10F036EE2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46" y="685800"/>
            <a:ext cx="3889921" cy="5227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1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3047" y="-94725"/>
            <a:ext cx="8136904" cy="67403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Темы</a:t>
            </a:r>
          </a:p>
          <a:p>
            <a:pPr algn="ctr"/>
            <a:endParaRPr lang="ru-RU" sz="2400" b="1" dirty="0">
              <a:solidFill>
                <a:schemeClr val="tx1"/>
              </a:solidFill>
            </a:endParaRPr>
          </a:p>
          <a:p>
            <a:pPr algn="just"/>
            <a:r>
              <a:rPr lang="ru-RU" sz="2400" b="1" u="sng" dirty="0">
                <a:solidFill>
                  <a:schemeClr val="tx1"/>
                </a:solidFill>
              </a:rPr>
              <a:t> « Человек и животное – живые существа</a:t>
            </a:r>
            <a:r>
              <a:rPr lang="ru-RU" sz="2400" b="1" dirty="0">
                <a:solidFill>
                  <a:schemeClr val="tx1"/>
                </a:solidFill>
              </a:rPr>
              <a:t>» </a:t>
            </a:r>
          </a:p>
          <a:p>
            <a:pPr algn="just"/>
            <a:r>
              <a:rPr lang="ru-RU" sz="2400" dirty="0"/>
              <a:t>включает представления об органах чувств животных и их сходстве с органами чувств человека, об общих, необходимых для жизни признаках человека и животных (питание, дыхание, движение).</a:t>
            </a:r>
          </a:p>
          <a:p>
            <a:pPr algn="just"/>
            <a:endParaRPr lang="ru-RU" sz="2400" dirty="0"/>
          </a:p>
          <a:p>
            <a:pPr algn="just"/>
            <a:endParaRPr lang="ru-RU" sz="2400" dirty="0"/>
          </a:p>
          <a:p>
            <a:pPr algn="just"/>
            <a:endParaRPr lang="ru-RU" sz="2400" dirty="0"/>
          </a:p>
          <a:p>
            <a:pPr algn="just"/>
            <a:endParaRPr lang="ru-RU" sz="2400" dirty="0"/>
          </a:p>
          <a:p>
            <a:pPr algn="just"/>
            <a:r>
              <a:rPr lang="ru-RU" sz="2400" b="1" u="sng" dirty="0">
                <a:solidFill>
                  <a:schemeClr val="tx1"/>
                </a:solidFill>
              </a:rPr>
              <a:t>« Растения – живое существо» </a:t>
            </a:r>
          </a:p>
          <a:p>
            <a:pPr algn="just"/>
            <a:r>
              <a:rPr lang="ru-RU" sz="2400" dirty="0"/>
              <a:t>у дошкольников продолжают  формировать представления о жизненно важных признаках растений (питание, рост, развитие от семени до семени), знакомят детей с правилами ухода за растениями, отмечают зависимость  состояния растения от отношения к нему человека.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913" y="0"/>
            <a:ext cx="3197087" cy="32699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399" y="4035288"/>
            <a:ext cx="3356113" cy="28227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154239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92C6A91-8006-457B-A644-A2BB51FAF8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5009"/>
            <a:ext cx="468029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488634" y="332657"/>
            <a:ext cx="6910807" cy="1200329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/>
              <a:t>Направление работы с детьми по</a:t>
            </a:r>
          </a:p>
          <a:p>
            <a:pPr algn="ctr"/>
            <a:r>
              <a:rPr lang="ru-RU" sz="2400" b="1" dirty="0"/>
              <a:t>формированию представлений о неживой</a:t>
            </a:r>
          </a:p>
          <a:p>
            <a:pPr algn="ctr"/>
            <a:r>
              <a:rPr lang="ru-RU" sz="2400" b="1" dirty="0"/>
              <a:t>природе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452915" y="1986406"/>
            <a:ext cx="3279308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Вода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81856" y="1986406"/>
            <a:ext cx="2959168" cy="15836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Магнит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488634" y="4170241"/>
            <a:ext cx="3207870" cy="16362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Воздух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511713" y="4170241"/>
            <a:ext cx="2887730" cy="16362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Песок</a:t>
            </a:r>
          </a:p>
        </p:txBody>
      </p:sp>
    </p:spTree>
    <p:extLst>
      <p:ext uri="{BB962C8B-B14F-4D97-AF65-F5344CB8AC3E}">
        <p14:creationId xmlns:p14="http://schemas.microsoft.com/office/powerpoint/2010/main" val="123421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93" y="0"/>
            <a:ext cx="2208172" cy="20772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2166910" y="1714489"/>
            <a:ext cx="7992888" cy="4401205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b="1" dirty="0"/>
              <a:t>Неживая природа – это объективная реальность мира, которая непосредственно и непрерывно оказывает влияние на развитие детей дошкольного возраста. </a:t>
            </a:r>
          </a:p>
          <a:p>
            <a:pPr algn="just"/>
            <a:endParaRPr lang="ru-RU" sz="2000" b="1" dirty="0"/>
          </a:p>
          <a:p>
            <a:pPr algn="just"/>
            <a:endParaRPr lang="ru-RU" sz="2000" b="1" dirty="0"/>
          </a:p>
          <a:p>
            <a:pPr algn="just"/>
            <a:r>
              <a:rPr lang="ru-RU" sz="2000" b="1" dirty="0"/>
              <a:t>Выявление скрытых свойств явлений неживой природы, которое происходит под непосредственным руководством воспитателя, положительно влияет на формирование у дошкольников материалистических представлений о природе и составляет основу понимания более сложных физических явлений.</a:t>
            </a:r>
          </a:p>
          <a:p>
            <a:pPr algn="just"/>
            <a:endParaRPr lang="ru-RU" sz="2000" b="1" dirty="0"/>
          </a:p>
          <a:p>
            <a:pPr algn="just"/>
            <a:endParaRPr lang="ru-RU" sz="2000" b="1" dirty="0"/>
          </a:p>
          <a:p>
            <a:pPr algn="just"/>
            <a:endParaRPr lang="ru-RU" sz="20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158" y="4800600"/>
            <a:ext cx="2068372" cy="2057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74029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A8EF231-7458-4DC1-A029-823A607414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240840" y="297972"/>
            <a:ext cx="7488832" cy="1200329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i="1" dirty="0"/>
              <a:t>Несколько примеров  познавательно – исследовательской  деятельности с детьми старшего возраста.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47933" y="2242593"/>
            <a:ext cx="7674646" cy="4124206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b="1" dirty="0"/>
              <a:t> </a:t>
            </a:r>
            <a:r>
              <a:rPr lang="ru-RU" sz="2400" b="1" dirty="0"/>
              <a:t>«Воздух невидим»</a:t>
            </a:r>
            <a:endParaRPr lang="ru-RU" sz="2400" dirty="0"/>
          </a:p>
          <a:p>
            <a:pPr algn="just"/>
            <a:r>
              <a:rPr lang="ru-RU" sz="2000" b="1" dirty="0"/>
              <a:t>Цель</a:t>
            </a:r>
            <a:r>
              <a:rPr lang="ru-RU" sz="2000" dirty="0"/>
              <a:t>: познакомить со свойствами воздуха – не имеет определенной формы, распространяется во всех направлениях, не имеет собственного запаха. Развивать познавательный интерес детей в процессе экспериментирования, устанавливать причинно-следственную зависимость, делать выводы.</a:t>
            </a:r>
          </a:p>
          <a:p>
            <a:pPr algn="just"/>
            <a:r>
              <a:rPr lang="ru-RU" sz="2000" b="1" dirty="0"/>
              <a:t>Ход:</a:t>
            </a:r>
            <a:r>
              <a:rPr lang="ru-RU" sz="2000" dirty="0"/>
              <a:t> воспитатель предлагает взять (последовательно) ароматизированные салфетки, корки апельсина, чеснок и почувствовать запахи, распространяющееся в помещении.</a:t>
            </a:r>
          </a:p>
          <a:p>
            <a:pPr algn="just"/>
            <a:r>
              <a:rPr lang="ru-RU" sz="2000" b="1" dirty="0"/>
              <a:t>Вывод:</a:t>
            </a:r>
            <a:r>
              <a:rPr lang="ru-RU" sz="2000" dirty="0"/>
              <a:t> воздух невидим, но он может передавать запахи на расстоянии.</a:t>
            </a:r>
          </a:p>
          <a:p>
            <a:pPr algn="just"/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209288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2E896B7-D6A6-460B-B552-C1EC033BD1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7998" y="403822"/>
            <a:ext cx="7776864" cy="2923877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/>
              <a:t>«Вода и снег»</a:t>
            </a:r>
            <a:endParaRPr lang="ru-RU" sz="2000" dirty="0"/>
          </a:p>
          <a:p>
            <a:r>
              <a:rPr lang="ru-RU" sz="2000" b="1" dirty="0"/>
              <a:t>Цель</a:t>
            </a:r>
            <a:r>
              <a:rPr lang="ru-RU" dirty="0"/>
              <a:t>: закрепить знания о различных состояниях воды. Способствовать формированию у детей познавательного интереса, развивать наблюдательность, мыслительную деятельность. </a:t>
            </a:r>
          </a:p>
          <a:p>
            <a:r>
              <a:rPr lang="ru-RU" b="1" dirty="0"/>
              <a:t>Ход:</a:t>
            </a:r>
            <a:r>
              <a:rPr lang="ru-RU" dirty="0"/>
              <a:t> Внести в группу снег и лед – что быстрее растает?</a:t>
            </a:r>
          </a:p>
          <a:p>
            <a:r>
              <a:rPr lang="ru-RU" dirty="0"/>
              <a:t>В одно ведерко поместить рыхлый снег, во второе – утрамбованный, в третье – лед.</a:t>
            </a:r>
          </a:p>
          <a:p>
            <a:r>
              <a:rPr lang="ru-RU" b="1" dirty="0"/>
              <a:t>Вывод:</a:t>
            </a:r>
            <a:r>
              <a:rPr lang="ru-RU" dirty="0"/>
              <a:t> рыхлый снег растает первым, затем – утрамбованный, лед растает последним.</a:t>
            </a:r>
          </a:p>
          <a:p>
            <a:r>
              <a:rPr lang="ru-RU" dirty="0"/>
              <a:t> 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F5CD32F-950F-4303-AE20-B7F781A99B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6953" y="3643315"/>
            <a:ext cx="3984104" cy="26643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925960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5B2EB36-4D42-44F2-B6AD-A75D4600F4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899" y="4591878"/>
            <a:ext cx="9214123" cy="259550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96348" y="156432"/>
            <a:ext cx="9681187" cy="446276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Заключение</a:t>
            </a:r>
          </a:p>
          <a:p>
            <a:pPr algn="ctr"/>
            <a:r>
              <a:rPr lang="ru-RU" sz="2800" b="1" dirty="0"/>
              <a:t>Опытно - исследовательская деятельность является наиболее успешным путём ознакомления детей с миром окружающей их живой и неживой природы. В процессе исследования  дошкольник получает возможность удовлетворить присущую ему любознательность, почувствовать  себя учёным, исследователем, первооткрывателем. Очень важно анализировать вместе с детьми полученный результат и делать выводы.</a:t>
            </a:r>
          </a:p>
        </p:txBody>
      </p:sp>
    </p:spTree>
    <p:extLst>
      <p:ext uri="{BB962C8B-B14F-4D97-AF65-F5344CB8AC3E}">
        <p14:creationId xmlns:p14="http://schemas.microsoft.com/office/powerpoint/2010/main" val="232283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729BCEA-415A-4CD0-8779-28226FAC96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9468274-6D32-47B6-98F9-44C6E2466796}"/>
              </a:ext>
            </a:extLst>
          </p:cNvPr>
          <p:cNvSpPr txBox="1"/>
          <p:nvPr/>
        </p:nvSpPr>
        <p:spPr>
          <a:xfrm>
            <a:off x="4581940" y="2047460"/>
            <a:ext cx="48834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chemeClr val="bg1"/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334151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E4AF58E-BC4C-4A72-B6B1-0DAB0FB3B673}"/>
              </a:ext>
            </a:extLst>
          </p:cNvPr>
          <p:cNvSpPr/>
          <p:nvPr/>
        </p:nvSpPr>
        <p:spPr>
          <a:xfrm>
            <a:off x="1620078" y="611761"/>
            <a:ext cx="755373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Задача педагогов</a:t>
            </a:r>
            <a:r>
              <a:rPr lang="ru-RU" sz="2800" b="1" dirty="0">
                <a:solidFill>
                  <a:srgbClr val="000000"/>
                </a:solidFill>
                <a:latin typeface="Calibri"/>
                <a:ea typeface="Calibri" pitchFamily="34" charset="0"/>
                <a:cs typeface="Times New Roman" pitchFamily="18" charset="0"/>
              </a:rPr>
              <a:t> – </a:t>
            </a:r>
            <a:r>
              <a:rPr lang="ru-RU" sz="2800" b="1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помогать развитию самостоятельной поисковой, исследовательской активности детей.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https://avatars.mds.yandex.net/get-pdb/225396/9e4a192f-d5ee-47bd-807b-6b700c9b1e29/s1200">
            <a:extLst>
              <a:ext uri="{FF2B5EF4-FFF2-40B4-BE49-F238E27FC236}">
                <a16:creationId xmlns:a16="http://schemas.microsoft.com/office/drawing/2014/main" id="{1A951C78-9116-4869-9CE2-B8461F929A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54285" y="2287229"/>
            <a:ext cx="7019532" cy="40638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52101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5AE452A-B188-4650-B0E6-758E6C0B2308}"/>
              </a:ext>
            </a:extLst>
          </p:cNvPr>
          <p:cNvSpPr/>
          <p:nvPr/>
        </p:nvSpPr>
        <p:spPr>
          <a:xfrm>
            <a:off x="299918" y="1208406"/>
            <a:ext cx="7461938" cy="267765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400" dirty="0"/>
              <a:t>В целевых ориентирах на этапе завершения дошкольного образования определено: ребенок склонен экспериментировать, наблюдать; ребенок задает вопросы взрослым и сверстникам, проявляет любознательность; ребенок способен к принятию собственных решений, опираясь на свои знания и умения.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93E5C15-9749-4042-B912-2339B91F1FF8}"/>
              </a:ext>
            </a:extLst>
          </p:cNvPr>
          <p:cNvSpPr/>
          <p:nvPr/>
        </p:nvSpPr>
        <p:spPr>
          <a:xfrm>
            <a:off x="2055051" y="494604"/>
            <a:ext cx="32400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ФГОС ДОО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8ED540C-1DD1-4456-9936-D0EEAF35B3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1947" y="494604"/>
            <a:ext cx="3788107" cy="37692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ECA026C-9767-42A1-A5A8-3C9ABEED36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5051" y="2146852"/>
            <a:ext cx="9915939" cy="4711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919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ds04.infourok.ru/uploads/ex/0cdc/0016a21b-95dc6974/img6.jpg">
            <a:extLst>
              <a:ext uri="{FF2B5EF4-FFF2-40B4-BE49-F238E27FC236}">
                <a16:creationId xmlns:a16="http://schemas.microsoft.com/office/drawing/2014/main" id="{F7D6E15B-31B9-46E6-93FE-E2727B5B97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82348" y="1"/>
            <a:ext cx="9309652" cy="6857999"/>
          </a:xfrm>
          <a:prstGeom prst="rect">
            <a:avLst/>
          </a:prstGeom>
          <a:noFill/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37A6552-7D37-42F8-ACC7-8164C9AC14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9834" y="457200"/>
            <a:ext cx="6241773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5735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3AF4ABC-007E-4F18-B4B3-03BE102B5C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292" y="2184479"/>
            <a:ext cx="7874708" cy="4673521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38D5405-C4D5-4023-93E1-035554C38D29}"/>
              </a:ext>
            </a:extLst>
          </p:cNvPr>
          <p:cNvSpPr/>
          <p:nvPr/>
        </p:nvSpPr>
        <p:spPr>
          <a:xfrm>
            <a:off x="1908313" y="361134"/>
            <a:ext cx="67188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Основой поисковой, исследовательской деятельности являются:</a:t>
            </a:r>
            <a:br>
              <a:rPr lang="ru-RU" sz="2400" b="1" dirty="0"/>
            </a:br>
            <a:endParaRPr lang="ru-RU" sz="2400" b="1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44140A0-2AFC-4C24-8078-6D3680D08926}"/>
              </a:ext>
            </a:extLst>
          </p:cNvPr>
          <p:cNvSpPr/>
          <p:nvPr/>
        </p:nvSpPr>
        <p:spPr>
          <a:xfrm>
            <a:off x="33527" y="1253097"/>
            <a:ext cx="425023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Поисковая активность</a:t>
            </a:r>
            <a:r>
              <a:rPr lang="ru-RU" sz="2000" dirty="0"/>
              <a:t> – это поведение, направленное на изменение ситуации (или отношения к ней).</a:t>
            </a:r>
          </a:p>
          <a:p>
            <a:endParaRPr lang="ru-RU" sz="2000" dirty="0"/>
          </a:p>
          <a:p>
            <a:r>
              <a:rPr lang="ru-RU" sz="2000" b="1" dirty="0"/>
              <a:t>Исследовательская активность</a:t>
            </a:r>
            <a:r>
              <a:rPr lang="ru-RU" sz="2000" dirty="0"/>
              <a:t> – это стремление, желание исследовать, открывать, изучать – значит делать шаг в неизведанное.</a:t>
            </a:r>
          </a:p>
          <a:p>
            <a:endParaRPr lang="ru-RU" sz="2000" dirty="0"/>
          </a:p>
          <a:p>
            <a:r>
              <a:rPr lang="ru-RU" sz="2000" b="1" dirty="0"/>
              <a:t>Исследовательская деятельность –</a:t>
            </a:r>
            <a:r>
              <a:rPr lang="ru-RU" sz="2000" dirty="0"/>
              <a:t> это огромная возможность для детей думать, пробовать, искать, экспериментировать, а самое главное самовыражаться. </a:t>
            </a:r>
          </a:p>
        </p:txBody>
      </p:sp>
    </p:spTree>
    <p:extLst>
      <p:ext uri="{BB962C8B-B14F-4D97-AF65-F5344CB8AC3E}">
        <p14:creationId xmlns:p14="http://schemas.microsoft.com/office/powerpoint/2010/main" val="33539898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neobroker-styles-img.s3.amazonaws.com/190947/%D1%86%D0%B8%D0%BA%D0%BB%20%D0%BA.jpg">
            <a:extLst>
              <a:ext uri="{FF2B5EF4-FFF2-40B4-BE49-F238E27FC236}">
                <a16:creationId xmlns:a16="http://schemas.microsoft.com/office/drawing/2014/main" id="{ADE6D382-8698-4E64-B96D-9CFCE00233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8053" y="457198"/>
            <a:ext cx="9213574" cy="57547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431722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BB5399E-EFF6-49BE-B218-1C90A30C4A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274" y="2286073"/>
            <a:ext cx="4012726" cy="4571927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0B0FAFA-DFD5-430A-BAC4-3CCC43A8B211}"/>
              </a:ext>
            </a:extLst>
          </p:cNvPr>
          <p:cNvSpPr/>
          <p:nvPr/>
        </p:nvSpPr>
        <p:spPr>
          <a:xfrm>
            <a:off x="0" y="314312"/>
            <a:ext cx="6325707" cy="5477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« Опыт – вот учитель жизни вечный»</a:t>
            </a:r>
            <a:endParaRPr lang="ru-RU" sz="2800" dirty="0">
              <a:ea typeface="Calibri"/>
              <a:cs typeface="Times New Roman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B3CB6DF-18AD-48BF-AA68-6DC0E04F590C}"/>
              </a:ext>
            </a:extLst>
          </p:cNvPr>
          <p:cNvSpPr/>
          <p:nvPr/>
        </p:nvSpPr>
        <p:spPr>
          <a:xfrm>
            <a:off x="0" y="1030288"/>
            <a:ext cx="834887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Опыт</a:t>
            </a:r>
            <a:r>
              <a:rPr lang="ru-RU" dirty="0"/>
              <a:t> – это наблюдение за явлениями природы, которое производиться в специально организованных условиях. Познавательная задача должна быть ясно и чётко сформулирована. Её решение требует анализа, соотношения известных и неизвестных данных. В ходе опыта дети высказывают свои предложения о причинах наблюдаемого явления, выбирают способ решения познавательной задачи.</a:t>
            </a:r>
          </a:p>
          <a:p>
            <a:r>
              <a:rPr lang="ru-RU" dirty="0"/>
              <a:t>Благодаря опытам у детей  развивается способность сравнивать, сопоставлять, делать выводы, высказывать суждения и умозаключения. Огромное значение имеют опыты и для осознания </a:t>
            </a:r>
            <a:r>
              <a:rPr lang="ru-RU" dirty="0" err="1"/>
              <a:t>причинно</a:t>
            </a:r>
            <a:r>
              <a:rPr lang="ru-RU" dirty="0"/>
              <a:t> – следственных связей.</a:t>
            </a:r>
          </a:p>
          <a:p>
            <a:r>
              <a:rPr lang="ru-RU" dirty="0"/>
              <a:t>Опыты должны строиться на основе имеющихся у детей представлений, которые они получили в процессе наблюдений и труда.</a:t>
            </a:r>
          </a:p>
          <a:p>
            <a:endParaRPr lang="ru-RU" dirty="0"/>
          </a:p>
          <a:p>
            <a:r>
              <a:rPr lang="ru-RU" b="1" dirty="0"/>
              <a:t>Важно,</a:t>
            </a:r>
            <a:r>
              <a:rPr lang="ru-RU" dirty="0"/>
              <a:t> чтобы в постановке и проведении опытов дети были активными участниками. При обсуждении результатов опытов воспитатель подводит детей к самостоятельным выводам и суждениям.</a:t>
            </a:r>
          </a:p>
        </p:txBody>
      </p:sp>
    </p:spTree>
    <p:extLst>
      <p:ext uri="{BB962C8B-B14F-4D97-AF65-F5344CB8AC3E}">
        <p14:creationId xmlns:p14="http://schemas.microsoft.com/office/powerpoint/2010/main" val="3263583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11080" y="-79513"/>
            <a:ext cx="8280920" cy="23698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i="1" dirty="0"/>
              <a:t>Развитие познавательной активности в процессе ознакомления с объектами живой природы.</a:t>
            </a:r>
            <a:endParaRPr lang="ru-RU" sz="2400" b="1" dirty="0"/>
          </a:p>
          <a:p>
            <a:r>
              <a:rPr lang="ru-RU" sz="2000" dirty="0"/>
              <a:t>Учитывая первоначальные эмоциональные связи человека с природой, которые возникают посредством чувственного восприятия, воспитатель  организует разнообразные наблюдения с максимальным привлечением органов чувств. При этом решаются следующие задачи:</a:t>
            </a:r>
          </a:p>
        </p:txBody>
      </p:sp>
      <p:sp>
        <p:nvSpPr>
          <p:cNvPr id="3" name="Прямоугольник с двумя скругленными соседними углами 2"/>
          <p:cNvSpPr/>
          <p:nvPr/>
        </p:nvSpPr>
        <p:spPr>
          <a:xfrm>
            <a:off x="1261321" y="2748257"/>
            <a:ext cx="7920880" cy="864096"/>
          </a:xfrm>
          <a:prstGeom prst="round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дошкольники  подводятся к пониманию того, что каждое животное – живое (оно двигается, дышит, питается, растет, дает потомство)</a:t>
            </a:r>
          </a:p>
        </p:txBody>
      </p:sp>
      <p:sp>
        <p:nvSpPr>
          <p:cNvPr id="4" name="Прямоугольник с одним скругленным углом 3"/>
          <p:cNvSpPr/>
          <p:nvPr/>
        </p:nvSpPr>
        <p:spPr>
          <a:xfrm>
            <a:off x="1261321" y="4096572"/>
            <a:ext cx="7903031" cy="1080120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2000" b="1" dirty="0">
                <a:solidFill>
                  <a:schemeClr val="tx1"/>
                </a:solidFill>
              </a:rPr>
              <a:t>устанавливается степень « похожести» на человека (есть глаза, уши, рот, сердце).г</a:t>
            </a:r>
          </a:p>
        </p:txBody>
      </p:sp>
      <p:sp>
        <p:nvSpPr>
          <p:cNvPr id="5" name="Прямоугольник с двумя скругленными соседними углами 4"/>
          <p:cNvSpPr/>
          <p:nvPr/>
        </p:nvSpPr>
        <p:spPr>
          <a:xfrm>
            <a:off x="1261321" y="5487901"/>
            <a:ext cx="7920880" cy="942933"/>
          </a:xfrm>
          <a:prstGeom prst="round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000" b="1" dirty="0">
                <a:solidFill>
                  <a:schemeClr val="tx1"/>
                </a:solidFill>
              </a:rPr>
              <a:t>вызывается чувство радости от общения с живым существом</a:t>
            </a:r>
            <a:r>
              <a:rPr lang="ru-RU" b="1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FFD7E2B-0D7D-4EA3-A508-ECA3AFDDE7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911080" cy="5039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116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orexdengi.com/attachment.php?attachmentid=2492827&amp;d=154995169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8123" y="357177"/>
            <a:ext cx="8548747" cy="61436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92</TotalTime>
  <Words>866</Words>
  <Application>Microsoft Office PowerPoint</Application>
  <PresentationFormat>Широкоэкранный</PresentationFormat>
  <Paragraphs>75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Times New Roman</vt:lpstr>
      <vt:lpstr>Trebuchet MS</vt:lpstr>
      <vt:lpstr>Wingdings 3</vt:lpstr>
      <vt:lpstr>Аспект</vt:lpstr>
      <vt:lpstr> «Система  опытно – исследовательской деятельности как источник формирования осознанного отношения ребенка к природе»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«Система  опытно – исследовательской деятельности как источник формирования осознанного отношения ребенка к природе»</dc:title>
  <dc:creator>User</dc:creator>
  <cp:lastModifiedBy>User</cp:lastModifiedBy>
  <cp:revision>11</cp:revision>
  <dcterms:created xsi:type="dcterms:W3CDTF">2022-02-07T09:49:52Z</dcterms:created>
  <dcterms:modified xsi:type="dcterms:W3CDTF">2022-02-07T11:24:29Z</dcterms:modified>
</cp:coreProperties>
</file>