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289" autoAdjust="0"/>
  </p:normalViewPr>
  <p:slideViewPr>
    <p:cSldViewPr>
      <p:cViewPr varScale="1">
        <p:scale>
          <a:sx n="65" d="100"/>
          <a:sy n="65" d="100"/>
        </p:scale>
        <p:origin x="-145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10.02.2021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10.02.2021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10.02.2021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10.02.2021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10.02.2021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10.02.2021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10.02.2021</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10.02.2021</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10.02.2021</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10.02.2021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10.02.2021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10.02.2021</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vkusno.tv/ingredients/moloko/" TargetMode="External"/><Relationship Id="rId2" Type="http://schemas.openxmlformats.org/officeDocument/2006/relationships/hyperlink" Target="http://vkusno.tv/ingredients/korica/" TargetMode="Externa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hyperlink" Target="http://vkusno.tv/ingredients/kurinie/" TargetMode="External"/><Relationship Id="rId4" Type="http://schemas.openxmlformats.org/officeDocument/2006/relationships/hyperlink" Target="http://vkusno.tv/ingredients/saxar/"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85918" y="714357"/>
            <a:ext cx="6672282" cy="1571635"/>
          </a:xfrm>
        </p:spPr>
        <p:txBody>
          <a:bodyPr>
            <a:noAutofit/>
          </a:bodyPr>
          <a:lstStyle/>
          <a:p>
            <a:r>
              <a:rPr lang="ru-RU" sz="3600" b="1" dirty="0" smtClean="0">
                <a:solidFill>
                  <a:schemeClr val="accent6">
                    <a:lumMod val="75000"/>
                  </a:schemeClr>
                </a:solidFill>
              </a:rPr>
              <a:t>«Каша – пища наша».</a:t>
            </a:r>
            <a:br>
              <a:rPr lang="ru-RU" sz="3600" b="1" dirty="0" smtClean="0">
                <a:solidFill>
                  <a:schemeClr val="accent6">
                    <a:lumMod val="75000"/>
                  </a:schemeClr>
                </a:solidFill>
              </a:rPr>
            </a:br>
            <a:r>
              <a:rPr lang="ru-RU" sz="3600" b="1" dirty="0" smtClean="0">
                <a:solidFill>
                  <a:schemeClr val="accent6">
                    <a:lumMod val="75000"/>
                  </a:schemeClr>
                </a:solidFill>
              </a:rPr>
              <a:t>Сказка братьев Гримм</a:t>
            </a:r>
            <a:br>
              <a:rPr lang="ru-RU" sz="3600" b="1" dirty="0" smtClean="0">
                <a:solidFill>
                  <a:schemeClr val="accent6">
                    <a:lumMod val="75000"/>
                  </a:schemeClr>
                </a:solidFill>
              </a:rPr>
            </a:br>
            <a:r>
              <a:rPr lang="ru-RU" sz="3600" b="1" dirty="0" smtClean="0">
                <a:solidFill>
                  <a:schemeClr val="accent6">
                    <a:lumMod val="75000"/>
                  </a:schemeClr>
                </a:solidFill>
              </a:rPr>
              <a:t>«Горшочек каши»</a:t>
            </a:r>
            <a:endParaRPr lang="ru-RU" sz="3600" b="1" dirty="0">
              <a:solidFill>
                <a:schemeClr val="accent6">
                  <a:lumMod val="75000"/>
                </a:schemeClr>
              </a:solidFill>
            </a:endParaRPr>
          </a:p>
        </p:txBody>
      </p:sp>
      <p:pic>
        <p:nvPicPr>
          <p:cNvPr id="1030" name="Picture 6" descr="http://im1-tub-ru.yandex.net/i?id=412720297-25-72&amp;n=21"/>
          <p:cNvPicPr>
            <a:picLocks noChangeAspect="1" noChangeArrowheads="1"/>
          </p:cNvPicPr>
          <p:nvPr/>
        </p:nvPicPr>
        <p:blipFill>
          <a:blip r:embed="rId2"/>
          <a:srcRect/>
          <a:stretch>
            <a:fillRect/>
          </a:stretch>
        </p:blipFill>
        <p:spPr bwMode="auto">
          <a:xfrm>
            <a:off x="1714480" y="4000504"/>
            <a:ext cx="2057400" cy="1428750"/>
          </a:xfrm>
          <a:prstGeom prst="rect">
            <a:avLst/>
          </a:prstGeom>
          <a:noFill/>
        </p:spPr>
      </p:pic>
      <p:pic>
        <p:nvPicPr>
          <p:cNvPr id="1032" name="Picture 8" descr="http://im0-tub-ru.yandex.net/i?id=638950097-55-72&amp;n=21"/>
          <p:cNvPicPr>
            <a:picLocks noChangeAspect="1" noChangeArrowheads="1"/>
          </p:cNvPicPr>
          <p:nvPr/>
        </p:nvPicPr>
        <p:blipFill>
          <a:blip r:embed="rId3"/>
          <a:srcRect/>
          <a:stretch>
            <a:fillRect/>
          </a:stretch>
        </p:blipFill>
        <p:spPr bwMode="auto">
          <a:xfrm>
            <a:off x="1643042" y="2357430"/>
            <a:ext cx="2257425" cy="1428750"/>
          </a:xfrm>
          <a:prstGeom prst="rect">
            <a:avLst/>
          </a:prstGeom>
          <a:noFill/>
        </p:spPr>
      </p:pic>
      <p:pic>
        <p:nvPicPr>
          <p:cNvPr id="1034" name="Picture 10" descr="http://im5-tub-ru.yandex.net/i?id=270041737-06-72&amp;n=21"/>
          <p:cNvPicPr>
            <a:picLocks noChangeAspect="1" noChangeArrowheads="1"/>
          </p:cNvPicPr>
          <p:nvPr/>
        </p:nvPicPr>
        <p:blipFill>
          <a:blip r:embed="rId4"/>
          <a:srcRect/>
          <a:stretch>
            <a:fillRect/>
          </a:stretch>
        </p:blipFill>
        <p:spPr bwMode="auto">
          <a:xfrm>
            <a:off x="4071934" y="4429132"/>
            <a:ext cx="1876425" cy="1428750"/>
          </a:xfrm>
          <a:prstGeom prst="rect">
            <a:avLst/>
          </a:prstGeom>
          <a:noFill/>
        </p:spPr>
      </p:pic>
      <p:pic>
        <p:nvPicPr>
          <p:cNvPr id="1038" name="Picture 14" descr="http://im5-tub-ru.yandex.net/i?id=319360877-43-72&amp;n=21"/>
          <p:cNvPicPr>
            <a:picLocks noChangeAspect="1" noChangeArrowheads="1"/>
          </p:cNvPicPr>
          <p:nvPr/>
        </p:nvPicPr>
        <p:blipFill>
          <a:blip r:embed="rId5"/>
          <a:srcRect/>
          <a:stretch>
            <a:fillRect/>
          </a:stretch>
        </p:blipFill>
        <p:spPr bwMode="auto">
          <a:xfrm>
            <a:off x="4714876" y="2500306"/>
            <a:ext cx="2057400" cy="1428750"/>
          </a:xfrm>
          <a:prstGeom prst="rect">
            <a:avLst/>
          </a:prstGeom>
          <a:noFill/>
        </p:spPr>
      </p:pic>
      <p:sp>
        <p:nvSpPr>
          <p:cNvPr id="7" name="TextBox 6"/>
          <p:cNvSpPr txBox="1"/>
          <p:nvPr/>
        </p:nvSpPr>
        <p:spPr>
          <a:xfrm>
            <a:off x="6143636" y="4786322"/>
            <a:ext cx="3172818" cy="584775"/>
          </a:xfrm>
          <a:prstGeom prst="rect">
            <a:avLst/>
          </a:prstGeom>
          <a:noFill/>
        </p:spPr>
        <p:txBody>
          <a:bodyPr wrap="square" rtlCol="0">
            <a:spAutoFit/>
          </a:bodyPr>
          <a:lstStyle/>
          <a:p>
            <a:r>
              <a:rPr lang="ru-RU" sz="1600" b="1" dirty="0" smtClean="0"/>
              <a:t>Выполнили:</a:t>
            </a:r>
          </a:p>
          <a:p>
            <a:r>
              <a:rPr lang="ru-RU" sz="1600" b="1" dirty="0" smtClean="0"/>
              <a:t>учитель Спицына </a:t>
            </a:r>
            <a:r>
              <a:rPr lang="ru-RU" sz="1600" b="1" smtClean="0"/>
              <a:t>Н.З</a:t>
            </a:r>
            <a:r>
              <a:rPr lang="ru-RU" sz="1600" b="1" smtClean="0"/>
              <a:t>.</a:t>
            </a:r>
            <a:endParaRPr lang="ru-RU" sz="1600" b="1" dirty="0" smtClean="0"/>
          </a:p>
        </p:txBody>
      </p:sp>
    </p:spTree>
    <p:extLst>
      <p:ext uri="{BB962C8B-B14F-4D97-AF65-F5344CB8AC3E}">
        <p14:creationId xmlns="" xmlns:p14="http://schemas.microsoft.com/office/powerpoint/2010/main" val="34485291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00166" y="571480"/>
            <a:ext cx="7186634" cy="846158"/>
          </a:xfrm>
        </p:spPr>
        <p:txBody>
          <a:bodyPr>
            <a:noAutofit/>
          </a:bodyPr>
          <a:lstStyle/>
          <a:p>
            <a:r>
              <a:rPr lang="ru-RU" sz="3600" b="1" dirty="0" smtClean="0">
                <a:solidFill>
                  <a:schemeClr val="accent6">
                    <a:lumMod val="75000"/>
                  </a:schemeClr>
                </a:solidFill>
              </a:rPr>
              <a:t>Скоро сказка сказывается, да конец уже не за горами…</a:t>
            </a:r>
            <a:endParaRPr lang="ru-RU" sz="3600" b="1" dirty="0">
              <a:solidFill>
                <a:schemeClr val="accent6">
                  <a:lumMod val="75000"/>
                </a:schemeClr>
              </a:solidFill>
            </a:endParaRPr>
          </a:p>
        </p:txBody>
      </p:sp>
      <p:sp>
        <p:nvSpPr>
          <p:cNvPr id="3" name="Содержимое 2"/>
          <p:cNvSpPr>
            <a:spLocks noGrp="1"/>
          </p:cNvSpPr>
          <p:nvPr>
            <p:ph idx="1"/>
          </p:nvPr>
        </p:nvSpPr>
        <p:spPr>
          <a:xfrm>
            <a:off x="2500298" y="1600200"/>
            <a:ext cx="6186502" cy="4525963"/>
          </a:xfrm>
        </p:spPr>
        <p:txBody>
          <a:bodyPr>
            <a:normAutofit fontScale="92500" lnSpcReduction="20000"/>
          </a:bodyPr>
          <a:lstStyle/>
          <a:p>
            <a:pPr>
              <a:buNone/>
            </a:pPr>
            <a:r>
              <a:rPr lang="ru-RU" sz="1500" dirty="0" smtClean="0">
                <a:solidFill>
                  <a:srgbClr val="0070C0"/>
                </a:solidFill>
              </a:rPr>
              <a:t>Посмотрел на все наши старания Аппетит и решил нам помочь.</a:t>
            </a:r>
          </a:p>
          <a:p>
            <a:pPr>
              <a:buNone/>
            </a:pPr>
            <a:r>
              <a:rPr lang="ru-RU" sz="1500" dirty="0" smtClean="0">
                <a:solidFill>
                  <a:srgbClr val="0070C0"/>
                </a:solidFill>
              </a:rPr>
              <a:t>Вернул горшочек и слова подсказал: «Раз, два, три, горшочек, вари!» </a:t>
            </a:r>
          </a:p>
          <a:p>
            <a:pPr>
              <a:buNone/>
            </a:pPr>
            <a:r>
              <a:rPr lang="ru-RU" sz="1500" dirty="0" smtClean="0">
                <a:solidFill>
                  <a:srgbClr val="0070C0"/>
                </a:solidFill>
              </a:rPr>
              <a:t>И очень попросил: «Что за каши вы едите?  Угостите, угостите!»</a:t>
            </a:r>
          </a:p>
          <a:p>
            <a:pPr>
              <a:buNone/>
            </a:pPr>
            <a:r>
              <a:rPr lang="ru-RU" sz="1500" dirty="0" smtClean="0">
                <a:solidFill>
                  <a:srgbClr val="0070C0"/>
                </a:solidFill>
              </a:rPr>
              <a:t>И наши мамы помогли: посмотрите какие рецепты мы собрали.</a:t>
            </a:r>
          </a:p>
          <a:p>
            <a:pPr>
              <a:buNone/>
            </a:pPr>
            <a:endParaRPr lang="ru-RU" sz="1700" dirty="0" smtClean="0">
              <a:solidFill>
                <a:srgbClr val="0070C0"/>
              </a:solidFill>
            </a:endParaRPr>
          </a:p>
          <a:p>
            <a:pPr>
              <a:buNone/>
            </a:pPr>
            <a:r>
              <a:rPr lang="ru-RU" sz="1700" b="1" dirty="0" smtClean="0">
                <a:solidFill>
                  <a:schemeClr val="accent6">
                    <a:lumMod val="75000"/>
                  </a:schemeClr>
                </a:solidFill>
              </a:rPr>
              <a:t>Рисовая каша.</a:t>
            </a:r>
          </a:p>
          <a:p>
            <a:r>
              <a:rPr lang="ru-RU" sz="1500" dirty="0" smtClean="0">
                <a:solidFill>
                  <a:srgbClr val="0070C0"/>
                </a:solidFill>
              </a:rPr>
              <a:t>100 г круглого риса;</a:t>
            </a:r>
          </a:p>
          <a:p>
            <a:r>
              <a:rPr lang="ru-RU" sz="1500" dirty="0" smtClean="0">
                <a:solidFill>
                  <a:srgbClr val="0070C0"/>
                </a:solidFill>
              </a:rPr>
              <a:t>2 стакана воды;</a:t>
            </a:r>
          </a:p>
          <a:p>
            <a:r>
              <a:rPr lang="ru-RU" sz="1500" dirty="0" smtClean="0">
                <a:solidFill>
                  <a:srgbClr val="0070C0"/>
                </a:solidFill>
              </a:rPr>
              <a:t>1 стакан молока;</a:t>
            </a:r>
          </a:p>
          <a:p>
            <a:r>
              <a:rPr lang="ru-RU" sz="1500" dirty="0" smtClean="0">
                <a:solidFill>
                  <a:srgbClr val="0070C0"/>
                </a:solidFill>
              </a:rPr>
              <a:t>1\2 ч. л. корицы;</a:t>
            </a:r>
          </a:p>
          <a:p>
            <a:r>
              <a:rPr lang="ru-RU" sz="1500" dirty="0" smtClean="0">
                <a:solidFill>
                  <a:srgbClr val="0070C0"/>
                </a:solidFill>
              </a:rPr>
              <a:t>2 ст. л. сахара;</a:t>
            </a:r>
          </a:p>
          <a:p>
            <a:r>
              <a:rPr lang="ru-RU" sz="1500" dirty="0" smtClean="0">
                <a:solidFill>
                  <a:srgbClr val="0070C0"/>
                </a:solidFill>
              </a:rPr>
              <a:t>щепотка соли;</a:t>
            </a:r>
          </a:p>
          <a:p>
            <a:r>
              <a:rPr lang="ru-RU" sz="1500" dirty="0" smtClean="0">
                <a:solidFill>
                  <a:srgbClr val="0070C0"/>
                </a:solidFill>
              </a:rPr>
              <a:t>1ч. л. сливочного масла.</a:t>
            </a:r>
          </a:p>
          <a:p>
            <a:pPr>
              <a:buNone/>
            </a:pPr>
            <a:r>
              <a:rPr lang="ru-RU" sz="1300" dirty="0" smtClean="0">
                <a:solidFill>
                  <a:srgbClr val="0070C0"/>
                </a:solidFill>
              </a:rPr>
              <a:t/>
            </a:r>
            <a:br>
              <a:rPr lang="ru-RU" sz="1300" dirty="0" smtClean="0">
                <a:solidFill>
                  <a:srgbClr val="0070C0"/>
                </a:solidFill>
              </a:rPr>
            </a:br>
            <a:r>
              <a:rPr lang="ru-RU" sz="1300" dirty="0" smtClean="0">
                <a:solidFill>
                  <a:srgbClr val="0070C0"/>
                </a:solidFill>
              </a:rPr>
              <a:t>Рис переберите и тщательно промойте. В небольшой кастрюле </a:t>
            </a:r>
            <a:r>
              <a:rPr lang="ru-RU" sz="1300" dirty="0" err="1" smtClean="0">
                <a:solidFill>
                  <a:srgbClr val="0070C0"/>
                </a:solidFill>
              </a:rPr>
              <a:t>закипятите</a:t>
            </a:r>
            <a:r>
              <a:rPr lang="ru-RU" sz="1300" dirty="0" smtClean="0">
                <a:solidFill>
                  <a:srgbClr val="0070C0"/>
                </a:solidFill>
              </a:rPr>
              <a:t> воду и всыпьте в нее рис. Варите на маленьком огне минут 15, затем добавьте теплое молоко и перемешайте. Варите до полной готовности (пока рис не разварится). В конце всыпьте сахар-песок и добавьте сливочное масло. Разложите по порционным тарелкам и присыпьте сверху молотой корицей. По желанию, в тарелку с рисовой кашей можно добавить тертое яблоко или ложечку любимого варенья.</a:t>
            </a:r>
          </a:p>
          <a:p>
            <a:pPr>
              <a:buNone/>
            </a:pPr>
            <a:r>
              <a:rPr lang="ru-RU" sz="1300" dirty="0" smtClean="0">
                <a:solidFill>
                  <a:srgbClr val="0070C0"/>
                </a:solidFill>
              </a:rPr>
              <a:t/>
            </a:r>
            <a:br>
              <a:rPr lang="ru-RU" sz="1300" dirty="0" smtClean="0">
                <a:solidFill>
                  <a:srgbClr val="0070C0"/>
                </a:solidFill>
              </a:rPr>
            </a:br>
            <a:endParaRPr lang="ru-RU" sz="1300" dirty="0">
              <a:solidFill>
                <a:srgbClr val="0070C0"/>
              </a:solidFill>
            </a:endParaRPr>
          </a:p>
        </p:txBody>
      </p:sp>
      <p:pic>
        <p:nvPicPr>
          <p:cNvPr id="7" name="Picture 5" descr="C:\Documents and Settings\User\Мои документы\illu_article_content1.jpg"/>
          <p:cNvPicPr>
            <a:picLocks noChangeAspect="1" noChangeArrowheads="1"/>
          </p:cNvPicPr>
          <p:nvPr/>
        </p:nvPicPr>
        <p:blipFill>
          <a:blip r:embed="rId2"/>
          <a:srcRect/>
          <a:stretch>
            <a:fillRect/>
          </a:stretch>
        </p:blipFill>
        <p:spPr bwMode="auto">
          <a:xfrm>
            <a:off x="5000628" y="2643182"/>
            <a:ext cx="2762492" cy="18360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14480" y="642918"/>
            <a:ext cx="6972320" cy="5483245"/>
          </a:xfrm>
        </p:spPr>
        <p:txBody>
          <a:bodyPr>
            <a:normAutofit/>
          </a:bodyPr>
          <a:lstStyle/>
          <a:p>
            <a:pPr>
              <a:buNone/>
            </a:pPr>
            <a:r>
              <a:rPr lang="ru-RU" sz="1800" b="1" dirty="0" smtClean="0">
                <a:solidFill>
                  <a:schemeClr val="accent6">
                    <a:lumMod val="75000"/>
                  </a:schemeClr>
                </a:solidFill>
              </a:rPr>
              <a:t>Овсяная каша</a:t>
            </a:r>
          </a:p>
          <a:p>
            <a:r>
              <a:rPr lang="ru-RU" sz="1400" dirty="0" smtClean="0">
                <a:solidFill>
                  <a:srgbClr val="0070C0"/>
                </a:solidFill>
              </a:rPr>
              <a:t>2 ч.л. </a:t>
            </a:r>
            <a:r>
              <a:rPr lang="ru-RU" sz="1400" u="sng" dirty="0" smtClean="0">
                <a:solidFill>
                  <a:srgbClr val="0070C0"/>
                </a:solidFill>
                <a:hlinkClick r:id="rId2"/>
              </a:rPr>
              <a:t>корицы</a:t>
            </a:r>
            <a:endParaRPr lang="ru-RU" sz="1400" dirty="0" smtClean="0">
              <a:solidFill>
                <a:srgbClr val="0070C0"/>
              </a:solidFill>
            </a:endParaRPr>
          </a:p>
          <a:p>
            <a:r>
              <a:rPr lang="ru-RU" sz="1400" dirty="0" smtClean="0">
                <a:solidFill>
                  <a:srgbClr val="0070C0"/>
                </a:solidFill>
              </a:rPr>
              <a:t>200 мл </a:t>
            </a:r>
            <a:r>
              <a:rPr lang="ru-RU" sz="1400" u="sng" dirty="0" smtClean="0">
                <a:solidFill>
                  <a:srgbClr val="0070C0"/>
                </a:solidFill>
                <a:hlinkClick r:id="rId3"/>
              </a:rPr>
              <a:t>молока</a:t>
            </a:r>
            <a:endParaRPr lang="ru-RU" sz="1400" dirty="0" smtClean="0">
              <a:solidFill>
                <a:srgbClr val="0070C0"/>
              </a:solidFill>
            </a:endParaRPr>
          </a:p>
          <a:p>
            <a:r>
              <a:rPr lang="ru-RU" sz="1400" dirty="0" smtClean="0">
                <a:solidFill>
                  <a:srgbClr val="0070C0"/>
                </a:solidFill>
              </a:rPr>
              <a:t>200 г овсяных хлопьев</a:t>
            </a:r>
          </a:p>
          <a:p>
            <a:r>
              <a:rPr lang="ru-RU" sz="1400" dirty="0" smtClean="0">
                <a:solidFill>
                  <a:srgbClr val="0070C0"/>
                </a:solidFill>
              </a:rPr>
              <a:t>2 ст.л. растительного масла</a:t>
            </a:r>
          </a:p>
          <a:p>
            <a:r>
              <a:rPr lang="ru-RU" sz="1400" dirty="0" smtClean="0">
                <a:solidFill>
                  <a:srgbClr val="0070C0"/>
                </a:solidFill>
              </a:rPr>
              <a:t>200 г </a:t>
            </a:r>
            <a:r>
              <a:rPr lang="ru-RU" sz="1400" u="sng" dirty="0" smtClean="0">
                <a:solidFill>
                  <a:srgbClr val="0070C0"/>
                </a:solidFill>
                <a:hlinkClick r:id="rId4"/>
              </a:rPr>
              <a:t>сахара</a:t>
            </a:r>
            <a:endParaRPr lang="ru-RU" sz="1400" dirty="0" smtClean="0">
              <a:solidFill>
                <a:srgbClr val="0070C0"/>
              </a:solidFill>
            </a:endParaRPr>
          </a:p>
          <a:p>
            <a:r>
              <a:rPr lang="ru-RU" sz="1400" dirty="0" smtClean="0">
                <a:solidFill>
                  <a:srgbClr val="0070C0"/>
                </a:solidFill>
              </a:rPr>
              <a:t>2 </a:t>
            </a:r>
            <a:r>
              <a:rPr lang="ru-RU" sz="1400" u="sng" dirty="0" smtClean="0">
                <a:solidFill>
                  <a:srgbClr val="0070C0"/>
                </a:solidFill>
                <a:hlinkClick r:id="rId5"/>
              </a:rPr>
              <a:t>яйца</a:t>
            </a:r>
            <a:endParaRPr lang="ru-RU" sz="1400" dirty="0" smtClean="0">
              <a:solidFill>
                <a:srgbClr val="0070C0"/>
              </a:solidFill>
            </a:endParaRPr>
          </a:p>
          <a:p>
            <a:r>
              <a:rPr lang="ru-RU" sz="1400" b="1" dirty="0" smtClean="0">
                <a:solidFill>
                  <a:srgbClr val="0070C0"/>
                </a:solidFill>
              </a:rPr>
              <a:t>Инструкция</a:t>
            </a:r>
          </a:p>
          <a:p>
            <a:r>
              <a:rPr lang="ru-RU" sz="1400" dirty="0" smtClean="0">
                <a:solidFill>
                  <a:srgbClr val="0070C0"/>
                </a:solidFill>
              </a:rPr>
              <a:t>1. Разогрейте духовку до 180С.</a:t>
            </a:r>
          </a:p>
          <a:p>
            <a:r>
              <a:rPr lang="ru-RU" sz="1400" dirty="0" smtClean="0">
                <a:solidFill>
                  <a:srgbClr val="0070C0"/>
                </a:solidFill>
              </a:rPr>
              <a:t>2. Тщательно смешайте все ингредиенты.</a:t>
            </a:r>
          </a:p>
          <a:p>
            <a:r>
              <a:rPr lang="ru-RU" sz="1400" dirty="0" smtClean="0">
                <a:solidFill>
                  <a:srgbClr val="0070C0"/>
                </a:solidFill>
              </a:rPr>
              <a:t>3. Выложите получившуюся массу в форму для </a:t>
            </a:r>
            <a:r>
              <a:rPr lang="ru-RU" sz="1400" dirty="0" err="1" smtClean="0">
                <a:solidFill>
                  <a:srgbClr val="0070C0"/>
                </a:solidFill>
              </a:rPr>
              <a:t>запекания</a:t>
            </a:r>
            <a:r>
              <a:rPr lang="ru-RU" sz="1400" dirty="0" smtClean="0">
                <a:solidFill>
                  <a:srgbClr val="0070C0"/>
                </a:solidFill>
              </a:rPr>
              <a:t>.</a:t>
            </a:r>
          </a:p>
          <a:p>
            <a:r>
              <a:rPr lang="ru-RU" sz="1400" dirty="0" smtClean="0">
                <a:solidFill>
                  <a:srgbClr val="0070C0"/>
                </a:solidFill>
              </a:rPr>
              <a:t>4. Выпекайте около 35 минут.</a:t>
            </a:r>
          </a:p>
          <a:p>
            <a:r>
              <a:rPr lang="ru-RU" sz="1400" dirty="0" smtClean="0">
                <a:solidFill>
                  <a:srgbClr val="0070C0"/>
                </a:solidFill>
              </a:rPr>
              <a:t>5. Подавайте блюдо с джемом или свежими фруктами.</a:t>
            </a:r>
            <a:endParaRPr lang="ru-RU" sz="1400" dirty="0">
              <a:solidFill>
                <a:srgbClr val="0070C0"/>
              </a:solidFill>
            </a:endParaRPr>
          </a:p>
        </p:txBody>
      </p:sp>
      <p:pic>
        <p:nvPicPr>
          <p:cNvPr id="8" name="Picture 4"/>
          <p:cNvPicPr>
            <a:picLocks noChangeAspect="1" noChangeArrowheads="1"/>
          </p:cNvPicPr>
          <p:nvPr/>
        </p:nvPicPr>
        <p:blipFill>
          <a:blip r:embed="rId6"/>
          <a:srcRect/>
          <a:stretch>
            <a:fillRect/>
          </a:stretch>
        </p:blipFill>
        <p:spPr bwMode="auto">
          <a:xfrm>
            <a:off x="4786314" y="1000108"/>
            <a:ext cx="2904000" cy="198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algn="ctr">
              <a:buNone/>
            </a:pPr>
            <a:r>
              <a:rPr lang="ru-RU" sz="3600" b="1" dirty="0" smtClean="0">
                <a:solidFill>
                  <a:schemeClr val="accent6">
                    <a:lumMod val="75000"/>
                  </a:schemeClr>
                </a:solidFill>
              </a:rPr>
              <a:t>С П А С И Б О </a:t>
            </a:r>
          </a:p>
          <a:p>
            <a:pPr algn="ctr">
              <a:buNone/>
            </a:pPr>
            <a:r>
              <a:rPr lang="ru-RU" sz="3600" b="1" dirty="0" smtClean="0">
                <a:solidFill>
                  <a:schemeClr val="accent6">
                    <a:lumMod val="75000"/>
                  </a:schemeClr>
                </a:solidFill>
              </a:rPr>
              <a:t>З А</a:t>
            </a:r>
          </a:p>
          <a:p>
            <a:pPr algn="ctr">
              <a:buNone/>
            </a:pPr>
            <a:r>
              <a:rPr lang="ru-RU" sz="3600" b="1" dirty="0" smtClean="0">
                <a:solidFill>
                  <a:schemeClr val="accent6">
                    <a:lumMod val="75000"/>
                  </a:schemeClr>
                </a:solidFill>
              </a:rPr>
              <a:t>В Н И М А Н И Е</a:t>
            </a:r>
            <a:endParaRPr lang="ru-RU" sz="3600" b="1"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dirty="0" smtClean="0">
                <a:solidFill>
                  <a:schemeClr val="accent6">
                    <a:lumMod val="75000"/>
                  </a:schemeClr>
                </a:solidFill>
              </a:rPr>
              <a:t>Цели и задачи:</a:t>
            </a:r>
            <a:endParaRPr lang="ru-RU" sz="3600" b="1" dirty="0">
              <a:solidFill>
                <a:schemeClr val="accent6">
                  <a:lumMod val="75000"/>
                </a:schemeClr>
              </a:solidFill>
            </a:endParaRPr>
          </a:p>
        </p:txBody>
      </p:sp>
      <p:sp>
        <p:nvSpPr>
          <p:cNvPr id="3" name="Содержимое 2"/>
          <p:cNvSpPr>
            <a:spLocks noGrp="1"/>
          </p:cNvSpPr>
          <p:nvPr>
            <p:ph idx="1"/>
          </p:nvPr>
        </p:nvSpPr>
        <p:spPr>
          <a:xfrm>
            <a:off x="1643042" y="1600200"/>
            <a:ext cx="7043758" cy="4525963"/>
          </a:xfrm>
        </p:spPr>
        <p:txBody>
          <a:bodyPr>
            <a:normAutofit/>
          </a:bodyPr>
          <a:lstStyle/>
          <a:p>
            <a:pPr lvl="0"/>
            <a:r>
              <a:rPr lang="ru-RU" sz="2000" b="1" dirty="0" smtClean="0">
                <a:solidFill>
                  <a:schemeClr val="accent1">
                    <a:lumMod val="75000"/>
                  </a:schemeClr>
                </a:solidFill>
              </a:rPr>
              <a:t> </a:t>
            </a:r>
            <a:r>
              <a:rPr lang="ru-RU" sz="2000" dirty="0" smtClean="0">
                <a:solidFill>
                  <a:schemeClr val="accent1">
                    <a:lumMod val="75000"/>
                  </a:schemeClr>
                </a:solidFill>
              </a:rPr>
              <a:t>Сформировать знания о полезности каш.</a:t>
            </a:r>
          </a:p>
          <a:p>
            <a:pPr lvl="0"/>
            <a:r>
              <a:rPr lang="ru-RU" sz="2000" dirty="0" smtClean="0">
                <a:solidFill>
                  <a:schemeClr val="accent1">
                    <a:lumMod val="75000"/>
                  </a:schemeClr>
                </a:solidFill>
              </a:rPr>
              <a:t>Расширять представления детей о полезности употребления в пищу разнообразных каш.</a:t>
            </a:r>
          </a:p>
          <a:p>
            <a:pPr lvl="0"/>
            <a:r>
              <a:rPr lang="ru-RU" sz="2000" dirty="0" smtClean="0">
                <a:solidFill>
                  <a:schemeClr val="accent1">
                    <a:lumMod val="75000"/>
                  </a:schemeClr>
                </a:solidFill>
              </a:rPr>
              <a:t>Формировать у детей навыки безопасного  поведения,  привычку вести  здоровый образ жизни,  развивать осознанное отношение к своему здоровью.</a:t>
            </a:r>
          </a:p>
          <a:p>
            <a:pPr lvl="0"/>
            <a:r>
              <a:rPr lang="ru-RU" sz="2000" dirty="0" smtClean="0">
                <a:solidFill>
                  <a:schemeClr val="accent1">
                    <a:lumMod val="75000"/>
                  </a:schemeClr>
                </a:solidFill>
              </a:rPr>
              <a:t>Каша - залог здорового питания.</a:t>
            </a:r>
          </a:p>
          <a:p>
            <a:pPr lvl="0"/>
            <a:r>
              <a:rPr lang="ru-RU" sz="2000" dirty="0" smtClean="0">
                <a:solidFill>
                  <a:schemeClr val="accent1">
                    <a:lumMod val="75000"/>
                  </a:schemeClr>
                </a:solidFill>
              </a:rPr>
              <a:t>Развивать воображение, технические навыки рисования, коллективное творчество: воспитывать стремление действовать согласованно.</a:t>
            </a:r>
          </a:p>
          <a:p>
            <a:pPr>
              <a:buNone/>
            </a:pP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42918"/>
            <a:ext cx="8229600" cy="1000132"/>
          </a:xfrm>
        </p:spPr>
        <p:txBody>
          <a:bodyPr>
            <a:normAutofit/>
          </a:bodyPr>
          <a:lstStyle/>
          <a:p>
            <a:r>
              <a:rPr lang="ru-RU" sz="3600" b="1" dirty="0" smtClean="0">
                <a:solidFill>
                  <a:schemeClr val="accent6">
                    <a:lumMod val="75000"/>
                  </a:schemeClr>
                </a:solidFill>
              </a:rPr>
              <a:t>Актуальность темы:</a:t>
            </a:r>
            <a:endParaRPr lang="ru-RU" sz="3600" b="1" dirty="0">
              <a:solidFill>
                <a:schemeClr val="accent6">
                  <a:lumMod val="75000"/>
                </a:schemeClr>
              </a:solidFill>
            </a:endParaRPr>
          </a:p>
        </p:txBody>
      </p:sp>
      <p:sp>
        <p:nvSpPr>
          <p:cNvPr id="3" name="Содержимое 2"/>
          <p:cNvSpPr>
            <a:spLocks noGrp="1"/>
          </p:cNvSpPr>
          <p:nvPr>
            <p:ph idx="1"/>
          </p:nvPr>
        </p:nvSpPr>
        <p:spPr>
          <a:xfrm>
            <a:off x="1714480" y="1600200"/>
            <a:ext cx="6357982" cy="4525963"/>
          </a:xfrm>
        </p:spPr>
        <p:txBody>
          <a:bodyPr>
            <a:normAutofit/>
          </a:bodyPr>
          <a:lstStyle/>
          <a:p>
            <a:pPr>
              <a:buNone/>
            </a:pPr>
            <a:r>
              <a:rPr lang="ru-RU" dirty="0" smtClean="0"/>
              <a:t>  </a:t>
            </a:r>
            <a:r>
              <a:rPr lang="ru-RU" sz="1800" dirty="0" smtClean="0">
                <a:solidFill>
                  <a:srgbClr val="0070C0"/>
                </a:solidFill>
              </a:rPr>
              <a:t>                                                                                                                 </a:t>
            </a:r>
            <a:r>
              <a:rPr lang="ru-RU" sz="1600" dirty="0" smtClean="0">
                <a:solidFill>
                  <a:srgbClr val="0070C0"/>
                </a:solidFill>
              </a:rPr>
              <a:t>Необходимость формирования ценностей здорового образа жизни продиктовано экологической  и социальной ситуацией, ухудшением состояния здоровья детей.  Исследования показали, что неправильное питание /употребление пищи с большим содержанием жира, рафинированного сахара, высококалорийной/ может увеличить вероятность развития у детей таких болезней как рак и сердечно-сосудистые заболевания, высокое кровяное давление и избыточный вес. Важно побудить ребенка задуматься о работе своего организма. Выработать определенные навыки правильного потребления пищи с раннего возраста и сформировать предпосылки оптимального здорового питания в  течение всей жизни.</a:t>
            </a:r>
          </a:p>
          <a:p>
            <a:endParaRPr lang="ru-RU" sz="16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dirty="0" smtClean="0">
                <a:solidFill>
                  <a:schemeClr val="accent6">
                    <a:lumMod val="75000"/>
                  </a:schemeClr>
                </a:solidFill>
              </a:rPr>
              <a:t>Сказка начинается…</a:t>
            </a:r>
            <a:endParaRPr lang="ru-RU" sz="3600" b="1" dirty="0">
              <a:solidFill>
                <a:schemeClr val="accent6">
                  <a:lumMod val="75000"/>
                </a:schemeClr>
              </a:solidFill>
            </a:endParaRPr>
          </a:p>
        </p:txBody>
      </p:sp>
      <p:sp>
        <p:nvSpPr>
          <p:cNvPr id="3" name="Содержимое 2"/>
          <p:cNvSpPr>
            <a:spLocks noGrp="1"/>
          </p:cNvSpPr>
          <p:nvPr>
            <p:ph idx="1"/>
          </p:nvPr>
        </p:nvSpPr>
        <p:spPr>
          <a:xfrm>
            <a:off x="2100242" y="1285861"/>
            <a:ext cx="5829344" cy="5572140"/>
          </a:xfrm>
        </p:spPr>
        <p:txBody>
          <a:bodyPr>
            <a:normAutofit/>
          </a:bodyPr>
          <a:lstStyle/>
          <a:p>
            <a:pPr>
              <a:buNone/>
            </a:pPr>
            <a:r>
              <a:rPr lang="ru-RU" sz="1800" dirty="0" smtClean="0">
                <a:solidFill>
                  <a:srgbClr val="0070C0"/>
                </a:solidFill>
              </a:rPr>
              <a:t>         И в детском саду и дома нам часто говорят: «Ешьте больше каши, будете здоровы», Не будешь есть кашу, силы не будет». А я кашу не очень люблю. Да и в детском саду я часто вижу, как дети уносят кашу обратно, а нам очень часто дают в детском саду кашу. Вот я и подумала: «Действительно ли так полезны каши, как говорят взрослые?». Я решила выяснить этот вопрос. Может быть это правда? Ведь часто вредным для организма бывает что-нибудь очень вкусное, полезным – вкусное не всегда. Я решила предложить родителям задуматься о питании детей. Вот, что из этого получилось… </a:t>
            </a:r>
          </a:p>
          <a:p>
            <a:pPr algn="ctr">
              <a:buNone/>
            </a:pPr>
            <a:r>
              <a:rPr lang="ru-RU" sz="1900" dirty="0" smtClean="0">
                <a:solidFill>
                  <a:srgbClr val="0070C0"/>
                </a:solidFill>
              </a:rPr>
              <a:t> </a:t>
            </a:r>
            <a:r>
              <a:rPr lang="ru-RU" sz="1900" b="1" dirty="0" smtClean="0">
                <a:solidFill>
                  <a:srgbClr val="0070C0"/>
                </a:solidFill>
              </a:rPr>
              <a:t>Это была присказка, сказка будет впереди…                     </a:t>
            </a: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000232" y="857232"/>
            <a:ext cx="6000792" cy="5268931"/>
          </a:xfrm>
        </p:spPr>
        <p:txBody>
          <a:bodyPr>
            <a:noAutofit/>
          </a:bodyPr>
          <a:lstStyle/>
          <a:p>
            <a:pPr>
              <a:buNone/>
            </a:pPr>
            <a:r>
              <a:rPr lang="ru-RU" sz="1400" dirty="0" smtClean="0">
                <a:solidFill>
                  <a:srgbClr val="0070C0"/>
                </a:solidFill>
              </a:rPr>
              <a:t>              Жили-были дети в школе. Каждое утро  чудесница-повар колдовала на кухне, чтобы дети росли здоровыми и счастливыми. Она варила волшебные каши.</a:t>
            </a:r>
          </a:p>
          <a:p>
            <a:pPr>
              <a:buNone/>
            </a:pPr>
            <a:endParaRPr lang="ru-RU" sz="1400" dirty="0" smtClean="0">
              <a:solidFill>
                <a:srgbClr val="0070C0"/>
              </a:solidFill>
            </a:endParaRPr>
          </a:p>
          <a:p>
            <a:pPr>
              <a:buNone/>
            </a:pPr>
            <a:endParaRPr lang="ru-RU" sz="1400" dirty="0" smtClean="0">
              <a:solidFill>
                <a:srgbClr val="0070C0"/>
              </a:solidFill>
            </a:endParaRPr>
          </a:p>
          <a:p>
            <a:pPr>
              <a:buNone/>
            </a:pPr>
            <a:endParaRPr lang="ru-RU" sz="1400" dirty="0" smtClean="0">
              <a:solidFill>
                <a:srgbClr val="0070C0"/>
              </a:solidFill>
            </a:endParaRPr>
          </a:p>
          <a:p>
            <a:pPr>
              <a:buNone/>
            </a:pPr>
            <a:endParaRPr lang="ru-RU" sz="1400" dirty="0" smtClean="0">
              <a:solidFill>
                <a:srgbClr val="0070C0"/>
              </a:solidFill>
            </a:endParaRPr>
          </a:p>
          <a:p>
            <a:pPr>
              <a:buNone/>
            </a:pPr>
            <a:endParaRPr lang="ru-RU" sz="1400" dirty="0" smtClean="0">
              <a:solidFill>
                <a:srgbClr val="0070C0"/>
              </a:solidFill>
            </a:endParaRPr>
          </a:p>
          <a:p>
            <a:pPr>
              <a:buNone/>
            </a:pPr>
            <a:r>
              <a:rPr lang="ru-RU" sz="1400" dirty="0" smtClean="0">
                <a:solidFill>
                  <a:srgbClr val="0070C0"/>
                </a:solidFill>
              </a:rPr>
              <a:t>              Но однажды в школу пришла беда. Дети перестали есть по утрам кашу.  Как бы фея-учительница не уговаривала детей, ничего не получалось.  И она загрустила. На следующее утро, когда фея пришла в детский сад, дети очень удивились, что случилось с их веселой и доброй  феей.</a:t>
            </a:r>
            <a:br>
              <a:rPr lang="ru-RU" sz="1400" dirty="0" smtClean="0">
                <a:solidFill>
                  <a:srgbClr val="0070C0"/>
                </a:solidFill>
              </a:rPr>
            </a:br>
            <a:r>
              <a:rPr lang="ru-RU" sz="1400" dirty="0" smtClean="0">
                <a:solidFill>
                  <a:srgbClr val="0070C0"/>
                </a:solidFill>
              </a:rPr>
              <a:t>- Здравствуй, фея, - сказали ей дети. – Что с тобой случилось?</a:t>
            </a:r>
            <a:br>
              <a:rPr lang="ru-RU" sz="1400" dirty="0" smtClean="0">
                <a:solidFill>
                  <a:srgbClr val="0070C0"/>
                </a:solidFill>
              </a:rPr>
            </a:br>
            <a:r>
              <a:rPr lang="ru-RU" sz="1400" dirty="0" smtClean="0">
                <a:solidFill>
                  <a:srgbClr val="0070C0"/>
                </a:solidFill>
              </a:rPr>
              <a:t>- Я заболела, - говорит фея. – Волшебник Неаппетит украл у нас волшебный горшочек, а наша повар забыла волшебные слова. Теперь по утрам у нас не будет каши.</a:t>
            </a:r>
          </a:p>
          <a:p>
            <a:pPr>
              <a:buNone/>
            </a:pPr>
            <a:r>
              <a:rPr lang="ru-RU" sz="1400" dirty="0" smtClean="0">
                <a:solidFill>
                  <a:srgbClr val="0070C0"/>
                </a:solidFill>
              </a:rPr>
              <a:t>              Дети очень обрадовались. Но фея сказала: «Если мы  перестанем есть кашу, то заболеем, а меня заберет в лес Неаппетит.</a:t>
            </a:r>
          </a:p>
          <a:p>
            <a:pPr>
              <a:buNone/>
            </a:pPr>
            <a:r>
              <a:rPr lang="ru-RU" sz="1400" dirty="0" smtClean="0">
                <a:solidFill>
                  <a:srgbClr val="0070C0"/>
                </a:solidFill>
              </a:rPr>
              <a:t>               Дети очень испугались и решили помочь фее. Для этого нужно было как можно больше узнать о каше и ее полезности…</a:t>
            </a:r>
          </a:p>
          <a:p>
            <a:pPr>
              <a:buNone/>
            </a:pPr>
            <a:endParaRPr lang="ru-RU" sz="1400" dirty="0" smtClean="0">
              <a:solidFill>
                <a:srgbClr val="0070C0"/>
              </a:solidFill>
            </a:endParaRPr>
          </a:p>
          <a:p>
            <a:pPr>
              <a:buNone/>
            </a:pPr>
            <a:r>
              <a:rPr lang="ru-RU" sz="1400" dirty="0" smtClean="0">
                <a:solidFill>
                  <a:srgbClr val="0070C0"/>
                </a:solidFill>
              </a:rPr>
              <a:t>              </a:t>
            </a:r>
            <a:br>
              <a:rPr lang="ru-RU" sz="1400" dirty="0" smtClean="0">
                <a:solidFill>
                  <a:srgbClr val="0070C0"/>
                </a:solidFill>
              </a:rPr>
            </a:br>
            <a:r>
              <a:rPr lang="ru-RU" sz="1400" dirty="0" smtClean="0">
                <a:solidFill>
                  <a:srgbClr val="0070C0"/>
                </a:solidFill>
              </a:rPr>
              <a:t/>
            </a:r>
            <a:br>
              <a:rPr lang="ru-RU" sz="1400" dirty="0" smtClean="0">
                <a:solidFill>
                  <a:srgbClr val="0070C0"/>
                </a:solidFill>
              </a:rPr>
            </a:br>
            <a:endParaRPr lang="ru-RU" sz="1400" dirty="0">
              <a:solidFill>
                <a:srgbClr val="0070C0"/>
              </a:solidFill>
            </a:endParaRPr>
          </a:p>
        </p:txBody>
      </p:sp>
      <p:pic>
        <p:nvPicPr>
          <p:cNvPr id="4" name="Picture 12" descr="http://im2-tub-ru.yandex.net/i?id=119882870-52-72&amp;n=21"/>
          <p:cNvPicPr>
            <a:picLocks noChangeAspect="1" noChangeArrowheads="1"/>
          </p:cNvPicPr>
          <p:nvPr/>
        </p:nvPicPr>
        <p:blipFill>
          <a:blip r:embed="rId2"/>
          <a:srcRect/>
          <a:stretch>
            <a:fillRect/>
          </a:stretch>
        </p:blipFill>
        <p:spPr bwMode="auto">
          <a:xfrm>
            <a:off x="4929190" y="1357298"/>
            <a:ext cx="2409825" cy="142875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071670" y="571480"/>
            <a:ext cx="6429420" cy="5554683"/>
          </a:xfrm>
        </p:spPr>
        <p:txBody>
          <a:bodyPr/>
          <a:lstStyle/>
          <a:p>
            <a:pPr algn="ctr">
              <a:buNone/>
            </a:pPr>
            <a:r>
              <a:rPr lang="ru-RU" dirty="0" smtClean="0"/>
              <a:t>           </a:t>
            </a:r>
            <a:r>
              <a:rPr lang="ru-RU" b="1" dirty="0" smtClean="0">
                <a:solidFill>
                  <a:schemeClr val="accent6">
                    <a:lumMod val="75000"/>
                  </a:schemeClr>
                </a:solidFill>
              </a:rPr>
              <a:t>Из чего-же, из чего-же, сделаны все наши каши?</a:t>
            </a:r>
          </a:p>
          <a:p>
            <a:r>
              <a:rPr lang="ru-RU" sz="1400" dirty="0" smtClean="0">
                <a:solidFill>
                  <a:srgbClr val="0070C0"/>
                </a:solidFill>
              </a:rPr>
              <a:t>Углеводов – 65-85%</a:t>
            </a:r>
          </a:p>
          <a:p>
            <a:r>
              <a:rPr lang="ru-RU" sz="1400" dirty="0" smtClean="0">
                <a:solidFill>
                  <a:srgbClr val="0070C0"/>
                </a:solidFill>
              </a:rPr>
              <a:t>Белков – 6-15%</a:t>
            </a:r>
          </a:p>
          <a:p>
            <a:r>
              <a:rPr lang="ru-RU" sz="1400" dirty="0" smtClean="0">
                <a:solidFill>
                  <a:srgbClr val="0070C0"/>
                </a:solidFill>
              </a:rPr>
              <a:t>Жиро – 0,9-3%                                           </a:t>
            </a:r>
          </a:p>
          <a:p>
            <a:r>
              <a:rPr lang="ru-RU" sz="1400" dirty="0" smtClean="0">
                <a:solidFill>
                  <a:srgbClr val="0070C0"/>
                </a:solidFill>
              </a:rPr>
              <a:t>Витамины группы В</a:t>
            </a:r>
          </a:p>
          <a:p>
            <a:endParaRPr lang="ru-RU" sz="1400" dirty="0" smtClean="0">
              <a:solidFill>
                <a:srgbClr val="0070C0"/>
              </a:solidFill>
            </a:endParaRPr>
          </a:p>
          <a:p>
            <a:endParaRPr lang="ru-RU" sz="1400" dirty="0" smtClean="0">
              <a:solidFill>
                <a:srgbClr val="0070C0"/>
              </a:solidFill>
            </a:endParaRPr>
          </a:p>
          <a:p>
            <a:endParaRPr lang="ru-RU" sz="1400" dirty="0">
              <a:solidFill>
                <a:srgbClr val="0070C0"/>
              </a:solidFill>
            </a:endParaRPr>
          </a:p>
        </p:txBody>
      </p:sp>
      <p:sp>
        <p:nvSpPr>
          <p:cNvPr id="2049" name="Rectangle 1"/>
          <p:cNvSpPr>
            <a:spLocks noChangeArrowheads="1"/>
          </p:cNvSpPr>
          <p:nvPr/>
        </p:nvSpPr>
        <p:spPr bwMode="auto">
          <a:xfrm>
            <a:off x="2143108" y="2857496"/>
            <a:ext cx="6357982"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accent6">
                    <a:lumMod val="75000"/>
                  </a:schemeClr>
                </a:solidFill>
                <a:effectLst/>
                <a:latin typeface="Arial" pitchFamily="34" charset="0"/>
                <a:ea typeface="Times New Roman" pitchFamily="18" charset="0"/>
                <a:cs typeface="Arial" pitchFamily="34" charset="0"/>
              </a:rPr>
              <a:t>Вот что </a:t>
            </a:r>
            <a:r>
              <a:rPr lang="ru-RU" sz="1200" b="1" dirty="0" smtClean="0">
                <a:solidFill>
                  <a:schemeClr val="accent6">
                    <a:lumMod val="75000"/>
                  </a:schemeClr>
                </a:solidFill>
                <a:latin typeface="Arial" pitchFamily="34" charset="0"/>
                <a:ea typeface="Times New Roman" pitchFamily="18" charset="0"/>
                <a:cs typeface="Arial" pitchFamily="34" charset="0"/>
              </a:rPr>
              <a:t>мы узнали, проведя расследование</a:t>
            </a:r>
            <a:r>
              <a:rPr kumimoji="0" lang="ru-RU" sz="1200" b="1" i="0" u="none" strike="noStrike" cap="none" normalizeH="0" dirty="0" smtClean="0">
                <a:ln>
                  <a:noFill/>
                </a:ln>
                <a:solidFill>
                  <a:schemeClr val="accent6">
                    <a:lumMod val="75000"/>
                  </a:schemeClr>
                </a:solidFill>
                <a:effectLst/>
                <a:latin typeface="Arial" pitchFamily="34" charset="0"/>
                <a:ea typeface="Times New Roman" pitchFamily="18" charset="0"/>
                <a:cs typeface="Arial" pitchFamily="34" charset="0"/>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dirty="0" smtClean="0">
              <a:ln>
                <a:noFill/>
              </a:ln>
              <a:solidFill>
                <a:srgbClr val="0070C0"/>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Детский педиатр: </a:t>
            </a:r>
            <a:r>
              <a:rPr kumimoji="0" lang="ru-RU" sz="12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«В кашах очень много полезных веществ и витаминов. Они улучшают пищеварение. В кашах содержатся все необходимые человеку питательные вещества. Гречневая каша – для сердца. Одна из самых полезных каш. Пшенная каша для энергии. Считается, что пшенная каша придает силы. Овсяная каша против старения, содержит витамин «С», который защищает организм от старения. Перловая каша для молодости. Известна дамам как «Каша красоты»</a:t>
            </a:r>
            <a:endParaRPr kumimoji="0" lang="ru-RU" sz="1200" b="0" i="0" u="none" strike="noStrike" cap="none" normalizeH="0" baseline="0" dirty="0" smtClean="0">
              <a:ln>
                <a:noFill/>
              </a:ln>
              <a:solidFill>
                <a:srgbClr val="0070C0"/>
              </a:solidFill>
              <a:effectLst/>
              <a:latin typeface="Arial"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Повар</a:t>
            </a:r>
            <a:r>
              <a:rPr kumimoji="0" lang="ru-RU" sz="1200" b="1" i="0" u="none" strike="noStrike" cap="none" normalizeH="0" dirty="0" smtClean="0">
                <a:ln>
                  <a:noFill/>
                </a:ln>
                <a:solidFill>
                  <a:srgbClr val="0070C0"/>
                </a:solidFill>
                <a:effectLst/>
                <a:latin typeface="Arial" pitchFamily="34" charset="0"/>
                <a:ea typeface="Times New Roman" pitchFamily="18" charset="0"/>
                <a:cs typeface="Arial" pitchFamily="34" charset="0"/>
              </a:rPr>
              <a:t> </a:t>
            </a:r>
            <a:r>
              <a:rPr kumimoji="0" lang="ru-RU" sz="12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рассказала из чего варят каши. Мы узнали, что из пшеницы мелят манную крупу и варят манную кашу. Из проса получают пшено и варят пшенную кашу. Из ячменя варят перловую и ячневую каши. А рис – гость из Азии. Из риса готовят рисовую кашу.</a:t>
            </a:r>
            <a:endParaRPr kumimoji="0" lang="ru-RU" sz="1200" b="0" i="0" u="none" strike="noStrike" cap="none" normalizeH="0" baseline="0" dirty="0" smtClean="0">
              <a:ln>
                <a:noFill/>
              </a:ln>
              <a:solidFill>
                <a:srgbClr val="0070C0"/>
              </a:solidFill>
              <a:effectLst/>
              <a:latin typeface="Arial"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Мама: </a:t>
            </a:r>
            <a:r>
              <a:rPr kumimoji="0" lang="ru-RU" sz="12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Вместе с мамой дома мы тоже сварили гречневую кашу. Мама сказала «Каша придает силы человеку. В ней много витаминов.</a:t>
            </a:r>
            <a:endParaRPr kumimoji="0" lang="ru-RU" sz="1200" b="0" i="0" u="none" strike="noStrike" cap="none" normalizeH="0" baseline="0" dirty="0" smtClean="0">
              <a:ln>
                <a:noFill/>
              </a:ln>
              <a:solidFill>
                <a:srgbClr val="0070C0"/>
              </a:solidFill>
              <a:effectLst/>
              <a:latin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srcRect/>
          <a:stretch>
            <a:fillRect/>
          </a:stretch>
        </p:blipFill>
        <p:spPr bwMode="auto">
          <a:xfrm>
            <a:off x="1643038" y="714356"/>
            <a:ext cx="2080931" cy="1440000"/>
          </a:xfrm>
          <a:prstGeom prst="rect">
            <a:avLst/>
          </a:prstGeom>
          <a:noFill/>
          <a:ln w="9525">
            <a:noFill/>
            <a:miter lim="800000"/>
            <a:headEnd/>
            <a:tailEnd/>
          </a:ln>
          <a:effectLst/>
        </p:spPr>
      </p:pic>
      <p:sp>
        <p:nvSpPr>
          <p:cNvPr id="2052" name="AutoShape 4" descr="http://yandex.st/lego/_/La6qi18Z8LwgnZdsAr1qy1GwCwo.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dirty="0"/>
          </a:p>
        </p:txBody>
      </p:sp>
      <p:sp>
        <p:nvSpPr>
          <p:cNvPr id="2054" name="AutoShape 6" descr="http://im4-tub-ru.yandex.net/i?id=610077880-58-72&amp;n=2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dirty="0"/>
          </a:p>
        </p:txBody>
      </p:sp>
      <p:sp>
        <p:nvSpPr>
          <p:cNvPr id="2056" name="AutoShape 8" descr="http://im1-tub-ru.yandex.net/i?id=173021130-00-72&amp;n=2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dirty="0"/>
          </a:p>
        </p:txBody>
      </p:sp>
      <p:pic>
        <p:nvPicPr>
          <p:cNvPr id="2057" name="Picture 9"/>
          <p:cNvPicPr>
            <a:picLocks noChangeAspect="1" noChangeArrowheads="1"/>
          </p:cNvPicPr>
          <p:nvPr/>
        </p:nvPicPr>
        <p:blipFill>
          <a:blip r:embed="rId3"/>
          <a:srcRect/>
          <a:stretch>
            <a:fillRect/>
          </a:stretch>
        </p:blipFill>
        <p:spPr bwMode="auto">
          <a:xfrm>
            <a:off x="4000496" y="2714620"/>
            <a:ext cx="1920000" cy="1440000"/>
          </a:xfrm>
          <a:prstGeom prst="rect">
            <a:avLst/>
          </a:prstGeom>
          <a:noFill/>
          <a:ln w="9525">
            <a:noFill/>
            <a:miter lim="800000"/>
            <a:headEnd/>
            <a:tailEnd/>
          </a:ln>
          <a:effectLst/>
        </p:spPr>
      </p:pic>
      <p:pic>
        <p:nvPicPr>
          <p:cNvPr id="2058" name="Picture 10"/>
          <p:cNvPicPr>
            <a:picLocks noChangeAspect="1" noChangeArrowheads="1"/>
          </p:cNvPicPr>
          <p:nvPr/>
        </p:nvPicPr>
        <p:blipFill>
          <a:blip r:embed="rId4"/>
          <a:srcRect/>
          <a:stretch>
            <a:fillRect/>
          </a:stretch>
        </p:blipFill>
        <p:spPr bwMode="auto">
          <a:xfrm>
            <a:off x="1571604" y="3071810"/>
            <a:ext cx="1920000" cy="1440000"/>
          </a:xfrm>
          <a:prstGeom prst="rect">
            <a:avLst/>
          </a:prstGeom>
          <a:noFill/>
          <a:ln w="9525">
            <a:noFill/>
            <a:miter lim="800000"/>
            <a:headEnd/>
            <a:tailEnd/>
          </a:ln>
          <a:effectLst/>
        </p:spPr>
      </p:pic>
      <p:pic>
        <p:nvPicPr>
          <p:cNvPr id="2059" name="Picture 11"/>
          <p:cNvPicPr>
            <a:picLocks noChangeAspect="1" noChangeArrowheads="1"/>
          </p:cNvPicPr>
          <p:nvPr/>
        </p:nvPicPr>
        <p:blipFill>
          <a:blip r:embed="rId5"/>
          <a:srcRect/>
          <a:stretch>
            <a:fillRect/>
          </a:stretch>
        </p:blipFill>
        <p:spPr bwMode="auto">
          <a:xfrm>
            <a:off x="6357949" y="2714620"/>
            <a:ext cx="1940197" cy="1440000"/>
          </a:xfrm>
          <a:prstGeom prst="rect">
            <a:avLst/>
          </a:prstGeom>
          <a:noFill/>
          <a:ln w="9525">
            <a:noFill/>
            <a:miter lim="800000"/>
            <a:headEnd/>
            <a:tailEnd/>
          </a:ln>
          <a:effectLst/>
        </p:spPr>
      </p:pic>
      <p:sp>
        <p:nvSpPr>
          <p:cNvPr id="14" name="TextBox 13"/>
          <p:cNvSpPr txBox="1"/>
          <p:nvPr/>
        </p:nvSpPr>
        <p:spPr>
          <a:xfrm>
            <a:off x="1785918" y="2786058"/>
            <a:ext cx="184731" cy="369332"/>
          </a:xfrm>
          <a:prstGeom prst="rect">
            <a:avLst/>
          </a:prstGeom>
          <a:noFill/>
        </p:spPr>
        <p:txBody>
          <a:bodyPr wrap="none" rtlCol="0">
            <a:spAutoFit/>
          </a:bodyPr>
          <a:lstStyle/>
          <a:p>
            <a:endParaRPr lang="ru-RU" dirty="0"/>
          </a:p>
        </p:txBody>
      </p:sp>
      <p:sp>
        <p:nvSpPr>
          <p:cNvPr id="17" name="Прямоугольник 16"/>
          <p:cNvSpPr/>
          <p:nvPr/>
        </p:nvSpPr>
        <p:spPr>
          <a:xfrm>
            <a:off x="1571604" y="2143116"/>
            <a:ext cx="2857520" cy="1107996"/>
          </a:xfrm>
          <a:prstGeom prst="rect">
            <a:avLst/>
          </a:prstGeom>
        </p:spPr>
        <p:txBody>
          <a:bodyPr wrap="square">
            <a:spAutoFit/>
          </a:bodyPr>
          <a:lstStyle/>
          <a:p>
            <a:pPr>
              <a:buNone/>
            </a:pPr>
            <a:r>
              <a:rPr lang="ru-RU" b="1" dirty="0" smtClean="0"/>
              <a:t> </a:t>
            </a:r>
            <a:r>
              <a:rPr lang="ru-RU" sz="1000" b="1" dirty="0" smtClean="0">
                <a:solidFill>
                  <a:srgbClr val="0070C0"/>
                </a:solidFill>
              </a:rPr>
              <a:t>С детства кашу кушать надо</a:t>
            </a:r>
            <a:br>
              <a:rPr lang="ru-RU" sz="1000" b="1" dirty="0" smtClean="0">
                <a:solidFill>
                  <a:srgbClr val="0070C0"/>
                </a:solidFill>
              </a:rPr>
            </a:br>
            <a:r>
              <a:rPr lang="ru-RU" sz="1000" b="1" dirty="0" smtClean="0">
                <a:solidFill>
                  <a:srgbClr val="0070C0"/>
                </a:solidFill>
              </a:rPr>
              <a:t>  Она лучше шоколада</a:t>
            </a:r>
            <a:br>
              <a:rPr lang="ru-RU" sz="1000" b="1" dirty="0" smtClean="0">
                <a:solidFill>
                  <a:srgbClr val="0070C0"/>
                </a:solidFill>
              </a:rPr>
            </a:br>
            <a:r>
              <a:rPr lang="ru-RU" sz="1000" b="1" dirty="0" smtClean="0">
                <a:solidFill>
                  <a:srgbClr val="0070C0"/>
                </a:solidFill>
              </a:rPr>
              <a:t>  Гречку скушай ты с утра</a:t>
            </a:r>
            <a:br>
              <a:rPr lang="ru-RU" sz="1000" b="1" dirty="0" smtClean="0">
                <a:solidFill>
                  <a:srgbClr val="0070C0"/>
                </a:solidFill>
              </a:rPr>
            </a:br>
            <a:r>
              <a:rPr lang="ru-RU" sz="1000" b="1" dirty="0" smtClean="0">
                <a:solidFill>
                  <a:srgbClr val="0070C0"/>
                </a:solidFill>
              </a:rPr>
              <a:t>   День пройдёт как на ура.</a:t>
            </a:r>
          </a:p>
          <a:p>
            <a:pPr>
              <a:buNone/>
            </a:pPr>
            <a:r>
              <a:rPr lang="ru-RU" dirty="0" smtClean="0"/>
              <a:t> </a:t>
            </a:r>
            <a:endParaRPr lang="ru-RU" dirty="0"/>
          </a:p>
        </p:txBody>
      </p:sp>
      <p:sp>
        <p:nvSpPr>
          <p:cNvPr id="18" name="Прямоугольник 17"/>
          <p:cNvSpPr/>
          <p:nvPr/>
        </p:nvSpPr>
        <p:spPr>
          <a:xfrm>
            <a:off x="1500166" y="4714884"/>
            <a:ext cx="1928826" cy="784830"/>
          </a:xfrm>
          <a:prstGeom prst="rect">
            <a:avLst/>
          </a:prstGeom>
        </p:spPr>
        <p:txBody>
          <a:bodyPr wrap="square">
            <a:spAutoFit/>
          </a:bodyPr>
          <a:lstStyle/>
          <a:p>
            <a:r>
              <a:rPr lang="ru-RU" dirty="0" smtClean="0"/>
              <a:t> </a:t>
            </a:r>
            <a:r>
              <a:rPr lang="ru-RU" sz="900" b="1" dirty="0" smtClean="0">
                <a:solidFill>
                  <a:srgbClr val="0070C0"/>
                </a:solidFill>
              </a:rPr>
              <a:t>Кушай кашу “Геркулес”-</a:t>
            </a:r>
            <a:br>
              <a:rPr lang="ru-RU" sz="900" b="1" dirty="0" smtClean="0">
                <a:solidFill>
                  <a:srgbClr val="0070C0"/>
                </a:solidFill>
              </a:rPr>
            </a:br>
            <a:r>
              <a:rPr lang="ru-RU" sz="900" b="1" dirty="0" smtClean="0">
                <a:solidFill>
                  <a:srgbClr val="0070C0"/>
                </a:solidFill>
              </a:rPr>
              <a:t>  Это чудо из чудес!</a:t>
            </a:r>
            <a:br>
              <a:rPr lang="ru-RU" sz="900" b="1" dirty="0" smtClean="0">
                <a:solidFill>
                  <a:srgbClr val="0070C0"/>
                </a:solidFill>
              </a:rPr>
            </a:br>
            <a:r>
              <a:rPr lang="ru-RU" sz="900" b="1" dirty="0" smtClean="0">
                <a:solidFill>
                  <a:srgbClr val="0070C0"/>
                </a:solidFill>
              </a:rPr>
              <a:t>  Кушай, станешь силачом</a:t>
            </a:r>
            <a:br>
              <a:rPr lang="ru-RU" sz="900" b="1" dirty="0" smtClean="0">
                <a:solidFill>
                  <a:srgbClr val="0070C0"/>
                </a:solidFill>
              </a:rPr>
            </a:br>
            <a:r>
              <a:rPr lang="ru-RU" sz="900" b="1" dirty="0" smtClean="0">
                <a:solidFill>
                  <a:srgbClr val="0070C0"/>
                </a:solidFill>
              </a:rPr>
              <a:t>  Любая гиря нипочём!</a:t>
            </a:r>
            <a:endParaRPr lang="ru-RU" sz="900" b="1" dirty="0">
              <a:solidFill>
                <a:srgbClr val="0070C0"/>
              </a:solidFill>
            </a:endParaRPr>
          </a:p>
        </p:txBody>
      </p:sp>
      <p:sp>
        <p:nvSpPr>
          <p:cNvPr id="19" name="Прямоугольник 18"/>
          <p:cNvSpPr/>
          <p:nvPr/>
        </p:nvSpPr>
        <p:spPr>
          <a:xfrm>
            <a:off x="4000496" y="4143380"/>
            <a:ext cx="2000264" cy="230832"/>
          </a:xfrm>
          <a:prstGeom prst="rect">
            <a:avLst/>
          </a:prstGeom>
        </p:spPr>
        <p:txBody>
          <a:bodyPr wrap="square">
            <a:spAutoFit/>
          </a:bodyPr>
          <a:lstStyle/>
          <a:p>
            <a:r>
              <a:rPr lang="ru-RU" sz="900" b="1" dirty="0" smtClean="0">
                <a:solidFill>
                  <a:srgbClr val="0070C0"/>
                </a:solidFill>
              </a:rPr>
              <a:t> </a:t>
            </a:r>
            <a:endParaRPr lang="ru-RU" sz="900" b="1" dirty="0">
              <a:solidFill>
                <a:srgbClr val="0070C0"/>
              </a:solidFill>
            </a:endParaRPr>
          </a:p>
        </p:txBody>
      </p:sp>
      <p:sp>
        <p:nvSpPr>
          <p:cNvPr id="20" name="Прямоугольник 19"/>
          <p:cNvSpPr/>
          <p:nvPr/>
        </p:nvSpPr>
        <p:spPr>
          <a:xfrm>
            <a:off x="6500826" y="4143380"/>
            <a:ext cx="1857388" cy="1615827"/>
          </a:xfrm>
          <a:prstGeom prst="rect">
            <a:avLst/>
          </a:prstGeom>
        </p:spPr>
        <p:txBody>
          <a:bodyPr wrap="square">
            <a:spAutoFit/>
          </a:bodyPr>
          <a:lstStyle/>
          <a:p>
            <a:pPr>
              <a:buNone/>
            </a:pPr>
            <a:r>
              <a:rPr lang="ru-RU" sz="900" b="1" dirty="0" smtClean="0">
                <a:solidFill>
                  <a:srgbClr val="0070C0"/>
                </a:solidFill>
              </a:rPr>
              <a:t>Кашу манную любят малыши,</a:t>
            </a:r>
            <a:br>
              <a:rPr lang="ru-RU" sz="900" b="1" dirty="0" smtClean="0">
                <a:solidFill>
                  <a:srgbClr val="0070C0"/>
                </a:solidFill>
              </a:rPr>
            </a:br>
            <a:r>
              <a:rPr lang="ru-RU" sz="900" b="1" dirty="0" smtClean="0">
                <a:solidFill>
                  <a:srgbClr val="0070C0"/>
                </a:solidFill>
              </a:rPr>
              <a:t>                                                                                                                                            Белую, пушистую едят от души</a:t>
            </a:r>
            <a:br>
              <a:rPr lang="ru-RU" sz="900" b="1" dirty="0" smtClean="0">
                <a:solidFill>
                  <a:srgbClr val="0070C0"/>
                </a:solidFill>
              </a:rPr>
            </a:br>
            <a:r>
              <a:rPr lang="ru-RU" sz="900" b="1" dirty="0" smtClean="0">
                <a:solidFill>
                  <a:srgbClr val="0070C0"/>
                </a:solidFill>
              </a:rPr>
              <a:t>                                                                                                                                            Любят её с маслом, любят с </a:t>
            </a:r>
          </a:p>
          <a:p>
            <a:pPr>
              <a:buNone/>
            </a:pPr>
            <a:r>
              <a:rPr lang="ru-RU" sz="900" b="1" dirty="0" smtClean="0">
                <a:solidFill>
                  <a:srgbClr val="0070C0"/>
                </a:solidFill>
              </a:rPr>
              <a:t>                                                                                                                                                      молоком                                                                                                                                      </a:t>
            </a:r>
            <a:br>
              <a:rPr lang="ru-RU" sz="900" b="1" dirty="0" smtClean="0">
                <a:solidFill>
                  <a:srgbClr val="0070C0"/>
                </a:solidFill>
              </a:rPr>
            </a:br>
            <a:r>
              <a:rPr lang="ru-RU" sz="900" b="1" dirty="0" smtClean="0">
                <a:solidFill>
                  <a:srgbClr val="0070C0"/>
                </a:solidFill>
              </a:rPr>
              <a:t>                                                                                                                                            Станут все красивыми и</a:t>
            </a:r>
            <a:br>
              <a:rPr lang="ru-RU" sz="900" b="1" dirty="0" smtClean="0">
                <a:solidFill>
                  <a:srgbClr val="0070C0"/>
                </a:solidFill>
              </a:rPr>
            </a:br>
            <a:r>
              <a:rPr lang="ru-RU" sz="900" b="1" dirty="0" smtClean="0">
                <a:solidFill>
                  <a:srgbClr val="0070C0"/>
                </a:solidFill>
              </a:rPr>
              <a:t>                                                                                                                                            Сильными потом!</a:t>
            </a:r>
          </a:p>
        </p:txBody>
      </p:sp>
      <p:sp>
        <p:nvSpPr>
          <p:cNvPr id="16" name="Прямоугольник 15"/>
          <p:cNvSpPr/>
          <p:nvPr/>
        </p:nvSpPr>
        <p:spPr>
          <a:xfrm>
            <a:off x="4786314" y="1142984"/>
            <a:ext cx="3571900" cy="1200329"/>
          </a:xfrm>
          <a:prstGeom prst="rect">
            <a:avLst/>
          </a:prstGeom>
        </p:spPr>
        <p:txBody>
          <a:bodyPr wrap="square">
            <a:spAutoFit/>
          </a:bodyPr>
          <a:lstStyle/>
          <a:p>
            <a:r>
              <a:rPr lang="ru-RU" b="1" dirty="0" smtClean="0">
                <a:solidFill>
                  <a:schemeClr val="accent6">
                    <a:lumMod val="75000"/>
                  </a:schemeClr>
                </a:solidFill>
              </a:rPr>
              <a:t>В саду весело живём</a:t>
            </a:r>
            <a:br>
              <a:rPr lang="ru-RU" b="1" dirty="0" smtClean="0">
                <a:solidFill>
                  <a:schemeClr val="accent6">
                    <a:lumMod val="75000"/>
                  </a:schemeClr>
                </a:solidFill>
              </a:rPr>
            </a:br>
            <a:r>
              <a:rPr lang="ru-RU" b="1" dirty="0" smtClean="0">
                <a:solidFill>
                  <a:schemeClr val="accent6">
                    <a:lumMod val="75000"/>
                  </a:schemeClr>
                </a:solidFill>
              </a:rPr>
              <a:t> Каши вкусные жуём</a:t>
            </a:r>
            <a:br>
              <a:rPr lang="ru-RU" b="1" dirty="0" smtClean="0">
                <a:solidFill>
                  <a:schemeClr val="accent6">
                    <a:lumMod val="75000"/>
                  </a:schemeClr>
                </a:solidFill>
              </a:rPr>
            </a:br>
            <a:r>
              <a:rPr lang="ru-RU" b="1" dirty="0" smtClean="0">
                <a:solidFill>
                  <a:schemeClr val="accent6">
                    <a:lumMod val="75000"/>
                  </a:schemeClr>
                </a:solidFill>
              </a:rPr>
              <a:t> С каждым днём мы подрастаем</a:t>
            </a:r>
            <a:br>
              <a:rPr lang="ru-RU" b="1" dirty="0" smtClean="0">
                <a:solidFill>
                  <a:schemeClr val="accent6">
                    <a:lumMod val="75000"/>
                  </a:schemeClr>
                </a:solidFill>
              </a:rPr>
            </a:br>
            <a:r>
              <a:rPr lang="ru-RU" b="1" dirty="0" smtClean="0">
                <a:solidFill>
                  <a:schemeClr val="accent6">
                    <a:lumMod val="75000"/>
                  </a:schemeClr>
                </a:solidFill>
              </a:rPr>
              <a:t> Сил, здоровья набираем.</a:t>
            </a:r>
            <a:endParaRPr lang="ru-RU" b="1" dirty="0">
              <a:solidFill>
                <a:schemeClr val="accent6">
                  <a:lumMod val="75000"/>
                </a:schemeClr>
              </a:solidFill>
            </a:endParaRPr>
          </a:p>
        </p:txBody>
      </p:sp>
      <p:sp>
        <p:nvSpPr>
          <p:cNvPr id="15" name="Прямоугольник 14"/>
          <p:cNvSpPr/>
          <p:nvPr/>
        </p:nvSpPr>
        <p:spPr>
          <a:xfrm>
            <a:off x="4214810" y="4214818"/>
            <a:ext cx="2643190" cy="1323439"/>
          </a:xfrm>
          <a:prstGeom prst="rect">
            <a:avLst/>
          </a:prstGeom>
        </p:spPr>
        <p:txBody>
          <a:bodyPr wrap="square">
            <a:spAutoFit/>
          </a:bodyPr>
          <a:lstStyle/>
          <a:p>
            <a:r>
              <a:rPr lang="ru-RU" sz="1000" b="1" dirty="0" smtClean="0">
                <a:solidFill>
                  <a:srgbClr val="0070C0"/>
                </a:solidFill>
              </a:rPr>
              <a:t>Каша белая из риса</a:t>
            </a:r>
            <a:br>
              <a:rPr lang="ru-RU" sz="1000" b="1" dirty="0" smtClean="0">
                <a:solidFill>
                  <a:srgbClr val="0070C0"/>
                </a:solidFill>
              </a:rPr>
            </a:br>
            <a:r>
              <a:rPr lang="ru-RU" sz="1000" b="1" dirty="0" smtClean="0">
                <a:solidFill>
                  <a:srgbClr val="0070C0"/>
                </a:solidFill>
              </a:rPr>
              <a:t>Полезней всякого ириса</a:t>
            </a:r>
            <a:br>
              <a:rPr lang="ru-RU" sz="1000" b="1" dirty="0" smtClean="0">
                <a:solidFill>
                  <a:srgbClr val="0070C0"/>
                </a:solidFill>
              </a:rPr>
            </a:br>
            <a:r>
              <a:rPr lang="ru-RU" sz="1000" b="1" dirty="0" smtClean="0">
                <a:solidFill>
                  <a:srgbClr val="0070C0"/>
                </a:solidFill>
              </a:rPr>
              <a:t>Зёрна белые, тверды,</a:t>
            </a:r>
            <a:br>
              <a:rPr lang="ru-RU" sz="1000" b="1" dirty="0" smtClean="0">
                <a:solidFill>
                  <a:srgbClr val="0070C0"/>
                </a:solidFill>
              </a:rPr>
            </a:br>
            <a:r>
              <a:rPr lang="ru-RU" sz="1000" b="1" dirty="0" smtClean="0">
                <a:solidFill>
                  <a:srgbClr val="0070C0"/>
                </a:solidFill>
              </a:rPr>
              <a:t>Но налей в чугун воды</a:t>
            </a:r>
            <a:br>
              <a:rPr lang="ru-RU" sz="1000" b="1" dirty="0" smtClean="0">
                <a:solidFill>
                  <a:srgbClr val="0070C0"/>
                </a:solidFill>
              </a:rPr>
            </a:br>
            <a:r>
              <a:rPr lang="ru-RU" sz="1000" b="1" dirty="0" smtClean="0">
                <a:solidFill>
                  <a:srgbClr val="0070C0"/>
                </a:solidFill>
              </a:rPr>
              <a:t>Да поставь на огонёк</a:t>
            </a:r>
            <a:br>
              <a:rPr lang="ru-RU" sz="1000" b="1" dirty="0" smtClean="0">
                <a:solidFill>
                  <a:srgbClr val="0070C0"/>
                </a:solidFill>
              </a:rPr>
            </a:br>
            <a:r>
              <a:rPr lang="ru-RU" sz="1000" b="1" dirty="0" smtClean="0">
                <a:solidFill>
                  <a:srgbClr val="0070C0"/>
                </a:solidFill>
              </a:rPr>
              <a:t>Да посыпь-ка сахарок,</a:t>
            </a:r>
            <a:br>
              <a:rPr lang="ru-RU" sz="1000" b="1" dirty="0" smtClean="0">
                <a:solidFill>
                  <a:srgbClr val="0070C0"/>
                </a:solidFill>
              </a:rPr>
            </a:br>
            <a:r>
              <a:rPr lang="ru-RU" sz="1000" b="1" dirty="0" smtClean="0">
                <a:solidFill>
                  <a:srgbClr val="0070C0"/>
                </a:solidFill>
              </a:rPr>
              <a:t>Подсоли немножко</a:t>
            </a:r>
            <a:br>
              <a:rPr lang="ru-RU" sz="1000" b="1" dirty="0" smtClean="0">
                <a:solidFill>
                  <a:srgbClr val="0070C0"/>
                </a:solidFill>
              </a:rPr>
            </a:br>
            <a:r>
              <a:rPr lang="ru-RU" sz="1000" b="1" dirty="0" smtClean="0">
                <a:solidFill>
                  <a:srgbClr val="0070C0"/>
                </a:solidFill>
              </a:rPr>
              <a:t>И берись за ложку.</a:t>
            </a:r>
            <a:endParaRPr lang="ru-RU" sz="1000" b="1" dirty="0">
              <a:solidFill>
                <a:srgbClr val="0070C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57554" y="1857364"/>
            <a:ext cx="5329246" cy="1143008"/>
          </a:xfrm>
        </p:spPr>
        <p:txBody>
          <a:bodyPr>
            <a:normAutofit fontScale="90000"/>
          </a:bodyPr>
          <a:lstStyle/>
          <a:p>
            <a:pPr algn="l"/>
            <a:r>
              <a:rPr lang="ru-RU" sz="2200" b="1" dirty="0" smtClean="0">
                <a:solidFill>
                  <a:schemeClr val="accent6">
                    <a:lumMod val="75000"/>
                  </a:schemeClr>
                </a:solidFill>
              </a:rPr>
              <a:t>Причины очень хорошего аппетита у детей:</a:t>
            </a:r>
            <a:r>
              <a:rPr lang="ru-RU" sz="1000" dirty="0" smtClean="0"/>
              <a:t/>
            </a:r>
            <a:br>
              <a:rPr lang="ru-RU" sz="1000" dirty="0" smtClean="0"/>
            </a:br>
            <a:r>
              <a:rPr lang="ru-RU" sz="1100" dirty="0" smtClean="0">
                <a:solidFill>
                  <a:srgbClr val="002060"/>
                </a:solidFill>
              </a:rPr>
              <a:t>Дети не знают, чем занять себя, во что поиграть. Вот и находят выход: еда. Не очень хороший выход, но его находят и любят все дети.</a:t>
            </a:r>
            <a:br>
              <a:rPr lang="ru-RU" sz="1100" dirty="0" smtClean="0">
                <a:solidFill>
                  <a:srgbClr val="002060"/>
                </a:solidFill>
              </a:rPr>
            </a:br>
            <a:r>
              <a:rPr lang="ru-RU" sz="1100" dirty="0" smtClean="0">
                <a:solidFill>
                  <a:srgbClr val="002060"/>
                </a:solidFill>
              </a:rPr>
              <a:t>Дети много энергии тратят на подвижность, на игры. Естественно, энергию нужно как-то «подкармливать.»</a:t>
            </a:r>
            <a:br>
              <a:rPr lang="ru-RU" sz="1100" dirty="0" smtClean="0">
                <a:solidFill>
                  <a:srgbClr val="002060"/>
                </a:solidFill>
              </a:rPr>
            </a:br>
            <a:r>
              <a:rPr lang="ru-RU" sz="1100" dirty="0" smtClean="0">
                <a:solidFill>
                  <a:srgbClr val="002060"/>
                </a:solidFill>
              </a:rPr>
              <a:t>Родители просто приучили хорошо кушать. И желудок «привык» к завтраку, обеду и ужину.</a:t>
            </a:r>
            <a:br>
              <a:rPr lang="ru-RU" sz="1100" dirty="0" smtClean="0">
                <a:solidFill>
                  <a:srgbClr val="002060"/>
                </a:solidFill>
              </a:rPr>
            </a:br>
            <a:r>
              <a:rPr lang="ru-RU" sz="1100" dirty="0" smtClean="0">
                <a:solidFill>
                  <a:srgbClr val="002060"/>
                </a:solidFill>
              </a:rPr>
              <a:t>Дети частенько бывают на свежем воздухе. Свежий воздух благоприятно влияет не только на организм взрослого, но и на любой взрослый организм.</a:t>
            </a:r>
            <a:br>
              <a:rPr lang="ru-RU" sz="1100" dirty="0" smtClean="0">
                <a:solidFill>
                  <a:srgbClr val="002060"/>
                </a:solidFill>
              </a:rPr>
            </a:br>
            <a:r>
              <a:rPr lang="ru-RU" sz="2200" b="1" dirty="0" smtClean="0">
                <a:solidFill>
                  <a:schemeClr val="accent6">
                    <a:lumMod val="75000"/>
                  </a:schemeClr>
                </a:solidFill>
              </a:rPr>
              <a:t>А если аппетита нет…</a:t>
            </a:r>
            <a:r>
              <a:rPr lang="ru-RU" sz="1100" dirty="0" smtClean="0">
                <a:solidFill>
                  <a:srgbClr val="002060"/>
                </a:solidFill>
              </a:rPr>
              <a:t/>
            </a:r>
            <a:br>
              <a:rPr lang="ru-RU" sz="1100" dirty="0" smtClean="0">
                <a:solidFill>
                  <a:srgbClr val="002060"/>
                </a:solidFill>
              </a:rPr>
            </a:br>
            <a:r>
              <a:rPr lang="ru-RU" sz="1100" b="1" dirty="0" smtClean="0">
                <a:solidFill>
                  <a:srgbClr val="002060"/>
                </a:solidFill>
              </a:rPr>
              <a:t>Е</a:t>
            </a:r>
            <a:r>
              <a:rPr lang="ru-RU" sz="1100" dirty="0" smtClean="0">
                <a:solidFill>
                  <a:srgbClr val="002060"/>
                </a:solidFill>
              </a:rPr>
              <a:t>сли нет аппетита у детей – не паникуйте так сразу! Аппетит – понятие непостоянное. Может быть и время, когда у малыша нет на еду настроения. Появится – сам прибежит покушать. Или что-то изменилось в жизни ребенка. Не задумывались о таких вещах? Вещи – события, влияющие (несколько негативно) на аппетит ребенка:</a:t>
            </a:r>
            <a:br>
              <a:rPr lang="ru-RU" sz="1100" dirty="0" smtClean="0">
                <a:solidFill>
                  <a:srgbClr val="002060"/>
                </a:solidFill>
              </a:rPr>
            </a:br>
            <a:r>
              <a:rPr lang="ru-RU" sz="1100" dirty="0" smtClean="0">
                <a:solidFill>
                  <a:srgbClr val="002060"/>
                </a:solidFill>
              </a:rPr>
              <a:t>- Переезд.</a:t>
            </a:r>
            <a:br>
              <a:rPr lang="ru-RU" sz="1100" dirty="0" smtClean="0">
                <a:solidFill>
                  <a:srgbClr val="002060"/>
                </a:solidFill>
              </a:rPr>
            </a:br>
            <a:r>
              <a:rPr lang="ru-RU" sz="1100" dirty="0" smtClean="0">
                <a:solidFill>
                  <a:srgbClr val="002060"/>
                </a:solidFill>
              </a:rPr>
              <a:t>- Поездка.</a:t>
            </a:r>
            <a:br>
              <a:rPr lang="ru-RU" sz="1100" dirty="0" smtClean="0">
                <a:solidFill>
                  <a:srgbClr val="002060"/>
                </a:solidFill>
              </a:rPr>
            </a:br>
            <a:r>
              <a:rPr lang="ru-RU" sz="1100" dirty="0" smtClean="0">
                <a:solidFill>
                  <a:srgbClr val="002060"/>
                </a:solidFill>
              </a:rPr>
              <a:t>- Смена места жительства.</a:t>
            </a:r>
            <a:br>
              <a:rPr lang="ru-RU" sz="1100" dirty="0" smtClean="0">
                <a:solidFill>
                  <a:srgbClr val="002060"/>
                </a:solidFill>
              </a:rPr>
            </a:br>
            <a:r>
              <a:rPr lang="ru-RU" sz="1100" dirty="0" smtClean="0">
                <a:solidFill>
                  <a:srgbClr val="002060"/>
                </a:solidFill>
              </a:rPr>
              <a:t>- Посещение нового детского садика.</a:t>
            </a:r>
            <a:br>
              <a:rPr lang="ru-RU" sz="1100" dirty="0" smtClean="0">
                <a:solidFill>
                  <a:srgbClr val="002060"/>
                </a:solidFill>
              </a:rPr>
            </a:br>
            <a:r>
              <a:rPr lang="ru-RU" sz="1100" dirty="0" smtClean="0">
                <a:solidFill>
                  <a:srgbClr val="002060"/>
                </a:solidFill>
              </a:rPr>
              <a:t>- Ссоры, которые видит ребенок в семье.</a:t>
            </a:r>
            <a:br>
              <a:rPr lang="ru-RU" sz="1100" dirty="0" smtClean="0">
                <a:solidFill>
                  <a:srgbClr val="002060"/>
                </a:solidFill>
              </a:rPr>
            </a:br>
            <a:r>
              <a:rPr lang="ru-RU" sz="1100" dirty="0" smtClean="0">
                <a:solidFill>
                  <a:srgbClr val="002060"/>
                </a:solidFill>
              </a:rPr>
              <a:t/>
            </a:r>
            <a:br>
              <a:rPr lang="ru-RU" sz="1100" dirty="0" smtClean="0">
                <a:solidFill>
                  <a:srgbClr val="002060"/>
                </a:solidFill>
              </a:rPr>
            </a:br>
            <a:r>
              <a:rPr lang="ru-RU" sz="1100" dirty="0" smtClean="0">
                <a:solidFill>
                  <a:srgbClr val="002060"/>
                </a:solidFill>
              </a:rPr>
              <a:t>А теперь, дорогие взрослые, подумайте, стоит ли </a:t>
            </a:r>
            <a:r>
              <a:rPr lang="ru-RU" sz="1200" b="1" dirty="0" smtClean="0">
                <a:solidFill>
                  <a:srgbClr val="FF0000"/>
                </a:solidFill>
              </a:rPr>
              <a:t>заставлять </a:t>
            </a:r>
            <a:r>
              <a:rPr lang="ru-RU" sz="1100" dirty="0" smtClean="0">
                <a:solidFill>
                  <a:srgbClr val="002060"/>
                </a:solidFill>
              </a:rPr>
              <a:t>ребенка есть кашу?</a:t>
            </a:r>
            <a:br>
              <a:rPr lang="ru-RU" sz="1100" dirty="0" smtClean="0">
                <a:solidFill>
                  <a:srgbClr val="002060"/>
                </a:solidFill>
              </a:rPr>
            </a:br>
            <a:r>
              <a:rPr lang="ru-RU" sz="1100" dirty="0" smtClean="0">
                <a:solidFill>
                  <a:srgbClr val="002060"/>
                </a:solidFill>
              </a:rPr>
              <a:t/>
            </a:r>
            <a:br>
              <a:rPr lang="ru-RU" sz="1100" dirty="0" smtClean="0">
                <a:solidFill>
                  <a:srgbClr val="002060"/>
                </a:solidFill>
              </a:rPr>
            </a:br>
            <a:r>
              <a:rPr lang="ru-RU" sz="2200" b="1" dirty="0" smtClean="0">
                <a:solidFill>
                  <a:srgbClr val="FF0000"/>
                </a:solidFill>
              </a:rPr>
              <a:t>Сделайте правильный вывод!</a:t>
            </a:r>
            <a:r>
              <a:rPr lang="ru-RU" sz="1100" dirty="0" smtClean="0">
                <a:solidFill>
                  <a:srgbClr val="002060"/>
                </a:solidFill>
              </a:rPr>
              <a:t/>
            </a:r>
            <a:br>
              <a:rPr lang="ru-RU" sz="1100" dirty="0" smtClean="0">
                <a:solidFill>
                  <a:srgbClr val="002060"/>
                </a:solidFill>
              </a:rPr>
            </a:br>
            <a:r>
              <a:rPr lang="ru-RU" sz="1100" b="1" dirty="0" smtClean="0">
                <a:solidFill>
                  <a:srgbClr val="002060"/>
                </a:solidFill>
              </a:rPr>
              <a:t/>
            </a:r>
            <a:br>
              <a:rPr lang="ru-RU" sz="1100" b="1" dirty="0" smtClean="0">
                <a:solidFill>
                  <a:srgbClr val="002060"/>
                </a:solidFill>
              </a:rPr>
            </a:br>
            <a:endParaRPr lang="ru-RU" sz="1100" b="1" dirty="0">
              <a:solidFill>
                <a:srgbClr val="002060"/>
              </a:solidFill>
            </a:endParaRPr>
          </a:p>
        </p:txBody>
      </p:sp>
      <p:pic>
        <p:nvPicPr>
          <p:cNvPr id="20482" name="Picture 2" descr="H:\DCIM\102_PANA\P1020802.JPG"/>
          <p:cNvPicPr>
            <a:picLocks noGrp="1" noChangeAspect="1" noChangeArrowheads="1"/>
          </p:cNvPicPr>
          <p:nvPr>
            <p:ph idx="1"/>
          </p:nvPr>
        </p:nvPicPr>
        <p:blipFill>
          <a:blip r:embed="rId2" cstate="print"/>
          <a:srcRect/>
          <a:stretch>
            <a:fillRect/>
          </a:stretch>
        </p:blipFill>
        <p:spPr bwMode="auto">
          <a:xfrm>
            <a:off x="1428728" y="500042"/>
            <a:ext cx="1854478" cy="1044000"/>
          </a:xfrm>
          <a:prstGeom prst="rect">
            <a:avLst/>
          </a:prstGeom>
          <a:noFill/>
        </p:spPr>
      </p:pic>
      <p:pic>
        <p:nvPicPr>
          <p:cNvPr id="20483" name="Picture 3" descr="H:\DCIM\102_PANA\P1020798.JPG"/>
          <p:cNvPicPr>
            <a:picLocks noChangeAspect="1" noChangeArrowheads="1"/>
          </p:cNvPicPr>
          <p:nvPr/>
        </p:nvPicPr>
        <p:blipFill>
          <a:blip r:embed="rId3" cstate="print"/>
          <a:srcRect/>
          <a:stretch>
            <a:fillRect/>
          </a:stretch>
        </p:blipFill>
        <p:spPr bwMode="auto">
          <a:xfrm>
            <a:off x="1285852" y="3286124"/>
            <a:ext cx="2046416" cy="1152000"/>
          </a:xfrm>
          <a:prstGeom prst="rect">
            <a:avLst/>
          </a:prstGeom>
          <a:noFill/>
        </p:spPr>
      </p:pic>
      <p:pic>
        <p:nvPicPr>
          <p:cNvPr id="20484" name="Picture 4" descr="H:\физкультура фото\IMG_0124.jpg"/>
          <p:cNvPicPr>
            <a:picLocks noChangeAspect="1" noChangeArrowheads="1"/>
          </p:cNvPicPr>
          <p:nvPr/>
        </p:nvPicPr>
        <p:blipFill>
          <a:blip r:embed="rId4" cstate="print"/>
          <a:srcRect/>
          <a:stretch>
            <a:fillRect/>
          </a:stretch>
        </p:blipFill>
        <p:spPr bwMode="auto">
          <a:xfrm>
            <a:off x="1357290" y="1785926"/>
            <a:ext cx="1944000" cy="1296000"/>
          </a:xfrm>
          <a:prstGeom prst="rect">
            <a:avLst/>
          </a:prstGeom>
          <a:noFill/>
        </p:spPr>
      </p:pic>
      <p:pic>
        <p:nvPicPr>
          <p:cNvPr id="5121" name="Picture 1" descr="H:\DCIM\102_PANA\P1020824.JPG"/>
          <p:cNvPicPr>
            <a:picLocks noChangeAspect="1" noChangeArrowheads="1"/>
          </p:cNvPicPr>
          <p:nvPr/>
        </p:nvPicPr>
        <p:blipFill>
          <a:blip r:embed="rId5" cstate="print"/>
          <a:srcRect/>
          <a:stretch>
            <a:fillRect/>
          </a:stretch>
        </p:blipFill>
        <p:spPr bwMode="auto">
          <a:xfrm>
            <a:off x="6215074" y="4500570"/>
            <a:ext cx="2494072" cy="1404000"/>
          </a:xfrm>
          <a:prstGeom prst="rect">
            <a:avLst/>
          </a:prstGeom>
          <a:noFill/>
        </p:spPr>
      </p:pic>
      <p:pic>
        <p:nvPicPr>
          <p:cNvPr id="5122" name="Picture 2" descr="H:\DCIM\102_PANA\P1020828.JPG"/>
          <p:cNvPicPr>
            <a:picLocks noChangeAspect="1" noChangeArrowheads="1"/>
          </p:cNvPicPr>
          <p:nvPr/>
        </p:nvPicPr>
        <p:blipFill>
          <a:blip r:embed="rId6" cstate="print"/>
          <a:srcRect/>
          <a:stretch>
            <a:fillRect/>
          </a:stretch>
        </p:blipFill>
        <p:spPr bwMode="auto">
          <a:xfrm>
            <a:off x="3571868" y="4500570"/>
            <a:ext cx="2430121" cy="13680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357290" y="428604"/>
            <a:ext cx="7329510" cy="1643074"/>
          </a:xfrm>
        </p:spPr>
        <p:txBody>
          <a:bodyPr>
            <a:normAutofit fontScale="77500" lnSpcReduction="20000"/>
          </a:bodyPr>
          <a:lstStyle/>
          <a:p>
            <a:pPr algn="ctr">
              <a:buNone/>
            </a:pPr>
            <a:r>
              <a:rPr lang="ru-RU" sz="3600" b="1" dirty="0" smtClean="0">
                <a:solidFill>
                  <a:schemeClr val="accent6">
                    <a:lumMod val="75000"/>
                  </a:schemeClr>
                </a:solidFill>
              </a:rPr>
              <a:t>        Рассказ родителей и ребенка.</a:t>
            </a:r>
          </a:p>
          <a:p>
            <a:pPr algn="ctr">
              <a:buNone/>
            </a:pPr>
            <a:r>
              <a:rPr lang="ru-RU" sz="3600" b="1" dirty="0" smtClean="0">
                <a:solidFill>
                  <a:schemeClr val="accent6">
                    <a:lumMod val="75000"/>
                  </a:schemeClr>
                </a:solidFill>
              </a:rPr>
              <a:t>(Семья Ольховой Полины)</a:t>
            </a:r>
          </a:p>
          <a:p>
            <a:pPr>
              <a:buNone/>
            </a:pPr>
            <a:r>
              <a:rPr lang="ru-RU" sz="1400" dirty="0" smtClean="0"/>
              <a:t>        </a:t>
            </a:r>
            <a:r>
              <a:rPr lang="ru-RU" sz="1400" b="1" dirty="0" smtClean="0">
                <a:solidFill>
                  <a:srgbClr val="0070C0"/>
                </a:solidFill>
              </a:rPr>
              <a:t>Нередко родители жалуются на то, что ребенок плохо кушает, капризничает, отказывается от принятия пищи. Сегодня я не буду рассказывать Вам о том, как наладить систему питания малыша, а расскажу всего об одном способе немного прибавить ребенку Верный способ – это включение малыша в процесс приготовления пищи. Когда ребенок своими руками делает салатики, украшает еду или лепит вареники, ему потом обязательно захочется попробовать то, что он приготовил сам.</a:t>
            </a:r>
            <a:endParaRPr lang="ru-RU" sz="1400" b="1" dirty="0">
              <a:solidFill>
                <a:srgbClr val="0070C0"/>
              </a:solidFill>
            </a:endParaRPr>
          </a:p>
        </p:txBody>
      </p:sp>
      <p:sp>
        <p:nvSpPr>
          <p:cNvPr id="4098" name="AutoShape 2" descr="Как нарисовать тыкву"/>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100" name="AutoShape 4" descr="Как нарисовать тыкву"/>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4101" name="Picture 5"/>
          <p:cNvPicPr>
            <a:picLocks noChangeAspect="1" noChangeArrowheads="1"/>
          </p:cNvPicPr>
          <p:nvPr/>
        </p:nvPicPr>
        <p:blipFill>
          <a:blip r:embed="rId2"/>
          <a:srcRect/>
          <a:stretch>
            <a:fillRect/>
          </a:stretch>
        </p:blipFill>
        <p:spPr bwMode="auto">
          <a:xfrm>
            <a:off x="1500166" y="2143116"/>
            <a:ext cx="7000923" cy="3929081"/>
          </a:xfrm>
          <a:prstGeom prst="rect">
            <a:avLst/>
          </a:prstGeom>
          <a:noFill/>
          <a:ln w="9525">
            <a:noFill/>
            <a:miter lim="800000"/>
            <a:headEnd/>
            <a:tailEnd/>
          </a:ln>
          <a:effectLst/>
        </p:spPr>
      </p:pic>
      <p:pic>
        <p:nvPicPr>
          <p:cNvPr id="4102" name="Picture 6" descr="C:\Documents and Settings\User\Мои документы\Мои сканированные изображения\фотка 212.jpg"/>
          <p:cNvPicPr>
            <a:picLocks noChangeAspect="1" noChangeArrowheads="1"/>
          </p:cNvPicPr>
          <p:nvPr/>
        </p:nvPicPr>
        <p:blipFill>
          <a:blip r:embed="rId3" cstate="print"/>
          <a:srcRect l="53443" t="55857" r="595"/>
          <a:stretch>
            <a:fillRect/>
          </a:stretch>
        </p:blipFill>
        <p:spPr bwMode="auto">
          <a:xfrm>
            <a:off x="1571604" y="4071942"/>
            <a:ext cx="1546399" cy="1080000"/>
          </a:xfrm>
          <a:prstGeom prst="rect">
            <a:avLst/>
          </a:prstGeom>
          <a:noFill/>
        </p:spPr>
      </p:pic>
      <p:pic>
        <p:nvPicPr>
          <p:cNvPr id="4103" name="Picture 7" descr="C:\Documents and Settings\User\Мои документы\Мои сканированные изображения\фотка 211.jpg"/>
          <p:cNvPicPr>
            <a:picLocks noChangeAspect="1" noChangeArrowheads="1"/>
          </p:cNvPicPr>
          <p:nvPr/>
        </p:nvPicPr>
        <p:blipFill>
          <a:blip r:embed="rId4" cstate="print"/>
          <a:srcRect l="66788" t="36002"/>
          <a:stretch>
            <a:fillRect/>
          </a:stretch>
        </p:blipFill>
        <p:spPr bwMode="auto">
          <a:xfrm>
            <a:off x="7358082" y="3929066"/>
            <a:ext cx="1079071" cy="1512000"/>
          </a:xfrm>
          <a:prstGeom prst="rect">
            <a:avLst/>
          </a:prstGeom>
          <a:noFill/>
        </p:spPr>
      </p:pic>
      <p:pic>
        <p:nvPicPr>
          <p:cNvPr id="4104" name="Picture 8" descr="C:\Documents and Settings\User\Мои документы\Мои сканированные изображения\фотка 210.jpg"/>
          <p:cNvPicPr>
            <a:picLocks noChangeAspect="1" noChangeArrowheads="1"/>
          </p:cNvPicPr>
          <p:nvPr/>
        </p:nvPicPr>
        <p:blipFill>
          <a:blip r:embed="rId5" cstate="print"/>
          <a:srcRect l="52651" t="55138" r="1086"/>
          <a:stretch>
            <a:fillRect/>
          </a:stretch>
        </p:blipFill>
        <p:spPr bwMode="auto">
          <a:xfrm>
            <a:off x="7072330" y="2285992"/>
            <a:ext cx="1123191" cy="792000"/>
          </a:xfrm>
          <a:prstGeom prst="rect">
            <a:avLst/>
          </a:prstGeom>
          <a:noFill/>
        </p:spPr>
      </p:pic>
      <p:pic>
        <p:nvPicPr>
          <p:cNvPr id="4105" name="Picture 9" descr="C:\Documents and Settings\User\Мои документы\Мои сканированные изображения\фотка 209.jpg"/>
          <p:cNvPicPr>
            <a:picLocks noChangeAspect="1" noChangeArrowheads="1"/>
          </p:cNvPicPr>
          <p:nvPr/>
        </p:nvPicPr>
        <p:blipFill>
          <a:blip r:embed="rId6" cstate="print"/>
          <a:srcRect l="53110" t="55696" r="812"/>
          <a:stretch>
            <a:fillRect/>
          </a:stretch>
        </p:blipFill>
        <p:spPr bwMode="auto">
          <a:xfrm>
            <a:off x="3857620" y="3571876"/>
            <a:ext cx="1544685" cy="1080000"/>
          </a:xfrm>
          <a:prstGeom prst="rect">
            <a:avLst/>
          </a:prstGeom>
          <a:noFill/>
        </p:spPr>
      </p:pic>
      <p:pic>
        <p:nvPicPr>
          <p:cNvPr id="4106" name="Picture 10" descr="C:\Documents and Settings\User\Мои документы\Мои сканированные изображения\фотка 213.jpg"/>
          <p:cNvPicPr>
            <a:picLocks noChangeAspect="1" noChangeArrowheads="1"/>
          </p:cNvPicPr>
          <p:nvPr/>
        </p:nvPicPr>
        <p:blipFill>
          <a:blip r:embed="rId7" cstate="print"/>
          <a:srcRect l="53229" t="54974" r="810"/>
          <a:stretch>
            <a:fillRect/>
          </a:stretch>
        </p:blipFill>
        <p:spPr bwMode="auto">
          <a:xfrm>
            <a:off x="1571604" y="2071678"/>
            <a:ext cx="1516095" cy="1080000"/>
          </a:xfrm>
          <a:prstGeom prst="rect">
            <a:avLst/>
          </a:prstGeom>
          <a:noFill/>
        </p:spPr>
      </p:pic>
      <p:sp>
        <p:nvSpPr>
          <p:cNvPr id="11" name="TextBox 10"/>
          <p:cNvSpPr txBox="1"/>
          <p:nvPr/>
        </p:nvSpPr>
        <p:spPr>
          <a:xfrm>
            <a:off x="1500166" y="3286124"/>
            <a:ext cx="2143140" cy="861774"/>
          </a:xfrm>
          <a:prstGeom prst="rect">
            <a:avLst/>
          </a:prstGeom>
          <a:noFill/>
        </p:spPr>
        <p:txBody>
          <a:bodyPr wrap="square" rtlCol="0">
            <a:spAutoFit/>
          </a:bodyPr>
          <a:lstStyle/>
          <a:p>
            <a:r>
              <a:rPr lang="ru-RU" sz="1000" b="1" dirty="0" smtClean="0">
                <a:solidFill>
                  <a:srgbClr val="FFFF00"/>
                </a:solidFill>
              </a:rPr>
              <a:t>Нам потребуются:</a:t>
            </a:r>
          </a:p>
          <a:p>
            <a:r>
              <a:rPr lang="ru-RU" sz="1000" b="1" dirty="0" smtClean="0">
                <a:solidFill>
                  <a:srgbClr val="FFFF00"/>
                </a:solidFill>
              </a:rPr>
              <a:t>Пшено - 1 стакан; вода – 2 стакана; молоко – 2 стакана; масло сливочное – 3 ст.л.; тыква – </a:t>
            </a:r>
            <a:r>
              <a:rPr lang="ru-RU" sz="1000" b="1" dirty="0" err="1" smtClean="0">
                <a:solidFill>
                  <a:srgbClr val="FFFF00"/>
                </a:solidFill>
              </a:rPr>
              <a:t>окло</a:t>
            </a:r>
            <a:r>
              <a:rPr lang="ru-RU" sz="1000" b="1" dirty="0" smtClean="0">
                <a:solidFill>
                  <a:srgbClr val="FFFF00"/>
                </a:solidFill>
              </a:rPr>
              <a:t> 300 г; соль – по вкусу.</a:t>
            </a:r>
            <a:endParaRPr lang="ru-RU" sz="1000" b="1" dirty="0">
              <a:solidFill>
                <a:srgbClr val="FFFF00"/>
              </a:solidFill>
            </a:endParaRPr>
          </a:p>
        </p:txBody>
      </p:sp>
      <p:sp>
        <p:nvSpPr>
          <p:cNvPr id="12" name="TextBox 11"/>
          <p:cNvSpPr txBox="1"/>
          <p:nvPr/>
        </p:nvSpPr>
        <p:spPr>
          <a:xfrm>
            <a:off x="1500166" y="5143512"/>
            <a:ext cx="1285884" cy="861774"/>
          </a:xfrm>
          <a:prstGeom prst="rect">
            <a:avLst/>
          </a:prstGeom>
          <a:noFill/>
        </p:spPr>
        <p:txBody>
          <a:bodyPr wrap="square" rtlCol="0">
            <a:spAutoFit/>
          </a:bodyPr>
          <a:lstStyle/>
          <a:p>
            <a:r>
              <a:rPr lang="ru-RU" sz="1000" b="1" dirty="0" smtClean="0">
                <a:solidFill>
                  <a:srgbClr val="FFFF00"/>
                </a:solidFill>
              </a:rPr>
              <a:t>Пшено несколько раз промыть сначала тёплой, а последний раз горячей водой.</a:t>
            </a:r>
            <a:endParaRPr lang="ru-RU" sz="1000" b="1" dirty="0">
              <a:solidFill>
                <a:srgbClr val="FFFF00"/>
              </a:solidFill>
            </a:endParaRPr>
          </a:p>
        </p:txBody>
      </p:sp>
      <p:sp>
        <p:nvSpPr>
          <p:cNvPr id="13" name="TextBox 12"/>
          <p:cNvSpPr txBox="1"/>
          <p:nvPr/>
        </p:nvSpPr>
        <p:spPr>
          <a:xfrm>
            <a:off x="3500430" y="4714884"/>
            <a:ext cx="2143140" cy="1323439"/>
          </a:xfrm>
          <a:prstGeom prst="rect">
            <a:avLst/>
          </a:prstGeom>
          <a:noFill/>
        </p:spPr>
        <p:txBody>
          <a:bodyPr wrap="square" rtlCol="0">
            <a:spAutoFit/>
          </a:bodyPr>
          <a:lstStyle/>
          <a:p>
            <a:r>
              <a:rPr lang="ru-RU" sz="1000" b="1" dirty="0" smtClean="0">
                <a:solidFill>
                  <a:srgbClr val="FFFF00"/>
                </a:solidFill>
              </a:rPr>
              <a:t>Тыкву очистить от кожуры и семян, нарезать  мелкими кубиками, положить в горячее молоко, посолить и довести до кипения. Затем всыпать пшено и варить при слабом кипении 30-40 мин. Загустевшую кашу плотно закрыть крышкой.</a:t>
            </a:r>
            <a:endParaRPr lang="ru-RU" sz="1000" b="1" dirty="0">
              <a:solidFill>
                <a:srgbClr val="FFFF00"/>
              </a:solidFill>
            </a:endParaRPr>
          </a:p>
        </p:txBody>
      </p:sp>
      <p:sp>
        <p:nvSpPr>
          <p:cNvPr id="14" name="TextBox 13"/>
          <p:cNvSpPr txBox="1"/>
          <p:nvPr/>
        </p:nvSpPr>
        <p:spPr>
          <a:xfrm>
            <a:off x="7358082" y="3214686"/>
            <a:ext cx="1071570" cy="553998"/>
          </a:xfrm>
          <a:prstGeom prst="rect">
            <a:avLst/>
          </a:prstGeom>
          <a:noFill/>
        </p:spPr>
        <p:txBody>
          <a:bodyPr wrap="square" rtlCol="0">
            <a:spAutoFit/>
          </a:bodyPr>
          <a:lstStyle/>
          <a:p>
            <a:r>
              <a:rPr lang="ru-RU" sz="1000" b="1" dirty="0" smtClean="0">
                <a:solidFill>
                  <a:srgbClr val="FFFF00"/>
                </a:solidFill>
              </a:rPr>
              <a:t>Подавать кашу со сливочным маслом</a:t>
            </a:r>
            <a:r>
              <a:rPr lang="ru-RU" sz="1000" dirty="0" smtClean="0">
                <a:solidFill>
                  <a:srgbClr val="FFFF00"/>
                </a:solidFill>
              </a:rPr>
              <a:t>.</a:t>
            </a:r>
            <a:endParaRPr lang="ru-RU" sz="1000" b="1" dirty="0">
              <a:solidFill>
                <a:srgbClr val="FFFF00"/>
              </a:solidFill>
            </a:endParaRPr>
          </a:p>
        </p:txBody>
      </p:sp>
      <p:sp>
        <p:nvSpPr>
          <p:cNvPr id="15" name="TextBox 14"/>
          <p:cNvSpPr txBox="1"/>
          <p:nvPr/>
        </p:nvSpPr>
        <p:spPr>
          <a:xfrm>
            <a:off x="6929454" y="5429264"/>
            <a:ext cx="1357322" cy="553998"/>
          </a:xfrm>
          <a:prstGeom prst="rect">
            <a:avLst/>
          </a:prstGeom>
          <a:noFill/>
        </p:spPr>
        <p:txBody>
          <a:bodyPr wrap="square" rtlCol="0">
            <a:spAutoFit/>
          </a:bodyPr>
          <a:lstStyle/>
          <a:p>
            <a:r>
              <a:rPr lang="ru-RU" sz="1000" b="1" dirty="0" smtClean="0">
                <a:solidFill>
                  <a:srgbClr val="FFFF00"/>
                </a:solidFill>
              </a:rPr>
              <a:t>Правильный завтрак – залог здоровья. Приятного аппетита.</a:t>
            </a:r>
            <a:endParaRPr lang="ru-RU" sz="1000" b="1" dirty="0">
              <a:solidFill>
                <a:srgbClr val="FFFF00"/>
              </a:solidFill>
            </a:endParaRPr>
          </a:p>
        </p:txBody>
      </p:sp>
      <p:sp>
        <p:nvSpPr>
          <p:cNvPr id="16" name="TextBox 15"/>
          <p:cNvSpPr txBox="1"/>
          <p:nvPr/>
        </p:nvSpPr>
        <p:spPr>
          <a:xfrm>
            <a:off x="5643570" y="3000372"/>
            <a:ext cx="1571636" cy="2554545"/>
          </a:xfrm>
          <a:prstGeom prst="rect">
            <a:avLst/>
          </a:prstGeom>
          <a:noFill/>
        </p:spPr>
        <p:txBody>
          <a:bodyPr wrap="square" rtlCol="0">
            <a:spAutoFit/>
          </a:bodyPr>
          <a:lstStyle/>
          <a:p>
            <a:r>
              <a:rPr lang="ru-RU" sz="1000" b="1" dirty="0" smtClean="0">
                <a:solidFill>
                  <a:schemeClr val="tx1">
                    <a:lumMod val="95000"/>
                    <a:lumOff val="5000"/>
                  </a:schemeClr>
                </a:solidFill>
              </a:rPr>
              <a:t>Каша – особый и вкусный продукт. </a:t>
            </a:r>
          </a:p>
          <a:p>
            <a:r>
              <a:rPr lang="ru-RU" sz="1000" b="1" dirty="0" smtClean="0">
                <a:solidFill>
                  <a:srgbClr val="FFFF00"/>
                </a:solidFill>
              </a:rPr>
              <a:t> С детства все знают.</a:t>
            </a:r>
          </a:p>
          <a:p>
            <a:r>
              <a:rPr lang="ru-RU" sz="1000" b="1" dirty="0" smtClean="0">
                <a:solidFill>
                  <a:srgbClr val="FFFF00"/>
                </a:solidFill>
              </a:rPr>
              <a:t> всем в детстве дают.</a:t>
            </a:r>
          </a:p>
          <a:p>
            <a:r>
              <a:rPr lang="ru-RU" sz="1000" b="1" dirty="0" smtClean="0">
                <a:solidFill>
                  <a:srgbClr val="FFFF00"/>
                </a:solidFill>
              </a:rPr>
              <a:t> Каша и манка, овсянка, перловка,</a:t>
            </a:r>
          </a:p>
          <a:p>
            <a:r>
              <a:rPr lang="ru-RU" sz="1000" b="1" dirty="0" smtClean="0">
                <a:solidFill>
                  <a:srgbClr val="FFFF00"/>
                </a:solidFill>
              </a:rPr>
              <a:t> Гречка и рис, и, конечно же, пшенка.</a:t>
            </a:r>
          </a:p>
          <a:p>
            <a:r>
              <a:rPr lang="ru-RU" sz="1000" b="1" dirty="0" smtClean="0">
                <a:solidFill>
                  <a:srgbClr val="FFFF00"/>
                </a:solidFill>
              </a:rPr>
              <a:t> Кашу любите, ребята,    всегда.</a:t>
            </a:r>
          </a:p>
          <a:p>
            <a:r>
              <a:rPr lang="ru-RU" sz="1000" b="1" dirty="0" smtClean="0">
                <a:solidFill>
                  <a:srgbClr val="FFFF00"/>
                </a:solidFill>
              </a:rPr>
              <a:t> Много калорий и</a:t>
            </a:r>
          </a:p>
          <a:p>
            <a:r>
              <a:rPr lang="ru-RU" sz="1000" b="1" dirty="0" smtClean="0">
                <a:solidFill>
                  <a:srgbClr val="FFFF00"/>
                </a:solidFill>
              </a:rPr>
              <a:t> С ними – вода.</a:t>
            </a:r>
          </a:p>
          <a:p>
            <a:r>
              <a:rPr lang="ru-RU" sz="1000" b="1" dirty="0" smtClean="0">
                <a:solidFill>
                  <a:srgbClr val="FFFF00"/>
                </a:solidFill>
              </a:rPr>
              <a:t> Все витамины сюда собрались.</a:t>
            </a:r>
          </a:p>
          <a:p>
            <a:r>
              <a:rPr lang="ru-RU" sz="1000" b="1" dirty="0" smtClean="0">
                <a:solidFill>
                  <a:srgbClr val="FFFF00"/>
                </a:solidFill>
              </a:rPr>
              <a:t> Лезут в желудок!</a:t>
            </a:r>
          </a:p>
          <a:p>
            <a:r>
              <a:rPr lang="ru-RU" sz="1000" b="1" dirty="0" smtClean="0">
                <a:solidFill>
                  <a:srgbClr val="FFFF00"/>
                </a:solidFill>
              </a:rPr>
              <a:t> И ты растешь ввысь.</a:t>
            </a:r>
            <a:endParaRPr lang="ru-RU" sz="1000" b="1" dirty="0">
              <a:solidFill>
                <a:srgbClr val="FFFF00"/>
              </a:solidFill>
            </a:endParaRPr>
          </a:p>
        </p:txBody>
      </p:sp>
      <p:sp>
        <p:nvSpPr>
          <p:cNvPr id="17" name="TextBox 16"/>
          <p:cNvSpPr txBox="1"/>
          <p:nvPr/>
        </p:nvSpPr>
        <p:spPr>
          <a:xfrm>
            <a:off x="3428992" y="2285992"/>
            <a:ext cx="3429024" cy="553998"/>
          </a:xfrm>
          <a:prstGeom prst="rect">
            <a:avLst/>
          </a:prstGeom>
          <a:noFill/>
        </p:spPr>
        <p:txBody>
          <a:bodyPr wrap="square" rtlCol="0">
            <a:spAutoFit/>
          </a:bodyPr>
          <a:lstStyle/>
          <a:p>
            <a:r>
              <a:rPr lang="ru-RU" sz="1000" b="1" dirty="0" smtClean="0">
                <a:solidFill>
                  <a:srgbClr val="FF0000"/>
                </a:solidFill>
              </a:rPr>
              <a:t>Тыква очень вкусный и полезный овощ. Она богата минеральными веществами и витаминами. В частности тыква содержит очень редко встречающейся витамин Т.</a:t>
            </a:r>
            <a:endParaRPr lang="ru-RU" sz="1000" b="1" dirty="0">
              <a:solidFill>
                <a:srgbClr val="FF0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268</TotalTime>
  <Words>798</Words>
  <Application>Microsoft Office PowerPoint</Application>
  <PresentationFormat>Экран (4:3)</PresentationFormat>
  <Paragraphs>98</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«Каша – пища наша». Сказка братьев Гримм «Горшочек каши»</vt:lpstr>
      <vt:lpstr>Цели и задачи:</vt:lpstr>
      <vt:lpstr>Актуальность темы:</vt:lpstr>
      <vt:lpstr>Сказка начинается…</vt:lpstr>
      <vt:lpstr>Слайд 5</vt:lpstr>
      <vt:lpstr>Слайд 6</vt:lpstr>
      <vt:lpstr>Слайд 7</vt:lpstr>
      <vt:lpstr>Причины очень хорошего аппетита у детей: Дети не знают, чем занять себя, во что поиграть. Вот и находят выход: еда. Не очень хороший выход, но его находят и любят все дети. Дети много энергии тратят на подвижность, на игры. Естественно, энергию нужно как-то «подкармливать.» Родители просто приучили хорошо кушать. И желудок «привык» к завтраку, обеду и ужину. Дети частенько бывают на свежем воздухе. Свежий воздух благоприятно влияет не только на организм взрослого, но и на любой взрослый организм. А если аппетита нет… Если нет аппетита у детей – не паникуйте так сразу! Аппетит – понятие непостоянное. Может быть и время, когда у малыша нет на еду настроения. Появится – сам прибежит покушать. Или что-то изменилось в жизни ребенка. Не задумывались о таких вещах? Вещи – события, влияющие (несколько негативно) на аппетит ребенка: - Переезд. - Поездка. - Смена места жительства. - Посещение нового детского садика. - Ссоры, которые видит ребенок в семье.  А теперь, дорогие взрослые, подумайте, стоит ли заставлять ребенка есть кашу?  Сделайте правильный вывод!  </vt:lpstr>
      <vt:lpstr>Слайд 9</vt:lpstr>
      <vt:lpstr>Скоро сказка сказывается, да конец уже не за горами…</vt:lpstr>
      <vt:lpstr>Слайд 11</vt:lpstr>
      <vt:lpstr>Слайд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Редактор</dc:creator>
  <cp:lastModifiedBy>наташа</cp:lastModifiedBy>
  <cp:revision>40</cp:revision>
  <dcterms:created xsi:type="dcterms:W3CDTF">2013-10-31T10:14:44Z</dcterms:created>
  <dcterms:modified xsi:type="dcterms:W3CDTF">2021-02-10T15:05:02Z</dcterms:modified>
</cp:coreProperties>
</file>