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sldIdLst>
    <p:sldId id="416" r:id="rId2"/>
    <p:sldId id="421" r:id="rId3"/>
    <p:sldId id="435" r:id="rId4"/>
    <p:sldId id="409" r:id="rId5"/>
    <p:sldId id="399" r:id="rId6"/>
    <p:sldId id="413" r:id="rId7"/>
    <p:sldId id="414" r:id="rId8"/>
    <p:sldId id="448" r:id="rId9"/>
    <p:sldId id="415" r:id="rId10"/>
    <p:sldId id="449" r:id="rId11"/>
    <p:sldId id="450" r:id="rId12"/>
    <p:sldId id="441" r:id="rId13"/>
    <p:sldId id="452" r:id="rId14"/>
    <p:sldId id="437" r:id="rId15"/>
    <p:sldId id="438" r:id="rId16"/>
    <p:sldId id="458" r:id="rId17"/>
    <p:sldId id="439" r:id="rId18"/>
    <p:sldId id="445" r:id="rId19"/>
    <p:sldId id="459" r:id="rId20"/>
    <p:sldId id="348" r:id="rId21"/>
    <p:sldId id="312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60093"/>
    <a:srgbClr val="FF3399"/>
    <a:srgbClr val="FF33CC"/>
    <a:srgbClr val="0000FF"/>
    <a:srgbClr val="FFFF00"/>
    <a:srgbClr val="FF3300"/>
    <a:srgbClr val="CCFF66"/>
    <a:srgbClr val="FF0066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91" autoAdjust="0"/>
    <p:restoredTop sz="91935" autoAdjust="0"/>
  </p:normalViewPr>
  <p:slideViewPr>
    <p:cSldViewPr>
      <p:cViewPr varScale="1">
        <p:scale>
          <a:sx n="82" d="100"/>
          <a:sy n="82" d="100"/>
        </p:scale>
        <p:origin x="-7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F66165B-6162-4B0A-9188-56B9FF524720}" type="datetimeFigureOut">
              <a:rPr lang="ru-RU"/>
              <a:pPr>
                <a:defRPr/>
              </a:pPr>
              <a:t>27.09.2019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0A9738-D4BA-4AE8-B05A-085FF9C454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79301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5DE869-A9CA-43CF-8070-D17D0733EBA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>
              <a:cs typeface="Arial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6257C-E96F-48CD-8ECF-605B7CD1F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5406D-95D6-4393-84B6-8AF7D6255DC5}" type="datetimeFigureOut">
              <a:rPr lang="en-US"/>
              <a:pPr>
                <a:defRPr/>
              </a:pPr>
              <a:t>9/27/2019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3484F-FA69-4831-A64C-049185A33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71500" y="274638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71500" y="1600200"/>
            <a:ext cx="8001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98D051-8514-4D5D-97EB-10BC1696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0000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10"/>
          <p:cNvSpPr>
            <a:spLocks noChangeArrowheads="1" noChangeShapeType="1" noTextEdit="1"/>
          </p:cNvSpPr>
          <p:nvPr/>
        </p:nvSpPr>
        <p:spPr bwMode="auto">
          <a:xfrm>
            <a:off x="428596" y="1214422"/>
            <a:ext cx="8208912" cy="1871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069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/>
              </a:rPr>
              <a:t>«Учимся играя»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142976" y="785794"/>
            <a:ext cx="7072362" cy="4286280"/>
            <a:chOff x="1428" y="1539"/>
            <a:chExt cx="14948" cy="7819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1428" y="8243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241" y="6085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3462" y="3774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14181" y="153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5181" y="153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6846" y="3443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7695" y="579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9434" y="8055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1634" y="579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12770" y="356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37" name="AutoShape 13"/>
            <p:cNvCxnSpPr>
              <a:cxnSpLocks noChangeShapeType="1"/>
            </p:cNvCxnSpPr>
            <p:nvPr/>
          </p:nvCxnSpPr>
          <p:spPr bwMode="auto">
            <a:xfrm flipV="1">
              <a:off x="12770" y="4684"/>
              <a:ext cx="786" cy="1115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38" name="AutoShape 14"/>
            <p:cNvCxnSpPr>
              <a:cxnSpLocks noChangeShapeType="1"/>
            </p:cNvCxnSpPr>
            <p:nvPr/>
          </p:nvCxnSpPr>
          <p:spPr bwMode="auto">
            <a:xfrm flipV="1">
              <a:off x="10668" y="6914"/>
              <a:ext cx="1373" cy="1423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39" name="AutoShape 15"/>
            <p:cNvCxnSpPr>
              <a:cxnSpLocks noChangeShapeType="1"/>
            </p:cNvCxnSpPr>
            <p:nvPr/>
          </p:nvCxnSpPr>
          <p:spPr bwMode="auto">
            <a:xfrm flipV="1">
              <a:off x="4499" y="2781"/>
              <a:ext cx="814" cy="993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40" name="AutoShape 16"/>
            <p:cNvCxnSpPr>
              <a:cxnSpLocks noChangeShapeType="1"/>
            </p:cNvCxnSpPr>
            <p:nvPr/>
          </p:nvCxnSpPr>
          <p:spPr bwMode="auto">
            <a:xfrm flipV="1">
              <a:off x="3278" y="4889"/>
              <a:ext cx="694" cy="1059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41" name="AutoShape 17"/>
            <p:cNvCxnSpPr>
              <a:cxnSpLocks noChangeShapeType="1"/>
            </p:cNvCxnSpPr>
            <p:nvPr/>
          </p:nvCxnSpPr>
          <p:spPr bwMode="auto">
            <a:xfrm flipV="1">
              <a:off x="2465" y="7310"/>
              <a:ext cx="533" cy="878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42" name="AutoShape 18"/>
            <p:cNvCxnSpPr>
              <a:cxnSpLocks noChangeShapeType="1"/>
            </p:cNvCxnSpPr>
            <p:nvPr/>
          </p:nvCxnSpPr>
          <p:spPr bwMode="auto">
            <a:xfrm flipV="1">
              <a:off x="13893" y="2654"/>
              <a:ext cx="581" cy="993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43" name="AutoShape 19"/>
            <p:cNvCxnSpPr>
              <a:cxnSpLocks noChangeShapeType="1"/>
            </p:cNvCxnSpPr>
            <p:nvPr/>
          </p:nvCxnSpPr>
          <p:spPr bwMode="auto">
            <a:xfrm>
              <a:off x="6751" y="2654"/>
              <a:ext cx="682" cy="789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44" name="AutoShape 20"/>
            <p:cNvCxnSpPr>
              <a:cxnSpLocks noChangeShapeType="1"/>
            </p:cNvCxnSpPr>
            <p:nvPr/>
          </p:nvCxnSpPr>
          <p:spPr bwMode="auto">
            <a:xfrm>
              <a:off x="7734" y="4684"/>
              <a:ext cx="459" cy="1115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045" name="AutoShape 21"/>
            <p:cNvCxnSpPr>
              <a:cxnSpLocks noChangeShapeType="1"/>
            </p:cNvCxnSpPr>
            <p:nvPr/>
          </p:nvCxnSpPr>
          <p:spPr bwMode="auto">
            <a:xfrm>
              <a:off x="8912" y="7046"/>
              <a:ext cx="522" cy="1009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046" name="Text Box 22"/>
            <p:cNvSpPr txBox="1">
              <a:spLocks noChangeArrowheads="1"/>
            </p:cNvSpPr>
            <p:nvPr/>
          </p:nvSpPr>
          <p:spPr bwMode="auto">
            <a:xfrm>
              <a:off x="3462" y="7622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7" name="Text Box 23"/>
            <p:cNvSpPr txBox="1">
              <a:spLocks noChangeArrowheads="1"/>
            </p:cNvSpPr>
            <p:nvPr/>
          </p:nvSpPr>
          <p:spPr bwMode="auto">
            <a:xfrm>
              <a:off x="5181" y="305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-10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8" name="Text Box 24"/>
            <p:cNvSpPr txBox="1">
              <a:spLocks noChangeArrowheads="1"/>
            </p:cNvSpPr>
            <p:nvPr/>
          </p:nvSpPr>
          <p:spPr bwMode="auto">
            <a:xfrm>
              <a:off x="4155" y="510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Text Box 25"/>
            <p:cNvSpPr txBox="1">
              <a:spLocks noChangeArrowheads="1"/>
            </p:cNvSpPr>
            <p:nvPr/>
          </p:nvSpPr>
          <p:spPr bwMode="auto">
            <a:xfrm>
              <a:off x="7342" y="2061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-50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0" name="Text Box 26"/>
            <p:cNvSpPr txBox="1">
              <a:spLocks noChangeArrowheads="1"/>
            </p:cNvSpPr>
            <p:nvPr/>
          </p:nvSpPr>
          <p:spPr bwMode="auto">
            <a:xfrm>
              <a:off x="8416" y="468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1" name="Text Box 27"/>
            <p:cNvSpPr txBox="1">
              <a:spLocks noChangeArrowheads="1"/>
            </p:cNvSpPr>
            <p:nvPr/>
          </p:nvSpPr>
          <p:spPr bwMode="auto">
            <a:xfrm>
              <a:off x="9434" y="6778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+60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Text Box 28"/>
            <p:cNvSpPr txBox="1">
              <a:spLocks noChangeArrowheads="1"/>
            </p:cNvSpPr>
            <p:nvPr/>
          </p:nvSpPr>
          <p:spPr bwMode="auto">
            <a:xfrm>
              <a:off x="11634" y="7622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-50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Text Box 29"/>
            <p:cNvSpPr txBox="1">
              <a:spLocks noChangeArrowheads="1"/>
            </p:cNvSpPr>
            <p:nvPr/>
          </p:nvSpPr>
          <p:spPr bwMode="auto">
            <a:xfrm>
              <a:off x="13556" y="510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4" name="Text Box 30"/>
            <p:cNvSpPr txBox="1">
              <a:spLocks noChangeArrowheads="1"/>
            </p:cNvSpPr>
            <p:nvPr/>
          </p:nvSpPr>
          <p:spPr bwMode="auto">
            <a:xfrm>
              <a:off x="14806" y="305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071538" y="1000108"/>
            <a:ext cx="7277122" cy="4451364"/>
            <a:chOff x="1428" y="1539"/>
            <a:chExt cx="14948" cy="7819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1428" y="8243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2241" y="6085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3462" y="3774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60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14181" y="153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80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5181" y="153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6846" y="3443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7695" y="579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9434" y="8055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70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11634" y="579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12770" y="3569"/>
              <a:ext cx="1570" cy="1115"/>
            </a:xfrm>
            <a:prstGeom prst="rect">
              <a:avLst/>
            </a:prstGeom>
            <a:solidFill>
              <a:srgbClr val="4F81BD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061" name="AutoShape 13"/>
            <p:cNvCxnSpPr>
              <a:cxnSpLocks noChangeShapeType="1"/>
            </p:cNvCxnSpPr>
            <p:nvPr/>
          </p:nvCxnSpPr>
          <p:spPr bwMode="auto">
            <a:xfrm flipV="1">
              <a:off x="12770" y="4684"/>
              <a:ext cx="786" cy="1115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2" name="AutoShape 14"/>
            <p:cNvCxnSpPr>
              <a:cxnSpLocks noChangeShapeType="1"/>
            </p:cNvCxnSpPr>
            <p:nvPr/>
          </p:nvCxnSpPr>
          <p:spPr bwMode="auto">
            <a:xfrm flipV="1">
              <a:off x="10668" y="6914"/>
              <a:ext cx="1373" cy="1423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3" name="AutoShape 15"/>
            <p:cNvCxnSpPr>
              <a:cxnSpLocks noChangeShapeType="1"/>
            </p:cNvCxnSpPr>
            <p:nvPr/>
          </p:nvCxnSpPr>
          <p:spPr bwMode="auto">
            <a:xfrm flipV="1">
              <a:off x="4499" y="2781"/>
              <a:ext cx="814" cy="993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4" name="AutoShape 16"/>
            <p:cNvCxnSpPr>
              <a:cxnSpLocks noChangeShapeType="1"/>
            </p:cNvCxnSpPr>
            <p:nvPr/>
          </p:nvCxnSpPr>
          <p:spPr bwMode="auto">
            <a:xfrm flipV="1">
              <a:off x="3278" y="4889"/>
              <a:ext cx="694" cy="1059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5" name="AutoShape 17"/>
            <p:cNvCxnSpPr>
              <a:cxnSpLocks noChangeShapeType="1"/>
            </p:cNvCxnSpPr>
            <p:nvPr/>
          </p:nvCxnSpPr>
          <p:spPr bwMode="auto">
            <a:xfrm flipV="1">
              <a:off x="2465" y="7310"/>
              <a:ext cx="533" cy="878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6" name="AutoShape 18"/>
            <p:cNvCxnSpPr>
              <a:cxnSpLocks noChangeShapeType="1"/>
            </p:cNvCxnSpPr>
            <p:nvPr/>
          </p:nvCxnSpPr>
          <p:spPr bwMode="auto">
            <a:xfrm flipV="1">
              <a:off x="13893" y="2654"/>
              <a:ext cx="581" cy="993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7" name="AutoShape 19"/>
            <p:cNvCxnSpPr>
              <a:cxnSpLocks noChangeShapeType="1"/>
            </p:cNvCxnSpPr>
            <p:nvPr/>
          </p:nvCxnSpPr>
          <p:spPr bwMode="auto">
            <a:xfrm>
              <a:off x="6751" y="2654"/>
              <a:ext cx="682" cy="789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8" name="AutoShape 20"/>
            <p:cNvCxnSpPr>
              <a:cxnSpLocks noChangeShapeType="1"/>
            </p:cNvCxnSpPr>
            <p:nvPr/>
          </p:nvCxnSpPr>
          <p:spPr bwMode="auto">
            <a:xfrm>
              <a:off x="7734" y="4684"/>
              <a:ext cx="459" cy="1115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069" name="AutoShape 21"/>
            <p:cNvCxnSpPr>
              <a:cxnSpLocks noChangeShapeType="1"/>
            </p:cNvCxnSpPr>
            <p:nvPr/>
          </p:nvCxnSpPr>
          <p:spPr bwMode="auto">
            <a:xfrm>
              <a:off x="8912" y="7046"/>
              <a:ext cx="522" cy="1009"/>
            </a:xfrm>
            <a:prstGeom prst="straightConnector1">
              <a:avLst/>
            </a:prstGeom>
            <a:noFill/>
            <a:ln w="38100">
              <a:solidFill>
                <a:srgbClr val="4F81BD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070" name="Text Box 22"/>
            <p:cNvSpPr txBox="1">
              <a:spLocks noChangeArrowheads="1"/>
            </p:cNvSpPr>
            <p:nvPr/>
          </p:nvSpPr>
          <p:spPr bwMode="auto">
            <a:xfrm>
              <a:off x="3462" y="7622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1" name="Text Box 23"/>
            <p:cNvSpPr txBox="1">
              <a:spLocks noChangeArrowheads="1"/>
            </p:cNvSpPr>
            <p:nvPr/>
          </p:nvSpPr>
          <p:spPr bwMode="auto">
            <a:xfrm>
              <a:off x="5181" y="305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-10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2" name="Text Box 24"/>
            <p:cNvSpPr txBox="1">
              <a:spLocks noChangeArrowheads="1"/>
            </p:cNvSpPr>
            <p:nvPr/>
          </p:nvSpPr>
          <p:spPr bwMode="auto">
            <a:xfrm>
              <a:off x="4155" y="510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3" name="Text Box 25"/>
            <p:cNvSpPr txBox="1">
              <a:spLocks noChangeArrowheads="1"/>
            </p:cNvSpPr>
            <p:nvPr/>
          </p:nvSpPr>
          <p:spPr bwMode="auto">
            <a:xfrm>
              <a:off x="7342" y="2061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-50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4" name="Text Box 26"/>
            <p:cNvSpPr txBox="1">
              <a:spLocks noChangeArrowheads="1"/>
            </p:cNvSpPr>
            <p:nvPr/>
          </p:nvSpPr>
          <p:spPr bwMode="auto">
            <a:xfrm>
              <a:off x="8416" y="468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+10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5" name="Text Box 27"/>
            <p:cNvSpPr txBox="1">
              <a:spLocks noChangeArrowheads="1"/>
            </p:cNvSpPr>
            <p:nvPr/>
          </p:nvSpPr>
          <p:spPr bwMode="auto">
            <a:xfrm>
              <a:off x="9434" y="6778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+60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6" name="Text Box 28"/>
            <p:cNvSpPr txBox="1">
              <a:spLocks noChangeArrowheads="1"/>
            </p:cNvSpPr>
            <p:nvPr/>
          </p:nvSpPr>
          <p:spPr bwMode="auto">
            <a:xfrm>
              <a:off x="11634" y="7622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-50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7" name="Text Box 29"/>
            <p:cNvSpPr txBox="1">
              <a:spLocks noChangeArrowheads="1"/>
            </p:cNvSpPr>
            <p:nvPr/>
          </p:nvSpPr>
          <p:spPr bwMode="auto">
            <a:xfrm>
              <a:off x="13556" y="510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+20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8" name="Text Box 30"/>
            <p:cNvSpPr txBox="1">
              <a:spLocks noChangeArrowheads="1"/>
            </p:cNvSpPr>
            <p:nvPr/>
          </p:nvSpPr>
          <p:spPr bwMode="auto">
            <a:xfrm>
              <a:off x="14806" y="3054"/>
              <a:ext cx="1570" cy="8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+40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57158" y="571480"/>
            <a:ext cx="8445624" cy="1643074"/>
          </a:xfrm>
        </p:spPr>
        <p:txBody>
          <a:bodyPr/>
          <a:lstStyle/>
          <a:p>
            <a:pPr algn="ctr">
              <a:buNone/>
            </a:pPr>
            <a:r>
              <a:rPr lang="ru-RU" sz="7200" dirty="0" smtClean="0">
                <a:solidFill>
                  <a:srgbClr val="D60093"/>
                </a:solidFill>
                <a:latin typeface="Monotype Corsiva" pitchFamily="66" charset="0"/>
              </a:rPr>
              <a:t>Игра «Редактор»</a:t>
            </a:r>
          </a:p>
          <a:p>
            <a:pPr>
              <a:buNone/>
            </a:pPr>
            <a:endParaRPr lang="ru-RU" sz="7200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71472" y="2071679"/>
            <a:ext cx="807249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 ёж..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л..су п..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нёк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Под ним ж..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вёт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ёж..к. Зв..рёк готовит к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св..ё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гнёздышко. Оно д..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лжно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быть тёплым. Приколол ёж..к ж..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лтые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л..сточки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иголки. Понёс их в домик.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28596" y="1500174"/>
            <a:ext cx="8286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 ёж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ит в л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су п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нёк. Под ним ж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вёт ёж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к. Зв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рёк готовит к з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 св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ё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гнёздышко. Оно д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лжно быть тёплым. Приколол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ёж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лтые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сточки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иголки. Понёс их в домик.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00034" y="500042"/>
            <a:ext cx="8229600" cy="1439850"/>
          </a:xfrm>
        </p:spPr>
        <p:txBody>
          <a:bodyPr/>
          <a:lstStyle/>
          <a:p>
            <a:pPr algn="ctr">
              <a:buNone/>
            </a:pPr>
            <a:r>
              <a:rPr lang="ru-RU" sz="7200" dirty="0" smtClean="0">
                <a:solidFill>
                  <a:srgbClr val="D60093"/>
                </a:solidFill>
                <a:latin typeface="Monotype Corsiva" pitchFamily="66" charset="0"/>
              </a:rPr>
              <a:t>Эксперименты </a:t>
            </a:r>
          </a:p>
        </p:txBody>
      </p:sp>
      <p:pic>
        <p:nvPicPr>
          <p:cNvPr id="17410" name="Picture 2" descr="https://static5.depositphotos.com/1007989/401/i/950/depositphotos_4010067-stock-photo-lab-ki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3116"/>
            <a:ext cx="4643470" cy="3504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00034" y="642918"/>
            <a:ext cx="8229600" cy="1939916"/>
          </a:xfrm>
        </p:spPr>
        <p:txBody>
          <a:bodyPr/>
          <a:lstStyle/>
          <a:p>
            <a:pPr algn="ctr">
              <a:buNone/>
            </a:pPr>
            <a:r>
              <a:rPr lang="ru-RU" sz="7200" dirty="0" smtClean="0">
                <a:solidFill>
                  <a:srgbClr val="D60093"/>
                </a:solidFill>
                <a:latin typeface="Monotype Corsiva" pitchFamily="66" charset="0"/>
              </a:rPr>
              <a:t>Ролевые игры</a:t>
            </a:r>
          </a:p>
        </p:txBody>
      </p:sp>
      <p:sp>
        <p:nvSpPr>
          <p:cNvPr id="3" name="Содержимое 1"/>
          <p:cNvSpPr txBox="1">
            <a:spLocks/>
          </p:cNvSpPr>
          <p:nvPr/>
        </p:nvSpPr>
        <p:spPr bwMode="auto">
          <a:xfrm>
            <a:off x="428596" y="1142984"/>
            <a:ext cx="82296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« Кондуктор»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0242" name="Picture 2" descr="https://ds04.infourok.ru/uploads/ex/0088/001040af-746d08aa/hello_html_m4c548ec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214686"/>
            <a:ext cx="3786214" cy="309951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785794"/>
            <a:ext cx="72152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4000" dirty="0" smtClean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«Колобок»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дед, баба, колобок, заяц, волк, медведь, лиса.</a:t>
            </a:r>
          </a:p>
          <a:p>
            <a:pPr>
              <a:buNone/>
            </a:pPr>
            <a:r>
              <a:rPr lang="ru-RU" sz="40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«Теремок»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мышка, лягушка, заяц, лиса, волк, медведь.</a:t>
            </a:r>
            <a:endParaRPr lang="ru-RU" sz="4000" dirty="0" smtClean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8596" y="714356"/>
            <a:ext cx="8229600" cy="1368412"/>
          </a:xfrm>
        </p:spPr>
        <p:txBody>
          <a:bodyPr/>
          <a:lstStyle/>
          <a:p>
            <a:pPr algn="ctr">
              <a:buNone/>
            </a:pPr>
            <a:r>
              <a:rPr lang="ru-RU" sz="7200" dirty="0" smtClean="0">
                <a:solidFill>
                  <a:srgbClr val="D60093"/>
                </a:solidFill>
                <a:latin typeface="Monotype Corsiva" pitchFamily="66" charset="0"/>
              </a:rPr>
              <a:t>Театрализация</a:t>
            </a:r>
          </a:p>
          <a:p>
            <a:pPr algn="ctr">
              <a:buNone/>
            </a:pPr>
            <a:endParaRPr lang="ru-RU" sz="72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im0-tub-ru.yandex.net/i?id=e81ca7d1d13282445828260fa8808f78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786610" cy="3916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42976" y="571480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ru-RU" sz="3600" i="1" dirty="0" smtClean="0"/>
              <a:t>Зорька в небе, разгорайся!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Алой краской наливайся!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Солнце жаркое, взойди!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Луч горячий, упади!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Нарумянь нам землянику,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И малину, и бруснику!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Клюкву! Ягоду морошку!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Вспыхни солнышком, лукошко!</a:t>
            </a:r>
            <a:endParaRPr lang="ru-RU" sz="3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857364"/>
            <a:ext cx="450059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Молодцы!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участие!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Картинки по запросу поздороваться ладошк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0"/>
            <a:ext cx="4082766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Содержимое 12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pPr>
              <a:buNone/>
            </a:pPr>
            <a:endParaRPr lang="ru-RU" sz="1200" b="1" dirty="0" smtClean="0">
              <a:solidFill>
                <a:srgbClr val="D60093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D60093"/>
                </a:solidFill>
                <a:latin typeface="Monotype Corsiva" pitchFamily="66" charset="0"/>
              </a:rPr>
              <a:t>Поздороваемся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D60093"/>
                </a:solidFill>
                <a:latin typeface="Monotype Corsiva" pitchFamily="66" charset="0"/>
              </a:rPr>
              <a:t>               ладошками</a:t>
            </a:r>
            <a:endParaRPr lang="ru-RU" sz="4400" b="1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929190" y="2000240"/>
            <a:ext cx="393868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(мизинец)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</a:t>
            </a: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Успеха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(безымянный)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</a:t>
            </a: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Большого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(средний)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всем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(указательный)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везде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(большой)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lang="ru-RU" sz="2400" b="1" i="1" dirty="0" smtClean="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Здравствуй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(всей ладонью)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J03433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068638"/>
            <a:ext cx="2989287" cy="31110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34" name="WordArt 10"/>
          <p:cNvSpPr>
            <a:spLocks noChangeArrowheads="1" noChangeShapeType="1" noTextEdit="1"/>
          </p:cNvSpPr>
          <p:nvPr/>
        </p:nvSpPr>
        <p:spPr bwMode="auto">
          <a:xfrm>
            <a:off x="1285875" y="500063"/>
            <a:ext cx="6072188" cy="3214687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</p:txBody>
      </p:sp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1071563" y="785813"/>
            <a:ext cx="69294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«Тот, кто, обращаясь к старому, </a:t>
            </a:r>
          </a:p>
          <a:p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способен открывать новое, </a:t>
            </a:r>
          </a:p>
          <a:p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и шагать в ногу со временем,</a:t>
            </a:r>
          </a:p>
          <a:p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 достоин быть </a:t>
            </a:r>
            <a:r>
              <a:rPr lang="ru-RU" sz="3200" b="1" i="1" dirty="0">
                <a:solidFill>
                  <a:srgbClr val="FF0000"/>
                </a:solidFill>
                <a:latin typeface="Calibri" pitchFamily="34" charset="0"/>
              </a:rPr>
              <a:t>Учителем</a:t>
            </a:r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»</a:t>
            </a:r>
          </a:p>
          <a:p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                                      Конфуций</a:t>
            </a:r>
            <a:endParaRPr lang="ru-RU" sz="3200" b="1" i="1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6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8001000" cy="1154113"/>
          </a:xfrm>
        </p:spPr>
        <p:txBody>
          <a:bodyPr/>
          <a:lstStyle/>
          <a:p>
            <a: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>СПАСИБО</a:t>
            </a:r>
            <a:br>
              <a:rPr lang="ru-RU" sz="4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> ЗА ВНИМАНИЕ!</a:t>
            </a:r>
          </a:p>
        </p:txBody>
      </p:sp>
      <p:pic>
        <p:nvPicPr>
          <p:cNvPr id="4" name="Рисунок 3" descr="Книги-и-образова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9804" y="2208684"/>
            <a:ext cx="4774363" cy="37206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65221"/>
            <a:ext cx="7560840" cy="567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kozlov.ru/upload/images/0408/040814172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152" y="1643050"/>
            <a:ext cx="2876943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51275" y="836613"/>
            <a:ext cx="46815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i="1" dirty="0">
                <a:solidFill>
                  <a:srgbClr val="000000"/>
                </a:solidFill>
                <a:latin typeface="Calibri" pitchFamily="34" charset="0"/>
              </a:rPr>
              <a:t>«…ребенок должен играть, даже когда делает серьезное дело. Вся его жизнь – это игра»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92725" y="3862388"/>
            <a:ext cx="3527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 i="1" dirty="0">
                <a:solidFill>
                  <a:srgbClr val="000000"/>
                </a:solidFill>
                <a:latin typeface="Calibri" pitchFamily="34" charset="0"/>
              </a:rPr>
              <a:t>А.С. Макаренко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142984"/>
            <a:ext cx="8211319" cy="207853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Игра – это мощный стимул обучения, это разнообразная и сильная мотивация учения.  </a:t>
            </a:r>
            <a:br>
              <a:rPr lang="ru-RU" sz="2800" dirty="0" smtClean="0"/>
            </a:br>
            <a:r>
              <a:rPr lang="ru-RU" sz="2800" dirty="0" smtClean="0"/>
              <a:t>Игра развивает вашу познавательную активность, наблюдательность, внимание, память, мышление.</a:t>
            </a:r>
            <a:endParaRPr lang="ru-RU" sz="2800" dirty="0"/>
          </a:p>
        </p:txBody>
      </p:sp>
      <p:pic>
        <p:nvPicPr>
          <p:cNvPr id="17410" name="Picture 2" descr="http://liliya-vasilevskaya.ru/wp-content/uploads/2013/07/igrat-podgotovka-k-shko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00438"/>
            <a:ext cx="2911449" cy="2213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4" name="Picture 4" descr="http://www.logoped-center.com/images/system/element/3_1398346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429000"/>
            <a:ext cx="3277703" cy="21866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92100"/>
            <a:ext cx="8229600" cy="1384300"/>
          </a:xfrm>
        </p:spPr>
        <p:txBody>
          <a:bodyPr/>
          <a:lstStyle/>
          <a:p>
            <a:r>
              <a:rPr lang="ru-RU" sz="4800" dirty="0" smtClean="0">
                <a:solidFill>
                  <a:srgbClr val="D60093"/>
                </a:solidFill>
                <a:latin typeface="Monotype Corsiva" pitchFamily="66" charset="0"/>
              </a:rPr>
              <a:t>    Игры бывают:</a:t>
            </a:r>
            <a:endParaRPr lang="ru-RU" sz="4800" b="1" dirty="0" smtClean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4294967295"/>
          </p:nvPr>
        </p:nvSpPr>
        <p:spPr>
          <a:xfrm>
            <a:off x="914400" y="1556792"/>
            <a:ext cx="8229600" cy="316865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развивающие 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обучающие ;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эксперименты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ролевые игры;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театрализация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3670" y="3571876"/>
            <a:ext cx="3629751" cy="2161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714356"/>
            <a:ext cx="8229600" cy="1384300"/>
          </a:xfrm>
        </p:spPr>
        <p:txBody>
          <a:bodyPr/>
          <a:lstStyle/>
          <a:p>
            <a:r>
              <a:rPr lang="ru-RU" sz="8000" i="1" dirty="0" smtClean="0">
                <a:solidFill>
                  <a:srgbClr val="D60093"/>
                </a:solidFill>
                <a:latin typeface="Monotype Corsiva" pitchFamily="66" charset="0"/>
              </a:rPr>
              <a:t>Развивающие игры</a:t>
            </a:r>
            <a:endParaRPr lang="ru-RU" sz="8000" b="1" dirty="0" smtClean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57158" y="2214554"/>
            <a:ext cx="850112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Игра «Опиши предмет»</a:t>
            </a:r>
          </a:p>
        </p:txBody>
      </p:sp>
      <p:pic>
        <p:nvPicPr>
          <p:cNvPr id="1028" name="Picture 4" descr="https://4.bp.blogspot.com/-NrnxJ5JBWNQ/WAFBJ2gTnjI/AAAAAAAAxNo/Hvnlz4FQfgoihVCyPjY5OPej1fCJpyWggCLcB/s1600/kniga25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714752"/>
            <a:ext cx="6981191" cy="24477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1142984"/>
            <a:ext cx="8229600" cy="1384300"/>
          </a:xfrm>
        </p:spPr>
        <p:txBody>
          <a:bodyPr/>
          <a:lstStyle/>
          <a:p>
            <a:r>
              <a:rPr lang="ru-RU" sz="7200" dirty="0" smtClean="0">
                <a:solidFill>
                  <a:srgbClr val="CC3399"/>
                </a:solidFill>
                <a:latin typeface="Monotype Corsiva" pitchFamily="66" charset="0"/>
              </a:rPr>
              <a:t>Игра «Конструктор»</a:t>
            </a:r>
          </a:p>
        </p:txBody>
      </p:sp>
      <p:pic>
        <p:nvPicPr>
          <p:cNvPr id="25612" name="Picture 12" descr="https://st5.stpulscen.ru/images/product/055/030/985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285992"/>
            <a:ext cx="6238847" cy="3743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785794"/>
            <a:ext cx="8229600" cy="1384300"/>
          </a:xfrm>
        </p:spPr>
        <p:txBody>
          <a:bodyPr/>
          <a:lstStyle/>
          <a:p>
            <a:r>
              <a:rPr lang="ru-RU" sz="7200" dirty="0" smtClean="0">
                <a:solidFill>
                  <a:srgbClr val="D60093"/>
                </a:solidFill>
                <a:latin typeface="Monotype Corsiva" pitchFamily="66" charset="0"/>
              </a:rPr>
              <a:t>Обучающие игры</a:t>
            </a:r>
            <a:r>
              <a:rPr lang="ru-RU" sz="7200" b="1" dirty="0" smtClean="0">
                <a:solidFill>
                  <a:srgbClr val="D60093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3" name="Содержимое 1"/>
          <p:cNvSpPr txBox="1">
            <a:spLocks/>
          </p:cNvSpPr>
          <p:nvPr/>
        </p:nvSpPr>
        <p:spPr>
          <a:xfrm>
            <a:off x="357158" y="2071678"/>
            <a:ext cx="8229600" cy="172560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Игра</a:t>
            </a:r>
            <a:r>
              <a:rPr kumimoji="0" lang="ru-RU" sz="7200" b="1" i="0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«</a:t>
            </a:r>
            <a:r>
              <a:rPr kumimoji="0" lang="ru-RU" sz="7200" b="0" i="0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Альпинисты</a:t>
            </a:r>
            <a:r>
              <a:rPr kumimoji="0" lang="ru-RU" sz="7200" b="1" i="0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»</a:t>
            </a:r>
            <a:r>
              <a:rPr kumimoji="0" lang="ru-RU" sz="7200" b="0" i="0" u="none" strike="noStrike" kern="1200" cap="none" spc="0" normalizeH="0" baseline="0" noProof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24578" name="Picture 2" descr="https://avatars.mds.yandex.net/get-pdb/1624992/95d4f076-0463-4339-bbfa-b7ae4f9c23f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214686"/>
            <a:ext cx="1857388" cy="2927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https://www.mgpu.ru/wp-content/uploads/2018/03/bigstock_Wise_owl_reading_book_83179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214686"/>
            <a:ext cx="3487731" cy="2941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MS_RU_RU_Ed_9_ElementarySchool_2007v_Russi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SC_MS_RU_RU_Ed_9_ElementarySchool_2007v_Russia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5002</TotalTime>
  <Words>344</Words>
  <Application>Microsoft Office PowerPoint</Application>
  <PresentationFormat>Экран (4:3)</PresentationFormat>
  <Paragraphs>89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MSC_MS_RU_RU_Ed_9_ElementarySchool_2007v_Russia</vt:lpstr>
      <vt:lpstr>Слайд 1</vt:lpstr>
      <vt:lpstr>Слайд 2</vt:lpstr>
      <vt:lpstr>Слайд 3</vt:lpstr>
      <vt:lpstr>Слайд 4</vt:lpstr>
      <vt:lpstr>Игра – это мощный стимул обучения, это разнообразная и сильная мотивация учения.   Игра развивает вашу познавательную активность, наблюдательность, внимание, память, мышление.</vt:lpstr>
      <vt:lpstr>    Игры бывают:</vt:lpstr>
      <vt:lpstr>Развивающие игры</vt:lpstr>
      <vt:lpstr>Игра «Конструктор»</vt:lpstr>
      <vt:lpstr>Обучающие игры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 СПАСИБО 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Шаблон оформления
Корпорация Майкрософт</dc:description>
  <cp:lastModifiedBy>User</cp:lastModifiedBy>
  <cp:revision>562</cp:revision>
  <dcterms:created xsi:type="dcterms:W3CDTF">2012-07-30T10:37:41Z</dcterms:created>
  <dcterms:modified xsi:type="dcterms:W3CDTF">2019-09-27T07:02:39Z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TC019087049991</vt:lpwstr>
  </property>
</Properties>
</file>