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  <p:sldId id="264" r:id="rId10"/>
    <p:sldId id="270" r:id="rId11"/>
    <p:sldId id="269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DE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11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312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4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567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835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00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845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785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714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713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50126" y="218365"/>
            <a:ext cx="8843750" cy="6373504"/>
          </a:xfrm>
          <a:prstGeom prst="rect">
            <a:avLst/>
          </a:prstGeom>
          <a:blipFill dpi="0" rotWithShape="1">
            <a:blip r:embed="rId14" cstate="email">
              <a:alphaModFix amt="7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 contourW="107950" prstMaterial="plastic">
            <a:bevelT w="95250" prst="slope"/>
            <a:bevelB w="95250" h="101600"/>
            <a:contourClr>
              <a:srgbClr val="2EDEF6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206" y="0"/>
            <a:ext cx="1703065" cy="170306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6118">
            <a:off x="92138" y="5090615"/>
            <a:ext cx="1781638" cy="16480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2E387-D09E-4759-9125-628A6B2539DF}" type="datetimeFigureOut">
              <a:rPr lang="ru-RU" smtClean="0"/>
              <a:t>22.04.2019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899" y="4623272"/>
            <a:ext cx="2606456" cy="211535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03356">
            <a:off x="1792924" y="5046739"/>
            <a:ext cx="1871270" cy="16613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23870" flipH="1">
            <a:off x="7380900" y="5037190"/>
            <a:ext cx="1646680" cy="164801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413DB-9FAF-46EB-BD5C-92034920C63D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310" y="5096955"/>
            <a:ext cx="1957143" cy="161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5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hasta-pronto.ru/caribbean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парусник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7808" y="622959"/>
            <a:ext cx="7737542" cy="4210298"/>
          </a:xfrm>
        </p:spPr>
      </p:pic>
    </p:spTree>
    <p:extLst>
      <p:ext uri="{BB962C8B-B14F-4D97-AF65-F5344CB8AC3E}">
        <p14:creationId xmlns:p14="http://schemas.microsoft.com/office/powerpoint/2010/main" val="424121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Христофор Колумб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011" y="1397726"/>
            <a:ext cx="4885509" cy="32644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03520" y="1875768"/>
            <a:ext cx="355309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Колумб первым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мореплавателей пересек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Карибское море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открыл Центральную и Южную Америки, положив начало исследованию материков и их близлежащих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архипелагов.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86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ae01.alicdn.com/kf/HTB1D0.LnQZmBKNjSZPiq6xFNVXaM/Laeacco-River-Is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4" y="521766"/>
            <a:ext cx="8686471" cy="591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92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9818"/>
            <a:ext cx="7886700" cy="101890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979714"/>
            <a:ext cx="7886700" cy="5197249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Два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кока решили испечь булочки.  Производительность первого кока 7 булочек в минуту, а производительность второго кока 9 булочек. Сколько булочек испекут оба кока за 25 минут? 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способ: (7 × 25) + (9 × 25) = 400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2 способ:  (7 + 9) × 25 = 400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400 булочек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2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кровища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4776" y="1120230"/>
            <a:ext cx="7740650" cy="4351338"/>
          </a:xfrm>
        </p:spPr>
      </p:pic>
    </p:spTree>
    <p:extLst>
      <p:ext uri="{BB962C8B-B14F-4D97-AF65-F5344CB8AC3E}">
        <p14:creationId xmlns:p14="http://schemas.microsoft.com/office/powerpoint/2010/main" val="220151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47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1886" y="365126"/>
            <a:ext cx="8123464" cy="58118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1.Вычислить площадь прямоугольника со сторонами 7см и 4см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lang="en-US" sz="18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en-US" sz="20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× 4 = 28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см²</a:t>
            </a:r>
            <a:endParaRPr lang="en-US" sz="2000" b="1" dirty="0" smtClean="0">
              <a:solidFill>
                <a:srgbClr val="7030A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en-US" sz="18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Мама купила 2 кг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груш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45 </a:t>
            </a:r>
            <a:r>
              <a:rPr lang="ru-RU" sz="1800" b="1" dirty="0" err="1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3кг яблок по 30 руб.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денег она должна заплатить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(2 × 45) + (3 × 30) = 180 (руб.)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1800" b="1" dirty="0" smtClean="0">
              <a:solidFill>
                <a:srgbClr val="7030A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. Какова скорость автобуса, если он прошёл 120 км за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3ч?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              120 : 3 = 40 км/ч</a:t>
            </a:r>
            <a:r>
              <a:rPr lang="en-US" sz="18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endParaRPr lang="ru-RU" sz="1800" b="1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5634" y="1516425"/>
            <a:ext cx="1711234" cy="57363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= a × b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63486" y="3370217"/>
            <a:ext cx="2194560" cy="56170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 = a × n</a:t>
            </a:r>
            <a:endParaRPr lang="ru-RU" sz="2400" b="1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487" y="4767059"/>
            <a:ext cx="2194559" cy="5747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400" dirty="0">
                <a:solidFill>
                  <a:srgbClr val="FF0000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Arial Black" panose="020B0A04020102020204" pitchFamily="34" charset="0"/>
              </a:rPr>
              <a:t>= S</a:t>
            </a:r>
            <a:r>
              <a:rPr lang="en-US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: </a:t>
            </a:r>
            <a:r>
              <a:rPr lang="en-US" sz="2400" dirty="0">
                <a:solidFill>
                  <a:srgbClr val="FF0000"/>
                </a:solidFill>
                <a:latin typeface="Arial Black" panose="020B0A04020102020204" pitchFamily="34" charset="0"/>
              </a:rPr>
              <a:t>t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85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6206"/>
            <a:ext cx="7886700" cy="551075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b="1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Мастер вытачивает 8 деталей в час. Сколько деталей он сделает за 9 часов?</a:t>
            </a:r>
          </a:p>
          <a:p>
            <a:pPr marL="0" indent="0">
              <a:buNone/>
            </a:pPr>
            <a:endParaRPr lang="ru-RU" sz="4000" b="1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44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28650" y="731521"/>
            <a:ext cx="7886700" cy="551075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S = a × b 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ru-RU" sz="4000" dirty="0">
                <a:solidFill>
                  <a:srgbClr val="002060"/>
                </a:solidFill>
              </a:rPr>
              <a:t>-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формула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площади         			прямоугольника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C = a × n </a:t>
            </a:r>
            <a:r>
              <a:rPr lang="en-US" sz="3600" b="1" dirty="0" smtClean="0">
                <a:solidFill>
                  <a:srgbClr val="002060"/>
                </a:solidFill>
              </a:rPr>
              <a:t>– </a:t>
            </a:r>
            <a:r>
              <a:rPr lang="ru-RU" sz="3600" b="1" dirty="0" smtClean="0">
                <a:solidFill>
                  <a:srgbClr val="002060"/>
                </a:solidFill>
              </a:rPr>
              <a:t>формула  							стоимости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v = 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S </a:t>
            </a:r>
            <a:r>
              <a:rPr lang="ru-RU" sz="4000" b="1" dirty="0" smtClean="0">
                <a:solidFill>
                  <a:srgbClr val="FF0000"/>
                </a:solidFill>
              </a:rPr>
              <a:t>: </a:t>
            </a:r>
            <a:r>
              <a:rPr lang="en-US" sz="4000" b="1" dirty="0" smtClean="0">
                <a:solidFill>
                  <a:srgbClr val="FF0000"/>
                </a:solidFill>
              </a:rPr>
              <a:t>t </a:t>
            </a:r>
            <a:r>
              <a:rPr lang="ru-RU" sz="4000" b="1" dirty="0" smtClean="0">
                <a:solidFill>
                  <a:srgbClr val="FF0000"/>
                </a:solidFill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</a:rPr>
              <a:t>– </a:t>
            </a:r>
            <a:r>
              <a:rPr lang="ru-RU" sz="3600" b="1" dirty="0" smtClean="0">
                <a:solidFill>
                  <a:srgbClr val="002060"/>
                </a:solidFill>
              </a:rPr>
              <a:t>формула скорости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6206"/>
            <a:ext cx="7886700" cy="5510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Мастер вытачивает 8 деталей в час. Сколько деталей он сделает за 9 часов?</a:t>
            </a:r>
          </a:p>
          <a:p>
            <a:pPr marL="0" indent="0">
              <a:buNone/>
            </a:pPr>
            <a:endParaRPr lang="ru-RU" sz="4000" b="1" dirty="0" smtClean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 × 9 = 72 (</a:t>
            </a:r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дет)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Ответ: 72 детали за 9 часов</a:t>
            </a:r>
            <a:endParaRPr lang="ru-RU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70709"/>
            <a:ext cx="7886700" cy="540625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8800" b="1" dirty="0" smtClean="0">
                <a:solidFill>
                  <a:srgbClr val="FF0000"/>
                </a:solidFill>
              </a:rPr>
              <a:t>V × t = A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rgbClr val="002060"/>
                </a:solidFill>
              </a:rPr>
              <a:t>ф</a:t>
            </a:r>
            <a:r>
              <a:rPr lang="ru-RU" sz="5400" b="1" dirty="0" smtClean="0">
                <a:solidFill>
                  <a:srgbClr val="002060"/>
                </a:solidFill>
              </a:rPr>
              <a:t>ормула работы</a:t>
            </a:r>
          </a:p>
          <a:p>
            <a:pPr marL="0" indent="0">
              <a:buNone/>
            </a:pPr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V = A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t          </a:t>
            </a:r>
            <a:r>
              <a:rPr lang="en-US" sz="5400" b="1" dirty="0" err="1" smtClean="0">
                <a:solidFill>
                  <a:schemeClr val="accent2">
                    <a:lumMod val="50000"/>
                  </a:schemeClr>
                </a:solidFill>
              </a:rPr>
              <a:t>t</a:t>
            </a:r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 = A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v</a:t>
            </a:r>
            <a:endParaRPr lang="ru-RU" sz="5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5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69817"/>
            <a:ext cx="8908868" cy="6557554"/>
          </a:xfrm>
        </p:spPr>
      </p:pic>
      <p:pic>
        <p:nvPicPr>
          <p:cNvPr id="3" name="ВыстрелизпушкиРингт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03417" y="52599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0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513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446" y="365126"/>
            <a:ext cx="8543108" cy="5811837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b="1" kern="1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 вытачивает 8 деталей в час. Сколько деталей он сделает за 2 часа? за 4 часа? за 6 часов? за 7 часов? за 9 часов? За 12ч? Заполни таблицу и запиши формулу зависимости работы А выполненной мастером от времени </a:t>
            </a:r>
            <a:r>
              <a:rPr lang="ru-RU" b="1" kern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b="1" kern="1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223745"/>
              </p:ext>
            </p:extLst>
          </p:nvPr>
        </p:nvGraphicFramePr>
        <p:xfrm>
          <a:off x="535577" y="2795451"/>
          <a:ext cx="8177349" cy="1401550"/>
        </p:xfrm>
        <a:graphic>
          <a:graphicData uri="http://schemas.openxmlformats.org/drawingml/2006/table">
            <a:tbl>
              <a:tblPr firstRow="1" firstCol="1" bandRow="1"/>
              <a:tblGrid>
                <a:gridCol w="2241905">
                  <a:extLst>
                    <a:ext uri="{9D8B030D-6E8A-4147-A177-3AD203B41FA5}">
                      <a16:colId xmlns:a16="http://schemas.microsoft.com/office/drawing/2014/main" val="4246118751"/>
                    </a:ext>
                  </a:extLst>
                </a:gridCol>
                <a:gridCol w="919307">
                  <a:extLst>
                    <a:ext uri="{9D8B030D-6E8A-4147-A177-3AD203B41FA5}">
                      <a16:colId xmlns:a16="http://schemas.microsoft.com/office/drawing/2014/main" val="322042379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3560710085"/>
                    </a:ext>
                  </a:extLst>
                </a:gridCol>
                <a:gridCol w="1018902">
                  <a:extLst>
                    <a:ext uri="{9D8B030D-6E8A-4147-A177-3AD203B41FA5}">
                      <a16:colId xmlns:a16="http://schemas.microsoft.com/office/drawing/2014/main" val="3454661964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1198877836"/>
                    </a:ext>
                  </a:extLst>
                </a:gridCol>
                <a:gridCol w="966652">
                  <a:extLst>
                    <a:ext uri="{9D8B030D-6E8A-4147-A177-3AD203B41FA5}">
                      <a16:colId xmlns:a16="http://schemas.microsoft.com/office/drawing/2014/main" val="2727127401"/>
                    </a:ext>
                  </a:extLst>
                </a:gridCol>
                <a:gridCol w="1018903">
                  <a:extLst>
                    <a:ext uri="{9D8B030D-6E8A-4147-A177-3AD203B41FA5}">
                      <a16:colId xmlns:a16="http://schemas.microsoft.com/office/drawing/2014/main" val="181276041"/>
                    </a:ext>
                  </a:extLst>
                </a:gridCol>
              </a:tblGrid>
              <a:tr h="700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 </a:t>
                      </a: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265506"/>
                  </a:ext>
                </a:extLst>
              </a:tr>
              <a:tr h="700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дет.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200" b="1" kern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998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56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0019460"/>
              </p:ext>
            </p:extLst>
          </p:nvPr>
        </p:nvGraphicFramePr>
        <p:xfrm>
          <a:off x="457198" y="836021"/>
          <a:ext cx="3879672" cy="33702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8336">
                  <a:extLst>
                    <a:ext uri="{9D8B030D-6E8A-4147-A177-3AD203B41FA5}">
                      <a16:colId xmlns:a16="http://schemas.microsoft.com/office/drawing/2014/main" val="1481395678"/>
                    </a:ext>
                  </a:extLst>
                </a:gridCol>
                <a:gridCol w="961336">
                  <a:extLst>
                    <a:ext uri="{9D8B030D-6E8A-4147-A177-3AD203B41FA5}">
                      <a16:colId xmlns:a16="http://schemas.microsoft.com/office/drawing/2014/main" val="1299121487"/>
                    </a:ext>
                  </a:extLst>
                </a:gridCol>
              </a:tblGrid>
              <a:tr h="5617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 4 + 82 =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333664"/>
                  </a:ext>
                </a:extLst>
              </a:tr>
              <a:tr h="5617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 – 60 × 4 =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184899"/>
                  </a:ext>
                </a:extLst>
              </a:tr>
              <a:tr h="5617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 : (25 × 6) =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669954"/>
                  </a:ext>
                </a:extLst>
              </a:tr>
              <a:tr h="5617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+ 53 =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5009913"/>
                  </a:ext>
                </a:extLst>
              </a:tr>
              <a:tr h="5617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– 265 =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347774"/>
                  </a:ext>
                </a:extLst>
              </a:tr>
              <a:tr h="56170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× 2 : 30 × 70 =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941303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02944"/>
              </p:ext>
            </p:extLst>
          </p:nvPr>
        </p:nvGraphicFramePr>
        <p:xfrm>
          <a:off x="4532810" y="1690688"/>
          <a:ext cx="4284618" cy="13007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103">
                  <a:extLst>
                    <a:ext uri="{9D8B030D-6E8A-4147-A177-3AD203B41FA5}">
                      <a16:colId xmlns:a16="http://schemas.microsoft.com/office/drawing/2014/main" val="257831788"/>
                    </a:ext>
                  </a:extLst>
                </a:gridCol>
                <a:gridCol w="714103">
                  <a:extLst>
                    <a:ext uri="{9D8B030D-6E8A-4147-A177-3AD203B41FA5}">
                      <a16:colId xmlns:a16="http://schemas.microsoft.com/office/drawing/2014/main" val="2332266962"/>
                    </a:ext>
                  </a:extLst>
                </a:gridCol>
                <a:gridCol w="714103">
                  <a:extLst>
                    <a:ext uri="{9D8B030D-6E8A-4147-A177-3AD203B41FA5}">
                      <a16:colId xmlns:a16="http://schemas.microsoft.com/office/drawing/2014/main" val="1651022673"/>
                    </a:ext>
                  </a:extLst>
                </a:gridCol>
                <a:gridCol w="714103">
                  <a:extLst>
                    <a:ext uri="{9D8B030D-6E8A-4147-A177-3AD203B41FA5}">
                      <a16:colId xmlns:a16="http://schemas.microsoft.com/office/drawing/2014/main" val="956738569"/>
                    </a:ext>
                  </a:extLst>
                </a:gridCol>
                <a:gridCol w="714103">
                  <a:extLst>
                    <a:ext uri="{9D8B030D-6E8A-4147-A177-3AD203B41FA5}">
                      <a16:colId xmlns:a16="http://schemas.microsoft.com/office/drawing/2014/main" val="733496192"/>
                    </a:ext>
                  </a:extLst>
                </a:gridCol>
                <a:gridCol w="714103">
                  <a:extLst>
                    <a:ext uri="{9D8B030D-6E8A-4147-A177-3AD203B41FA5}">
                      <a16:colId xmlns:a16="http://schemas.microsoft.com/office/drawing/2014/main" val="547945386"/>
                    </a:ext>
                  </a:extLst>
                </a:gridCol>
              </a:tblGrid>
              <a:tr h="650353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26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26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6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26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26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sz="26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3631505"/>
                  </a:ext>
                </a:extLst>
              </a:tr>
              <a:tr h="650353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411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29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устая тень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298</Words>
  <Application>Microsoft Office PowerPoint</Application>
  <PresentationFormat>Экран (4:3)</PresentationFormat>
  <Paragraphs>74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Georgia</vt:lpstr>
      <vt:lpstr>Times New Roman</vt:lpstr>
      <vt:lpstr>Тема Office</vt:lpstr>
      <vt:lpstr>Презентация PowerPoint</vt:lpstr>
      <vt:lpstr>  </vt:lpstr>
      <vt:lpstr>Презентация PowerPoint</vt:lpstr>
      <vt:lpstr>                         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Христофор Колумб</vt:lpstr>
      <vt:lpstr>Презентация PowerPoint</vt:lpstr>
      <vt:lpstr>Задача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Оюна</cp:lastModifiedBy>
  <cp:revision>23</cp:revision>
  <dcterms:created xsi:type="dcterms:W3CDTF">2014-06-21T14:56:42Z</dcterms:created>
  <dcterms:modified xsi:type="dcterms:W3CDTF">2019-04-22T14:58:23Z</dcterms:modified>
</cp:coreProperties>
</file>