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80" r:id="rId2"/>
    <p:sldId id="256" r:id="rId3"/>
    <p:sldId id="277" r:id="rId4"/>
    <p:sldId id="257" r:id="rId5"/>
    <p:sldId id="259" r:id="rId6"/>
    <p:sldId id="260" r:id="rId7"/>
    <p:sldId id="258" r:id="rId8"/>
    <p:sldId id="261" r:id="rId9"/>
    <p:sldId id="285" r:id="rId10"/>
    <p:sldId id="286" r:id="rId11"/>
    <p:sldId id="268" r:id="rId12"/>
    <p:sldId id="274" r:id="rId13"/>
    <p:sldId id="282" r:id="rId14"/>
    <p:sldId id="284" r:id="rId15"/>
    <p:sldId id="283" r:id="rId16"/>
    <p:sldId id="278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84032"/>
    <a:srgbClr val="CC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86437" autoAdjust="0"/>
  </p:normalViewPr>
  <p:slideViewPr>
    <p:cSldViewPr>
      <p:cViewPr varScale="1">
        <p:scale>
          <a:sx n="63" d="100"/>
          <a:sy n="63" d="100"/>
        </p:scale>
        <p:origin x="-134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" y="678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До изучения</c:v>
                </c:pt>
              </c:strCache>
            </c:strRef>
          </c:tx>
          <c:cat>
            <c:strRef>
              <c:f>Лист1!$A$2:$A$7</c:f>
              <c:strCache>
                <c:ptCount val="6"/>
                <c:pt idx="0">
                  <c:v>Смогли объяснить</c:v>
                </c:pt>
                <c:pt idx="1">
                  <c:v>Не смогли объяснить </c:v>
                </c:pt>
                <c:pt idx="2">
                  <c:v>Часто используют </c:v>
                </c:pt>
                <c:pt idx="3">
                  <c:v>Редко используют</c:v>
                </c:pt>
                <c:pt idx="4">
                  <c:v>Понимают значение</c:v>
                </c:pt>
                <c:pt idx="5">
                  <c:v>Не понимают значение</c:v>
                </c:pt>
              </c:strCache>
            </c:strRef>
          </c:cat>
          <c:val>
            <c:numRef>
              <c:f>Лист1!$B$2:$B$7</c:f>
              <c:numCache>
                <c:formatCode>0%</c:formatCode>
                <c:ptCount val="6"/>
                <c:pt idx="0">
                  <c:v>0.53</c:v>
                </c:pt>
                <c:pt idx="1">
                  <c:v>0.69000000000000017</c:v>
                </c:pt>
                <c:pt idx="2">
                  <c:v>0.32000000000000006</c:v>
                </c:pt>
                <c:pt idx="3">
                  <c:v>0.60000000000000009</c:v>
                </c:pt>
                <c:pt idx="4">
                  <c:v>0.35000000000000003</c:v>
                </c:pt>
                <c:pt idx="5">
                  <c:v>0.65000000000000013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После изучения</c:v>
                </c:pt>
              </c:strCache>
            </c:strRef>
          </c:tx>
          <c:cat>
            <c:strRef>
              <c:f>Лист1!$A$2:$A$7</c:f>
              <c:strCache>
                <c:ptCount val="6"/>
                <c:pt idx="0">
                  <c:v>Смогли объяснить</c:v>
                </c:pt>
                <c:pt idx="1">
                  <c:v>Не смогли объяснить </c:v>
                </c:pt>
                <c:pt idx="2">
                  <c:v>Часто используют </c:v>
                </c:pt>
                <c:pt idx="3">
                  <c:v>Редко используют</c:v>
                </c:pt>
                <c:pt idx="4">
                  <c:v>Понимают значение</c:v>
                </c:pt>
                <c:pt idx="5">
                  <c:v>Не понимают значение</c:v>
                </c:pt>
              </c:strCache>
            </c:strRef>
          </c:cat>
          <c:val>
            <c:numRef>
              <c:f>Лист1!$C$2:$C$7</c:f>
              <c:numCache>
                <c:formatCode>0%</c:formatCode>
                <c:ptCount val="6"/>
                <c:pt idx="0">
                  <c:v>0.69000000000000017</c:v>
                </c:pt>
                <c:pt idx="1">
                  <c:v>0.23</c:v>
                </c:pt>
                <c:pt idx="2">
                  <c:v>0.59000000000000008</c:v>
                </c:pt>
                <c:pt idx="3">
                  <c:v>0.17</c:v>
                </c:pt>
                <c:pt idx="4">
                  <c:v>0.68000000000000016</c:v>
                </c:pt>
                <c:pt idx="5">
                  <c:v>0.13</c:v>
                </c:pt>
              </c:numCache>
            </c:numRef>
          </c:val>
        </c:ser>
        <c:dLbls/>
        <c:axId val="70877568"/>
        <c:axId val="70879104"/>
      </c:barChart>
      <c:catAx>
        <c:axId val="70877568"/>
        <c:scaling>
          <c:orientation val="minMax"/>
        </c:scaling>
        <c:axPos val="b"/>
        <c:tickLblPos val="nextTo"/>
        <c:txPr>
          <a:bodyPr/>
          <a:lstStyle/>
          <a:p>
            <a:pPr>
              <a:defRPr sz="920" baseline="0"/>
            </a:pPr>
            <a:endParaRPr lang="ru-RU"/>
          </a:p>
        </c:txPr>
        <c:crossAx val="70879104"/>
        <c:crosses val="autoZero"/>
        <c:auto val="1"/>
        <c:lblAlgn val="ctr"/>
        <c:lblOffset val="100"/>
      </c:catAx>
      <c:valAx>
        <c:axId val="70879104"/>
        <c:scaling>
          <c:orientation val="minMax"/>
        </c:scaling>
        <c:axPos val="l"/>
        <c:majorGridlines/>
        <c:numFmt formatCode="0%" sourceLinked="1"/>
        <c:tickLblPos val="nextTo"/>
        <c:txPr>
          <a:bodyPr/>
          <a:lstStyle/>
          <a:p>
            <a:pPr>
              <a:defRPr sz="1400" baseline="0"/>
            </a:pPr>
            <a:endParaRPr lang="ru-RU"/>
          </a:p>
        </c:txPr>
        <c:crossAx val="70877568"/>
        <c:crosses val="autoZero"/>
        <c:crossBetween val="between"/>
      </c:valAx>
    </c:plotArea>
    <c:legend>
      <c:legendPos val="r"/>
      <c:layout/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26360F-6081-4FAC-87F0-BDD7219E18AD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D19B5D-E537-481F-9295-38B5836412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752158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D19B5D-E537-481F-9295-38B5836412BA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112576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260B7-D52D-4B71-B1C1-9045A20DA4AD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7B47AB9-3B55-450F-9C4F-681B13B250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260B7-D52D-4B71-B1C1-9045A20DA4AD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47AB9-3B55-450F-9C4F-681B13B250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260B7-D52D-4B71-B1C1-9045A20DA4AD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47AB9-3B55-450F-9C4F-681B13B250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260B7-D52D-4B71-B1C1-9045A20DA4AD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7B47AB9-3B55-450F-9C4F-681B13B250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260B7-D52D-4B71-B1C1-9045A20DA4AD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47AB9-3B55-450F-9C4F-681B13B2502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260B7-D52D-4B71-B1C1-9045A20DA4AD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47AB9-3B55-450F-9C4F-681B13B250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260B7-D52D-4B71-B1C1-9045A20DA4AD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47B47AB9-3B55-450F-9C4F-681B13B2502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260B7-D52D-4B71-B1C1-9045A20DA4AD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47AB9-3B55-450F-9C4F-681B13B250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260B7-D52D-4B71-B1C1-9045A20DA4AD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47AB9-3B55-450F-9C4F-681B13B250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260B7-D52D-4B71-B1C1-9045A20DA4AD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47AB9-3B55-450F-9C4F-681B13B250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260B7-D52D-4B71-B1C1-9045A20DA4AD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47AB9-3B55-450F-9C4F-681B13B2502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F4260B7-D52D-4B71-B1C1-9045A20DA4AD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7B47AB9-3B55-450F-9C4F-681B13B2502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&#1058;&#1042;&#1054;&#1056;&#1063;&#1045;&#1057;&#1050;&#1048;&#1045;%20&#1056;&#1040;&#1041;&#1054;&#1058;&#1067;.pptx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.xml"/><Relationship Id="rId3" Type="http://schemas.openxmlformats.org/officeDocument/2006/relationships/image" Target="../media/image4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hyperlink" Target="file:///C:\Users\1\Desktop\&#1050;&#1088;&#1080;&#1090;&#1077;&#1088;&#1080;&#1080;%20&#1091;&#1088;&#1086;&#1074;&#1085;&#1103;%20&#1086;&#1074;&#1083;&#1072;&#1076;&#1077;&#1085;&#1080;&#1103;%20&#1091;&#1095;&#1072;&#1097;&#1080;&#1084;&#1080;&#1089;&#1103;%20&#1092;&#1088;&#1072;&#1079;&#1077;&#1086;&#1083;&#1086;&#1075;&#1080;&#1079;&#1084;&#1086;&#1074;.pptx" TargetMode="External"/><Relationship Id="rId4" Type="http://schemas.openxmlformats.org/officeDocument/2006/relationships/hyperlink" Target="&#1050;&#1088;&#1080;&#1090;&#1077;&#1088;&#1080;&#1080;%20&#1091;&#1088;&#1086;&#1074;&#1085;&#1103;%20&#1086;&#1074;&#1083;&#1072;&#1076;&#1077;&#1085;&#1080;&#1103;%20&#1091;&#1095;&#1072;&#1097;&#1080;&#1084;&#1080;&#1089;&#1103;%20&#1092;&#1088;&#1072;&#1079;&#1077;&#1086;&#1083;&#1086;&#1075;&#1080;&#1079;&#1084;&#1086;&#1074;.pptx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&#1092;&#1088;&#1072;&#1079;&#1077;&#1086;&#1083;&#1086;&#1075;&#1080;&#1079;&#1084;&#1099;.pptx" TargetMode="External"/><Relationship Id="rId2" Type="http://schemas.openxmlformats.org/officeDocument/2006/relationships/hyperlink" Target="&#1060;&#1088;&#1072;&#1079;&#1077;&#1086;&#1083;&#1086;&#1075;&#1080;&#1095;&#1077;&#1089;&#1082;&#1080;&#1081;%20&#1089;&#1083;&#1086;&#1074;&#1072;&#1088;&#1080;&#1082;.ppt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&#1056;&#1077;&#1079;&#1091;&#1083;&#1100;&#1090;&#1072;&#1090;&#1080;&#1074;&#1085;&#1086;&#1089;&#1090;&#1100;.pptx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&#1047;&#1072;&#1076;&#1072;&#1085;&#1080;&#1077;.docx" TargetMode="External"/><Relationship Id="rId2" Type="http://schemas.openxmlformats.org/officeDocument/2006/relationships/hyperlink" Target="&#1059;&#1088;&#1086;&#1082;%20&#1088;&#1091;&#1089;&#1089;&#1082;&#1086;&#1075;&#1086;%20&#1088;&#1086;&#1076;&#1085;&#1086;&#1075;&#1086;%20&#1103;&#1079;&#1099;&#1082;&#1072;.docx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&#1060;&#1080;&#1079;&#1082;&#1091;&#1083;&#1100;&#1090;&#1084;&#1080;&#1085;&#1091;&#1090;&#1082;&#1072;.docx" TargetMode="Externa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88640"/>
            <a:ext cx="8686800" cy="6480720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sz="3600" b="1" dirty="0" smtClean="0"/>
              <a:t>Муниципальное автономное общеобразовательное учреждение</a:t>
            </a:r>
            <a:endParaRPr lang="ru-RU" sz="3600" dirty="0" smtClean="0"/>
          </a:p>
          <a:p>
            <a:pPr algn="ctr">
              <a:buNone/>
            </a:pPr>
            <a:r>
              <a:rPr lang="ru-RU" sz="3600" b="1" dirty="0" smtClean="0"/>
              <a:t>«Средняя  школа № 1 имени Героя Советского Союза Д.М. </a:t>
            </a:r>
            <a:r>
              <a:rPr lang="ru-RU" sz="3600" b="1" dirty="0" err="1" smtClean="0"/>
              <a:t>Карбышева</a:t>
            </a:r>
            <a:r>
              <a:rPr lang="ru-RU" sz="3600" b="1" dirty="0" smtClean="0"/>
              <a:t>»</a:t>
            </a:r>
          </a:p>
          <a:p>
            <a:pPr algn="ctr">
              <a:buNone/>
            </a:pPr>
            <a:endParaRPr lang="ru-RU" dirty="0" smtClean="0"/>
          </a:p>
          <a:p>
            <a:pPr>
              <a:buNone/>
            </a:pPr>
            <a:r>
              <a:rPr lang="ru-RU" altLang="ru-RU" b="1" i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Тема: </a:t>
            </a:r>
            <a:r>
              <a:rPr lang="ru-RU" altLang="ru-RU" i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«</a:t>
            </a:r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Активизация речевой деятельности младших школьников через изучение фразеологизмов»</a:t>
            </a:r>
            <a:endParaRPr lang="ru-RU" altLang="ru-RU" i="1" dirty="0" smtClean="0">
              <a:solidFill>
                <a:schemeClr val="accent6">
                  <a:lumMod val="50000"/>
                </a:schemeClr>
              </a:solidFill>
              <a:latin typeface="Georgia" pitchFamily="18" charset="0"/>
            </a:endParaRPr>
          </a:p>
          <a:p>
            <a:pPr>
              <a:buNone/>
            </a:pPr>
            <a:r>
              <a:rPr lang="ru-RU" altLang="ru-RU" b="1" i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Дата разработки: 2021-2022 </a:t>
            </a:r>
            <a:r>
              <a:rPr lang="ru-RU" altLang="ru-RU" b="1" i="1" dirty="0" err="1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уч.</a:t>
            </a:r>
            <a:r>
              <a:rPr lang="ru-RU" altLang="ru-RU" i="1" dirty="0" err="1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год</a:t>
            </a:r>
            <a:endParaRPr lang="ru-RU" altLang="ru-RU" i="1" dirty="0" smtClean="0">
              <a:solidFill>
                <a:schemeClr val="accent6">
                  <a:lumMod val="50000"/>
                </a:schemeClr>
              </a:solidFill>
              <a:latin typeface="Georgia" pitchFamily="18" charset="0"/>
            </a:endParaRPr>
          </a:p>
          <a:p>
            <a:pPr>
              <a:buNone/>
            </a:pPr>
            <a:r>
              <a:rPr lang="ru-RU" altLang="ru-RU" b="1" i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Ф.И.О. автора: </a:t>
            </a:r>
            <a:r>
              <a:rPr lang="ru-RU" altLang="ru-RU" i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Разуваева  Ирина Александровна</a:t>
            </a:r>
          </a:p>
          <a:p>
            <a:pPr>
              <a:buNone/>
            </a:pPr>
            <a:r>
              <a:rPr lang="ru-RU" altLang="ru-RU" b="1" i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Должность</a:t>
            </a:r>
            <a:r>
              <a:rPr lang="ru-RU" altLang="ru-RU" i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: учитель начальных классов</a:t>
            </a:r>
          </a:p>
          <a:p>
            <a:pPr>
              <a:buNone/>
            </a:pPr>
            <a:r>
              <a:rPr lang="ru-RU" altLang="ru-RU" b="1" i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Образование</a:t>
            </a:r>
            <a:r>
              <a:rPr lang="ru-RU" altLang="ru-RU" i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: </a:t>
            </a:r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высшее профессиональное, </a:t>
            </a:r>
          </a:p>
          <a:p>
            <a:pPr>
              <a:buNone/>
            </a:pPr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«</a:t>
            </a:r>
            <a:r>
              <a:rPr lang="ru-RU" i="1" dirty="0" err="1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Арзамасский</a:t>
            </a:r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 государственный педагогический институт имени А.П.Гайдара».</a:t>
            </a:r>
          </a:p>
          <a:p>
            <a:pPr>
              <a:buNone/>
            </a:pPr>
            <a:r>
              <a:rPr lang="ru-RU" altLang="ru-RU" b="1" i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Квалификационная категория</a:t>
            </a:r>
            <a:r>
              <a:rPr lang="ru-RU" altLang="ru-RU" i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: первая</a:t>
            </a:r>
          </a:p>
          <a:p>
            <a:pPr>
              <a:buNone/>
            </a:pPr>
            <a:r>
              <a:rPr lang="ru-RU" altLang="ru-RU" b="1" i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Стаж педагогической работы</a:t>
            </a:r>
            <a:r>
              <a:rPr lang="ru-RU" altLang="ru-RU" i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:  37 лет.</a:t>
            </a:r>
          </a:p>
          <a:p>
            <a:pPr>
              <a:buNone/>
            </a:pPr>
            <a:r>
              <a:rPr lang="ru-RU" altLang="ru-RU" b="1" i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Профессиональное кредо: </a:t>
            </a:r>
            <a:r>
              <a:rPr lang="ru-RU" altLang="ru-RU" i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«</a:t>
            </a:r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Учитель-это состояние души…».</a:t>
            </a:r>
            <a:endParaRPr lang="ru-RU" altLang="ru-RU" i="1" dirty="0" smtClean="0">
              <a:solidFill>
                <a:schemeClr val="accent6">
                  <a:lumMod val="50000"/>
                </a:schemeClr>
              </a:solidFill>
              <a:latin typeface="Georgia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dirty="0" smtClean="0"/>
              <a:t>Знакомство с происхождением фразеологизмов в языке: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из профессиональных выражений («без сучка и задоринки»)</a:t>
            </a:r>
          </a:p>
          <a:p>
            <a:r>
              <a:rPr lang="ru-RU" dirty="0" smtClean="0"/>
              <a:t>Из художественных произведений и устного народного творчества(«медвежья услуга», «в поте лица»)</a:t>
            </a:r>
          </a:p>
          <a:p>
            <a:r>
              <a:rPr lang="ru-RU" dirty="0" smtClean="0"/>
              <a:t>Из обычных словосочетаний(«смотреть сквозь пальцы»)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83237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sz="2800" dirty="0" smtClean="0"/>
              <a:t> </a:t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200" i="1" dirty="0" smtClean="0">
                <a:effectLst/>
              </a:rPr>
              <a:t>3 </a:t>
            </a:r>
            <a:r>
              <a:rPr lang="ru-RU" sz="2200" i="1" dirty="0">
                <a:effectLst/>
              </a:rPr>
              <a:t>этап - контрольный</a:t>
            </a:r>
            <a:br>
              <a:rPr lang="ru-RU" sz="2200" i="1" dirty="0">
                <a:effectLst/>
              </a:rPr>
            </a:br>
            <a:r>
              <a:rPr lang="ru-RU" sz="2200" i="1" dirty="0">
                <a:effectLst/>
              </a:rPr>
              <a:t>Цель - определить динамику представлений младших школьников о фразеологизмах, умение видеть их, определять их значения и использовать в речи</a:t>
            </a:r>
            <a:br>
              <a:rPr lang="ru-RU" sz="2200" i="1" dirty="0">
                <a:effectLst/>
              </a:rPr>
            </a:br>
            <a:r>
              <a:rPr lang="ru-RU" sz="2800" i="1" dirty="0">
                <a:effectLst/>
              </a:rPr>
              <a:t> </a:t>
            </a:r>
            <a:br>
              <a:rPr lang="ru-RU" sz="2800" i="1" dirty="0">
                <a:effectLst/>
              </a:rPr>
            </a:br>
            <a:endParaRPr lang="ru-RU" sz="2800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200" dirty="0" smtClean="0"/>
              <a:t>(</a:t>
            </a:r>
          </a:p>
          <a:p>
            <a:endParaRPr lang="ru-RU" sz="2200" dirty="0"/>
          </a:p>
          <a:p>
            <a:endParaRPr lang="ru-RU" sz="2200" dirty="0" smtClean="0"/>
          </a:p>
          <a:p>
            <a:r>
              <a:rPr lang="ru-RU" sz="2000" dirty="0" smtClean="0"/>
              <a:t>«</a:t>
            </a:r>
            <a:r>
              <a:rPr lang="ru-RU" sz="2000" i="1" dirty="0" smtClean="0"/>
              <a:t>Русский родной язык» 4 класс)</a:t>
            </a:r>
          </a:p>
          <a:p>
            <a:r>
              <a:rPr lang="ru-RU" sz="2000" i="1" dirty="0" smtClean="0"/>
              <a:t>Стр.35-36 упр.6</a:t>
            </a:r>
          </a:p>
          <a:p>
            <a:r>
              <a:rPr lang="ru-RU" sz="2000" b="1" i="1" dirty="0" smtClean="0"/>
              <a:t>Творческие работы:</a:t>
            </a:r>
          </a:p>
          <a:p>
            <a:r>
              <a:rPr lang="ru-RU" sz="2000" i="1" dirty="0" smtClean="0"/>
              <a:t>подготовь устное </a:t>
            </a:r>
            <a:r>
              <a:rPr lang="ru-RU" sz="2000" i="1" dirty="0" err="1" smtClean="0"/>
              <a:t>сообщение,используя</a:t>
            </a:r>
            <a:r>
              <a:rPr lang="ru-RU" sz="2000" i="1" dirty="0" smtClean="0"/>
              <a:t> фразеологизм;</a:t>
            </a:r>
          </a:p>
          <a:p>
            <a:r>
              <a:rPr lang="ru-RU" sz="2000" i="1" dirty="0" smtClean="0"/>
              <a:t>Определи какой из рисунков является иллюстрацией к фразеологизму «жить как кошка с собакой», «собачий холод») (Стр.41-42  упр.10)</a:t>
            </a:r>
          </a:p>
          <a:p>
            <a:r>
              <a:rPr lang="ru-RU" sz="2000" i="1" dirty="0" smtClean="0"/>
              <a:t>Найди во фразеологическом словаре фразеологизмы со словами «волк», «лиса», «собака» (стр.45 упр.16)</a:t>
            </a:r>
          </a:p>
          <a:p>
            <a:r>
              <a:rPr lang="ru-RU" sz="1900" dirty="0"/>
              <a:t>Нарисуй иллюстрацию к стихотворению</a:t>
            </a:r>
            <a:r>
              <a:rPr lang="ru-RU" sz="1900" dirty="0" smtClean="0"/>
              <a:t>, используя </a:t>
            </a:r>
            <a:r>
              <a:rPr lang="ru-RU" sz="1900" dirty="0"/>
              <a:t>фразеологизм «идти гуськом» (стр.33-34 упр.3</a:t>
            </a:r>
            <a:r>
              <a:rPr lang="ru-RU" sz="1900" dirty="0" smtClean="0"/>
              <a:t>)</a:t>
            </a:r>
          </a:p>
          <a:p>
            <a:endParaRPr lang="ru-RU" sz="1900" dirty="0"/>
          </a:p>
          <a:p>
            <a:endParaRPr lang="ru-RU" sz="1900" dirty="0"/>
          </a:p>
        </p:txBody>
      </p:sp>
      <p:sp>
        <p:nvSpPr>
          <p:cNvPr id="4" name="Стрелка вправо 3">
            <a:hlinkClick r:id="rId2" action="ppaction://hlinkpres?slideindex=1&amp;slidetitle="/>
          </p:cNvPr>
          <p:cNvSpPr/>
          <p:nvPr/>
        </p:nvSpPr>
        <p:spPr>
          <a:xfrm>
            <a:off x="971600" y="5949280"/>
            <a:ext cx="1296144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i="1" dirty="0" smtClean="0"/>
              <a:t>Диагностика учащихся</a:t>
            </a:r>
            <a:r>
              <a:rPr lang="ru-RU" i="1" dirty="0" smtClean="0"/>
              <a:t/>
            </a:r>
            <a:br>
              <a:rPr lang="ru-RU" i="1" dirty="0" smtClean="0"/>
            </a:b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908720"/>
            <a:ext cx="8229600" cy="921854"/>
          </a:xfrm>
        </p:spPr>
        <p:txBody>
          <a:bodyPr>
            <a:normAutofit fontScale="25000" lnSpcReduction="20000"/>
          </a:bodyPr>
          <a:lstStyle/>
          <a:p>
            <a:r>
              <a:rPr lang="ru-RU" sz="11200" b="1" dirty="0">
                <a:solidFill>
                  <a:srgbClr val="00B050"/>
                </a:solidFill>
              </a:rPr>
              <a:t> </a:t>
            </a:r>
            <a:r>
              <a:rPr lang="ru-RU" sz="14400" b="1" i="1" dirty="0"/>
              <a:t>Цель </a:t>
            </a:r>
            <a:r>
              <a:rPr lang="ru-RU" sz="14400" b="1" i="1" dirty="0" smtClean="0"/>
              <a:t>диагностики</a:t>
            </a:r>
            <a:r>
              <a:rPr lang="ru-RU" sz="14400" b="1" i="1" dirty="0"/>
              <a:t> – </a:t>
            </a:r>
            <a:r>
              <a:rPr lang="ru-RU" sz="14400" b="1" i="1" dirty="0" smtClean="0"/>
              <a:t>выяснить</a:t>
            </a:r>
          </a:p>
          <a:p>
            <a:r>
              <a:rPr lang="ru-RU" sz="14400" b="1" i="1" dirty="0" smtClean="0"/>
              <a:t>1) </a:t>
            </a:r>
            <a:r>
              <a:rPr lang="ru-RU" sz="14400" b="1" i="1" dirty="0"/>
              <a:t>знают ли школьники, что такое фразеологизмы; </a:t>
            </a:r>
            <a:endParaRPr lang="ru-RU" sz="14400" b="1" i="1" dirty="0" smtClean="0"/>
          </a:p>
          <a:p>
            <a:r>
              <a:rPr lang="ru-RU" sz="14400" b="1" i="1" dirty="0" smtClean="0"/>
              <a:t>2)понимают </a:t>
            </a:r>
            <a:r>
              <a:rPr lang="ru-RU" sz="14400" b="1" i="1" dirty="0"/>
              <a:t>ли значение фразеологизмов; </a:t>
            </a:r>
            <a:endParaRPr lang="ru-RU" sz="14400" b="1" i="1" dirty="0" smtClean="0"/>
          </a:p>
          <a:p>
            <a:r>
              <a:rPr lang="ru-RU" sz="14400" b="1" i="1" dirty="0" smtClean="0"/>
              <a:t>3)как </a:t>
            </a:r>
            <a:r>
              <a:rPr lang="ru-RU" sz="14400" b="1" i="1" dirty="0"/>
              <a:t>часто школьники употребляют фразеологизмы в повседневной </a:t>
            </a:r>
            <a:r>
              <a:rPr lang="ru-RU" sz="14400" b="1" i="1" dirty="0" smtClean="0"/>
              <a:t>речи</a:t>
            </a:r>
            <a:r>
              <a:rPr lang="ru-RU" sz="14400" b="1" dirty="0"/>
              <a:t/>
            </a:r>
            <a:br>
              <a:rPr lang="ru-RU" sz="14400" b="1" dirty="0"/>
            </a:br>
            <a:r>
              <a:rPr lang="ru-RU" sz="14400" b="1" dirty="0"/>
              <a:t/>
            </a:r>
            <a:br>
              <a:rPr lang="ru-RU" sz="14400" b="1" dirty="0"/>
            </a:br>
            <a:endParaRPr lang="ru-RU" sz="14400" b="1" dirty="0"/>
          </a:p>
          <a:p>
            <a:pPr>
              <a:buNone/>
            </a:pPr>
            <a:r>
              <a:rPr lang="ru-RU" sz="11200" dirty="0"/>
              <a:t/>
            </a:r>
            <a:br>
              <a:rPr lang="ru-RU" sz="11200" dirty="0"/>
            </a:br>
            <a:r>
              <a:rPr lang="ru-RU" sz="11200" dirty="0"/>
              <a:t/>
            </a:r>
            <a:br>
              <a:rPr lang="ru-RU" sz="11200" dirty="0"/>
            </a:br>
            <a:endParaRPr lang="ru-RU" sz="11200" dirty="0"/>
          </a:p>
          <a:p>
            <a:pPr>
              <a:buNone/>
            </a:pPr>
            <a:r>
              <a:rPr lang="ru-RU" sz="11200" dirty="0"/>
              <a:t/>
            </a:r>
            <a:br>
              <a:rPr lang="ru-RU" sz="11200" dirty="0"/>
            </a:br>
            <a:r>
              <a:rPr lang="ru-RU" sz="11200" dirty="0"/>
              <a:t/>
            </a:r>
            <a:br>
              <a:rPr lang="ru-RU" sz="11200" dirty="0"/>
            </a:br>
            <a:r>
              <a:rPr lang="ru-RU" sz="11200" dirty="0"/>
              <a:t/>
            </a:r>
            <a:br>
              <a:rPr lang="ru-RU" sz="11200" dirty="0"/>
            </a:br>
            <a:endParaRPr lang="ru-RU" sz="11200" dirty="0" smtClean="0"/>
          </a:p>
          <a:p>
            <a:endParaRPr lang="ru-RU" sz="11200" dirty="0"/>
          </a:p>
          <a:p>
            <a:pPr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r>
              <a:rPr lang="ru-RU" b="1" dirty="0"/>
              <a:t> 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https://documents.infourok.ru/9456f4fb-b226-40eb-b198-e7abead3fb81/0/image018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016" y="3284984"/>
            <a:ext cx="3347864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0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Результаты </a:t>
            </a:r>
            <a:r>
              <a:rPr lang="ru-RU" sz="2400" dirty="0" smtClean="0">
                <a:solidFill>
                  <a:srgbClr val="00B050"/>
                </a:solidFill>
                <a:hlinkClick r:id="rId4" action="ppaction://hlinkpres?slideindex=1&amp;slidetitle="/>
              </a:rPr>
              <a:t>Диагностики</a:t>
            </a:r>
            <a:r>
              <a:rPr lang="ru-RU" sz="2400" dirty="0" smtClean="0">
                <a:solidFill>
                  <a:srgbClr val="00B050"/>
                </a:solidFill>
                <a:hlinkClick r:id="rId5" action="ppaction://hlinkpres?slideindex=1&amp;slidetitle="/>
              </a:rPr>
              <a:t>:</a:t>
            </a:r>
            <a:endParaRPr lang="ru-RU" sz="2400" dirty="0">
              <a:solidFill>
                <a:srgbClr val="00B050"/>
              </a:solidFill>
            </a:endParaRPr>
          </a:p>
        </p:txBody>
      </p:sp>
      <p:pic>
        <p:nvPicPr>
          <p:cNvPr id="4" name="Рисунок 3" descr="https://documents.infourok.ru/9456f4fb-b226-40eb-b198-e7abead3fb81/0/image016.pn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1376" y="188640"/>
            <a:ext cx="2240384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Содержимое 4" descr="https://documents.infourok.ru/9456f4fb-b226-40eb-b198-e7abead3fb81/0/image017.png"/>
          <p:cNvPicPr>
            <a:picLocks noGrp="1"/>
          </p:cNvPicPr>
          <p:nvPr>
            <p:ph idx="1"/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95936" y="620688"/>
            <a:ext cx="2808312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2195736" y="1052736"/>
            <a:ext cx="176368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Смогли объяснить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что такое фразеологизмы-55%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,не смогли-45%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092280" y="1052736"/>
            <a:ext cx="144016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13%-часто используют фразеологизмы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74%-иногда;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13 %-не используют в своей  речи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75856" y="3164681"/>
            <a:ext cx="150988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69 %- не смогли объяснить значение 1 фраз.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22 % - имеют средний уровень понимания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9 % - имеют низкий уровень понимания</a:t>
            </a:r>
            <a:endParaRPr lang="ru-RU" dirty="0">
              <a:solidFill>
                <a:schemeClr val="tx2"/>
              </a:solidFill>
            </a:endParaRPr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xmlns="" val="897404361"/>
              </p:ext>
            </p:extLst>
          </p:nvPr>
        </p:nvGraphicFramePr>
        <p:xfrm>
          <a:off x="4785744" y="4406158"/>
          <a:ext cx="3840088" cy="22410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smtClean="0"/>
              <a:t>Результативность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i="1" dirty="0" smtClean="0"/>
              <a:t>Словарик фразеологизмов </a:t>
            </a:r>
          </a:p>
          <a:p>
            <a:r>
              <a:rPr lang="ru-RU" i="1" dirty="0" smtClean="0"/>
              <a:t>Стенгазета к неделе русского языка в начальной школе (рубрика «Узнай фразеологизм») </a:t>
            </a:r>
          </a:p>
          <a:p>
            <a:r>
              <a:rPr lang="ru-RU" i="1" dirty="0" smtClean="0"/>
              <a:t>Результаты ВПР (задания, связанные с пониманием пословиц,  фразеологизмов,  синонимов и антонимов) </a:t>
            </a:r>
          </a:p>
        </p:txBody>
      </p:sp>
      <p:sp>
        <p:nvSpPr>
          <p:cNvPr id="4" name="Стрелка вправо 3">
            <a:hlinkClick r:id="rId2" action="ppaction://hlinkpres?slideindex=1&amp;slidetitle="/>
          </p:cNvPr>
          <p:cNvSpPr/>
          <p:nvPr/>
        </p:nvSpPr>
        <p:spPr>
          <a:xfrm>
            <a:off x="5580112" y="1664804"/>
            <a:ext cx="684076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>
            <a:hlinkClick r:id="rId3" action="ppaction://hlinkpres?slideindex=1&amp;slidetitle="/>
          </p:cNvPr>
          <p:cNvSpPr/>
          <p:nvPr/>
        </p:nvSpPr>
        <p:spPr>
          <a:xfrm>
            <a:off x="3707904" y="3345944"/>
            <a:ext cx="792088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>
            <a:hlinkClick r:id="rId4" action="ppaction://hlinkpres?slideindex=1&amp;slidetitle="/>
          </p:cNvPr>
          <p:cNvSpPr/>
          <p:nvPr/>
        </p:nvSpPr>
        <p:spPr>
          <a:xfrm>
            <a:off x="5436096" y="4761148"/>
            <a:ext cx="972108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smtClean="0"/>
              <a:t>Трансляция опыта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Выступление на ШМО учителей начальных классов 14.10.2021г.</a:t>
            </a:r>
          </a:p>
          <a:p>
            <a:r>
              <a:rPr lang="ru-RU" altLang="ru-RU" i="1" dirty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«</a:t>
            </a:r>
            <a:r>
              <a:rPr lang="ru-RU" i="1" dirty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Активизация речевой деятельности младших школьников через изучение фразеологизмов</a:t>
            </a:r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» (</a:t>
            </a:r>
            <a:r>
              <a:rPr lang="ru-RU" i="1" dirty="0" smtClean="0"/>
              <a:t>«Школа молодого учителя» апрель 2022г.)</a:t>
            </a: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Список использованной литературы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i="1" dirty="0" smtClean="0"/>
              <a:t>1</a:t>
            </a:r>
            <a:r>
              <a:rPr lang="ru-RU" i="1" dirty="0"/>
              <a:t>. </a:t>
            </a:r>
            <a:r>
              <a:rPr lang="ru-RU" i="1" dirty="0" err="1"/>
              <a:t>Бурмако</a:t>
            </a:r>
            <a:r>
              <a:rPr lang="ru-RU" i="1" dirty="0"/>
              <a:t> В.М. Русский язык в рисунках. - М.: Просвещение, 1991г.</a:t>
            </a:r>
          </a:p>
          <a:p>
            <a:r>
              <a:rPr lang="ru-RU" i="1" dirty="0"/>
              <a:t>2</a:t>
            </a:r>
            <a:r>
              <a:rPr lang="ru-RU" i="1" dirty="0" smtClean="0"/>
              <a:t>. </a:t>
            </a:r>
            <a:r>
              <a:rPr lang="ru-RU" i="1" dirty="0"/>
              <a:t>Ожегов С.И., Шведова Н.Ю. Толковый словарь русского языка 8000 слов и фразеологических выражений / Российская Академия наук.– М: ООО «Издательство ЭЛПИС», 2003г.</a:t>
            </a:r>
          </a:p>
          <a:p>
            <a:r>
              <a:rPr lang="ru-RU" i="1" dirty="0"/>
              <a:t>3</a:t>
            </a:r>
            <a:r>
              <a:rPr lang="ru-RU" i="1" dirty="0" smtClean="0"/>
              <a:t>. </a:t>
            </a:r>
            <a:r>
              <a:rPr lang="ru-RU" i="1" dirty="0"/>
              <a:t>Н.В. </a:t>
            </a:r>
            <a:r>
              <a:rPr lang="ru-RU" i="1" dirty="0" err="1"/>
              <a:t>Богдановская</a:t>
            </a:r>
            <a:r>
              <a:rPr lang="ru-RU" i="1" dirty="0"/>
              <a:t>. Аспекты изучения русской фразеологии / учебное пособие - СПб: 2008г.</a:t>
            </a:r>
          </a:p>
          <a:p>
            <a:r>
              <a:rPr lang="ru-RU" i="1" dirty="0" smtClean="0"/>
              <a:t>4. </a:t>
            </a:r>
            <a:r>
              <a:rPr lang="ru-RU" i="1" dirty="0"/>
              <a:t>Кохтев Н.Н. Русская фразеология / Н.Н. Кохтев, Д.Э. Розенталь. - М.: Русский язык, 1990г.</a:t>
            </a:r>
          </a:p>
          <a:p>
            <a:r>
              <a:rPr lang="ru-RU" i="1" dirty="0" smtClean="0"/>
              <a:t>5. </a:t>
            </a:r>
            <a:r>
              <a:rPr lang="ru-RU" i="1" dirty="0"/>
              <a:t>Жуков В.П. Школьный фразеологический словарь русского языка / учебное пособие. – М.: Просвещение, 1994г</a:t>
            </a:r>
            <a:r>
              <a:rPr lang="ru-RU" i="1" dirty="0" smtClean="0"/>
              <a:t>.</a:t>
            </a:r>
          </a:p>
          <a:p>
            <a:pPr lvl="0"/>
            <a:r>
              <a:rPr lang="ru-RU" i="1" dirty="0" smtClean="0"/>
              <a:t>Арсентьева Е.Ф. Сопоставительный анализ фразеологических единиц. – Казань, 1989. </a:t>
            </a:r>
          </a:p>
          <a:p>
            <a:r>
              <a:rPr lang="ru-RU" i="1" dirty="0" smtClean="0"/>
              <a:t>Арутюнова Н.Д. Типы языковых значений. Оценка. Событие. Факт. – М.: Наука, 1988. </a:t>
            </a:r>
          </a:p>
          <a:p>
            <a:r>
              <a:rPr lang="ru-RU" i="1" dirty="0" smtClean="0"/>
              <a:t>Баранов А.Н. Аспекты теории фразеологии / А.Н. Баранов, Д.О. Добровольский. – М.: Знак, 2008. </a:t>
            </a:r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0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ru-RU" sz="2800" i="1" dirty="0" smtClean="0"/>
              <a:t>ТЕМА: «Активизация речевой деятельности младших школьников через изучение фразеологизмов»</a:t>
            </a:r>
            <a:endParaRPr lang="ru-RU" sz="2800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2204864"/>
            <a:ext cx="8712968" cy="4104456"/>
          </a:xfrm>
        </p:spPr>
        <p:txBody>
          <a:bodyPr>
            <a:normAutofit fontScale="25000" lnSpcReduction="20000"/>
          </a:bodyPr>
          <a:lstStyle/>
          <a:p>
            <a:r>
              <a:rPr lang="ru-RU" sz="8000" b="1" i="1" dirty="0" smtClean="0">
                <a:latin typeface="Georgia" pitchFamily="18" charset="0"/>
              </a:rPr>
              <a:t>Цель:</a:t>
            </a:r>
          </a:p>
          <a:p>
            <a:r>
              <a:rPr lang="ru-RU" sz="8000" i="1" dirty="0" smtClean="0">
                <a:latin typeface="Georgia" pitchFamily="18" charset="0"/>
              </a:rPr>
              <a:t>Обобщить опыт работы по формированию выразительной и образной речи младших школьников</a:t>
            </a:r>
          </a:p>
          <a:p>
            <a:r>
              <a:rPr lang="ru-RU" sz="8000" b="1" i="1" dirty="0" smtClean="0">
                <a:latin typeface="Georgia" pitchFamily="18" charset="0"/>
              </a:rPr>
              <a:t>Актуальность темы</a:t>
            </a:r>
            <a:r>
              <a:rPr lang="ru-RU" sz="8000" i="1" dirty="0" smtClean="0">
                <a:latin typeface="Georgia" pitchFamily="18" charset="0"/>
              </a:rPr>
              <a:t> обусловлена тем, что в повседневной жизни, сталкиваясь с фразеологизмами, многие люди даже не замечают этого. Они не умеют правильно употреблять фразеологизмы в речи, потому что не знают их значений.</a:t>
            </a:r>
          </a:p>
          <a:p>
            <a:endParaRPr lang="ru-RU" sz="8000" i="1" dirty="0" smtClean="0">
              <a:latin typeface="Georgia" pitchFamily="18" charset="0"/>
            </a:endParaRPr>
          </a:p>
          <a:p>
            <a:r>
              <a:rPr lang="ru-RU" sz="8000" b="1" i="1" dirty="0" smtClean="0">
                <a:latin typeface="Georgia" pitchFamily="18" charset="0"/>
              </a:rPr>
              <a:t>Задачи:</a:t>
            </a:r>
          </a:p>
          <a:p>
            <a:pPr algn="l"/>
            <a:r>
              <a:rPr lang="ru-RU" sz="8000" i="1" dirty="0" smtClean="0">
                <a:latin typeface="Georgia" pitchFamily="18" charset="0"/>
              </a:rPr>
              <a:t>1)Изучить стилистические особенности употребления фразеологизмов;</a:t>
            </a:r>
          </a:p>
          <a:p>
            <a:pPr algn="l"/>
            <a:r>
              <a:rPr lang="ru-RU" sz="8000" i="1" dirty="0" smtClean="0">
                <a:latin typeface="Georgia" pitchFamily="18" charset="0"/>
              </a:rPr>
              <a:t>2)Провести диагностику уровня овладения учащимися фразеологического запаса;</a:t>
            </a:r>
          </a:p>
          <a:p>
            <a:pPr algn="l"/>
            <a:r>
              <a:rPr lang="ru-RU" sz="8000" i="1" dirty="0" smtClean="0">
                <a:latin typeface="Georgia" pitchFamily="18" charset="0"/>
              </a:rPr>
              <a:t>2)Представить опыт работы над фразеологизмами в курсе «Русский родной язык»под редакцией О.М.Александровой , Л.А.Вербицкой, С.И.Богданова и др.</a:t>
            </a:r>
          </a:p>
          <a:p>
            <a:endParaRPr lang="ru-RU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/>
              <a:t>Новизна опыта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ru-RU" i="1" dirty="0" smtClean="0">
                <a:latin typeface="Georgia" pitchFamily="18" charset="0"/>
              </a:rPr>
              <a:t>Необходимость целенаправленного и системного изучения фразеологизмов в начальной школе;</a:t>
            </a:r>
          </a:p>
          <a:p>
            <a:pPr>
              <a:buFont typeface="Wingdings" pitchFamily="2" charset="2"/>
              <a:buChar char="Ø"/>
            </a:pPr>
            <a:r>
              <a:rPr lang="ru-RU" i="1" dirty="0" smtClean="0">
                <a:latin typeface="Georgia" pitchFamily="18" charset="0"/>
              </a:rPr>
              <a:t>Определение методов и приемов для активизации работы по включению в речь устойчивых оборотов;</a:t>
            </a:r>
          </a:p>
          <a:p>
            <a:pPr>
              <a:buFont typeface="Wingdings" pitchFamily="2" charset="2"/>
              <a:buChar char="Ø"/>
            </a:pPr>
            <a:r>
              <a:rPr lang="ru-RU" i="1" dirty="0" smtClean="0">
                <a:solidFill>
                  <a:srgbClr val="684032"/>
                </a:solidFill>
                <a:latin typeface="Georgia" pitchFamily="18" charset="0"/>
              </a:rPr>
              <a:t>Создание «копилки» </a:t>
            </a:r>
            <a:r>
              <a:rPr lang="ru-RU" i="1" dirty="0" smtClean="0">
                <a:latin typeface="Georgia" pitchFamily="18" charset="0"/>
              </a:rPr>
              <a:t>системы упражнений, способствующих усвоению и уместному употреблению младшими школьниками фразеологических оборотов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i="1" dirty="0" smtClean="0"/>
              <a:t>Теоретические основы научной дисциплины -фразеологии</a:t>
            </a:r>
            <a:endParaRPr lang="ru-RU" sz="2800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sz="2800" i="1" dirty="0" smtClean="0"/>
              <a:t>Статус самостоятельной научной дисциплины –середина 20 века</a:t>
            </a:r>
          </a:p>
          <a:p>
            <a:r>
              <a:rPr lang="ru-RU" sz="2800" b="1" i="1" dirty="0" smtClean="0"/>
              <a:t>К.Д.Ушинский</a:t>
            </a:r>
            <a:r>
              <a:rPr lang="ru-RU" sz="2800" i="1" dirty="0" smtClean="0"/>
              <a:t> считал необходимым введение фразеологизмов в учебные книги, начиная с «Азбуки», чтобы «ребёнок взглянул на предметы ...зорким глазом народа и выразился его метким словом»</a:t>
            </a:r>
          </a:p>
          <a:p>
            <a:pPr lvl="1"/>
            <a:r>
              <a:rPr lang="ru-RU" sz="2200" i="1" dirty="0" smtClean="0"/>
              <a:t>«Фразеология родного языка помогает осознать свою национальную принадлежность, имеет огромное значение для возрождения национального самосознания</a:t>
            </a:r>
            <a:r>
              <a:rPr lang="ru-RU" sz="2200" b="1" i="1" dirty="0" smtClean="0"/>
              <a:t>»(М.Т.Баранов)</a:t>
            </a:r>
          </a:p>
          <a:p>
            <a:r>
              <a:rPr lang="ru-RU" sz="2800" i="1" dirty="0" smtClean="0"/>
              <a:t>Семантические и структурно-грамматические свойства фразеологических единиц </a:t>
            </a:r>
            <a:r>
              <a:rPr lang="ru-RU" sz="2800" b="1" i="1" dirty="0" smtClean="0"/>
              <a:t>(</a:t>
            </a:r>
            <a:r>
              <a:rPr lang="ru-RU" sz="2800" b="1" i="1" dirty="0" err="1" smtClean="0"/>
              <a:t>А.А.Шахматов,В.В.Виноградов</a:t>
            </a:r>
            <a:r>
              <a:rPr lang="ru-RU" sz="2800" b="1" i="1" dirty="0" smtClean="0"/>
              <a:t>)</a:t>
            </a:r>
          </a:p>
          <a:p>
            <a:r>
              <a:rPr lang="ru-RU" sz="2800" i="1" dirty="0" smtClean="0"/>
              <a:t>Продолжатели исследований в этой </a:t>
            </a:r>
            <a:r>
              <a:rPr lang="ru-RU" sz="2800" i="1" dirty="0" err="1" smtClean="0"/>
              <a:t>области-</a:t>
            </a:r>
            <a:r>
              <a:rPr lang="ru-RU" sz="2800" b="1" i="1" dirty="0" err="1" smtClean="0"/>
              <a:t>М.А.Рыбникова,М.Р.Львов,Т.Г.Рамзаева</a:t>
            </a:r>
            <a:endParaRPr lang="ru-RU" sz="2800" b="1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Виды фразеологизмов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1)субстантивные (выполняют функции существительных- «дамоклов меч», «белая ворона»)</a:t>
            </a:r>
          </a:p>
          <a:p>
            <a:r>
              <a:rPr lang="ru-RU" sz="2400" dirty="0" smtClean="0"/>
              <a:t>2)адъективные  (выполняют роль прилагательного- «кожа да кости», «чистой воды»)</a:t>
            </a:r>
          </a:p>
          <a:p>
            <a:r>
              <a:rPr lang="ru-RU" sz="2400" dirty="0" smtClean="0"/>
              <a:t>3)глагольные(«вешать лапшу на уши», «стереть с лица земли»)</a:t>
            </a:r>
          </a:p>
          <a:p>
            <a:r>
              <a:rPr lang="ru-RU" sz="2400" dirty="0" smtClean="0"/>
              <a:t>4)</a:t>
            </a:r>
            <a:r>
              <a:rPr lang="ru-RU" sz="2400" dirty="0" err="1" smtClean="0"/>
              <a:t>адвербальные</a:t>
            </a:r>
            <a:r>
              <a:rPr lang="ru-RU" sz="2400" dirty="0" smtClean="0"/>
              <a:t> (выполняют функцию наречия- «как снег на голову», «на веки вечные»)</a:t>
            </a:r>
          </a:p>
          <a:p>
            <a:r>
              <a:rPr lang="ru-RU" sz="2400" dirty="0" smtClean="0"/>
              <a:t>5)междометные(«вот тебе и на!»)</a:t>
            </a:r>
          </a:p>
          <a:p>
            <a:r>
              <a:rPr lang="ru-RU" sz="2400" dirty="0" smtClean="0"/>
              <a:t>6)союзные («несмотря ни на что»)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i="1" dirty="0" smtClean="0"/>
              <a:t>Виды фразеологических единиц </a:t>
            </a:r>
            <a:r>
              <a:rPr lang="ru-RU" i="1" dirty="0" smtClean="0"/>
              <a:t> </a:t>
            </a:r>
            <a:r>
              <a:rPr lang="ru-RU" sz="2800" i="1" dirty="0" smtClean="0"/>
              <a:t>по семантическому признаку (классификация В.В.Виноградова):</a:t>
            </a:r>
            <a:endParaRPr lang="ru-RU" i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2924944"/>
            <a:ext cx="285687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i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Фразеологические</a:t>
            </a:r>
          </a:p>
          <a:p>
            <a:pPr algn="ctr"/>
            <a:r>
              <a:rPr lang="ru-RU" sz="2400" i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 сращения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691680" y="4581128"/>
            <a:ext cx="450059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i="1" dirty="0" smtClean="0">
                <a:solidFill>
                  <a:schemeClr val="tx2"/>
                </a:solidFill>
              </a:rPr>
              <a:t>Фразеологические единства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508104" y="3573016"/>
            <a:ext cx="268387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i="1" dirty="0" smtClean="0">
                <a:solidFill>
                  <a:schemeClr val="accent6">
                    <a:lumMod val="50000"/>
                  </a:schemeClr>
                </a:solidFill>
              </a:rPr>
              <a:t>Фразеологические</a:t>
            </a:r>
          </a:p>
          <a:p>
            <a:pPr algn="ctr"/>
            <a:r>
              <a:rPr lang="ru-RU" sz="2400" i="1" dirty="0" smtClean="0">
                <a:solidFill>
                  <a:schemeClr val="accent6">
                    <a:lumMod val="50000"/>
                  </a:schemeClr>
                </a:solidFill>
              </a:rPr>
              <a:t> сочетания</a:t>
            </a:r>
            <a:endParaRPr lang="ru-RU" sz="2400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0" name="Стрелка вниз 19"/>
          <p:cNvSpPr/>
          <p:nvPr/>
        </p:nvSpPr>
        <p:spPr>
          <a:xfrm>
            <a:off x="2071670" y="1714488"/>
            <a:ext cx="124066" cy="9944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низ 20"/>
          <p:cNvSpPr/>
          <p:nvPr/>
        </p:nvSpPr>
        <p:spPr>
          <a:xfrm>
            <a:off x="6500826" y="1571612"/>
            <a:ext cx="231414" cy="17853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низ 21"/>
          <p:cNvSpPr/>
          <p:nvPr/>
        </p:nvSpPr>
        <p:spPr>
          <a:xfrm>
            <a:off x="4286248" y="1571612"/>
            <a:ext cx="213744" cy="264947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i="1" dirty="0" smtClean="0"/>
              <a:t>Признаки фразеологических единиц</a:t>
            </a:r>
            <a:endParaRPr lang="ru-RU" sz="2800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Сложность состава</a:t>
            </a:r>
          </a:p>
          <a:p>
            <a:r>
              <a:rPr lang="ru-RU" i="1" dirty="0" smtClean="0"/>
              <a:t>Семантическое единство</a:t>
            </a:r>
          </a:p>
          <a:p>
            <a:r>
              <a:rPr lang="ru-RU" i="1" dirty="0" smtClean="0"/>
              <a:t>Постоянство состава и непроницаемость структуры </a:t>
            </a:r>
          </a:p>
          <a:p>
            <a:r>
              <a:rPr lang="ru-RU" i="1" dirty="0" err="1" smtClean="0"/>
              <a:t>Воспроизводимость</a:t>
            </a:r>
            <a:endParaRPr lang="ru-RU" i="1" dirty="0" smtClean="0"/>
          </a:p>
          <a:p>
            <a:r>
              <a:rPr lang="ru-RU" i="1" dirty="0" smtClean="0"/>
              <a:t>Устойчивость грамматической формы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ru-RU" sz="2800" i="1" dirty="0" smtClean="0"/>
              <a:t>Система работы над фразеологизмами</a:t>
            </a:r>
            <a:endParaRPr lang="ru-RU" sz="2800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ctr"/>
            <a:r>
              <a:rPr lang="ru-RU" sz="3600" b="1" i="1" dirty="0" smtClean="0"/>
              <a:t>Этапы работы </a:t>
            </a:r>
          </a:p>
          <a:p>
            <a:pPr algn="ctr"/>
            <a:endParaRPr lang="ru-RU" sz="2800" i="1" dirty="0" smtClean="0"/>
          </a:p>
          <a:p>
            <a:r>
              <a:rPr lang="ru-RU" sz="3300" b="1" i="1" dirty="0" smtClean="0"/>
              <a:t>1 этап- констатирующий </a:t>
            </a:r>
          </a:p>
          <a:p>
            <a:pPr>
              <a:buNone/>
            </a:pPr>
            <a:r>
              <a:rPr lang="ru-RU" sz="3300" i="1" dirty="0" smtClean="0"/>
              <a:t>Цель- определить начальный уровень представлений школьников о фразеологизмах, умение видеть их, определять их значения и использовать в речи</a:t>
            </a:r>
          </a:p>
          <a:p>
            <a:pPr>
              <a:buNone/>
            </a:pPr>
            <a:r>
              <a:rPr lang="ru-RU" sz="3300" b="1" i="1" dirty="0"/>
              <a:t>Знакомство с устойчивыми сочетаниями слов</a:t>
            </a:r>
          </a:p>
          <a:p>
            <a:r>
              <a:rPr lang="ru-RU" sz="3300" i="1" dirty="0"/>
              <a:t>1)Замени фразеологизмы словами, отвечающими на вопрос как?(наречиями)</a:t>
            </a:r>
          </a:p>
          <a:p>
            <a:pPr>
              <a:buNone/>
            </a:pPr>
            <a:r>
              <a:rPr lang="ru-RU" sz="3300" i="1" dirty="0"/>
              <a:t>Стр.92 упр.8(«Русский родной язык» 2 класс)</a:t>
            </a:r>
          </a:p>
          <a:p>
            <a:pPr>
              <a:buNone/>
            </a:pPr>
            <a:r>
              <a:rPr lang="ru-RU" sz="3300" i="1" dirty="0"/>
              <a:t>2) Подбор фразеологизмов определенной тематики (</a:t>
            </a:r>
            <a:r>
              <a:rPr lang="ru-RU" sz="3300" i="1" dirty="0" err="1"/>
              <a:t>Догадайся,названия</a:t>
            </a:r>
            <a:r>
              <a:rPr lang="ru-RU" sz="3300" i="1" dirty="0"/>
              <a:t> каких животных пропущены в каждом фразеологизме)</a:t>
            </a:r>
          </a:p>
          <a:p>
            <a:pPr>
              <a:buNone/>
            </a:pPr>
            <a:r>
              <a:rPr lang="ru-RU" sz="3300" i="1" dirty="0"/>
              <a:t>3) Объясни значение выделенных </a:t>
            </a:r>
            <a:r>
              <a:rPr lang="ru-RU" sz="3300" i="1" dirty="0" smtClean="0"/>
              <a:t>выражений</a:t>
            </a:r>
          </a:p>
          <a:p>
            <a:pPr>
              <a:buNone/>
            </a:pPr>
            <a:endParaRPr lang="ru-RU" sz="3300" i="1" dirty="0" smtClean="0"/>
          </a:p>
          <a:p>
            <a:pPr>
              <a:buNone/>
            </a:pPr>
            <a:endParaRPr lang="ru-RU" sz="1800" i="1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</p:txBody>
      </p:sp>
      <p:sp>
        <p:nvSpPr>
          <p:cNvPr id="4" name="Стрелка вправо 3">
            <a:hlinkClick r:id="rId2" action="ppaction://hlinkfile"/>
          </p:cNvPr>
          <p:cNvSpPr/>
          <p:nvPr/>
        </p:nvSpPr>
        <p:spPr>
          <a:xfrm>
            <a:off x="755576" y="5589240"/>
            <a:ext cx="2016224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>
            <a:hlinkClick r:id="rId3" action="ppaction://hlinkfile"/>
          </p:cNvPr>
          <p:cNvSpPr/>
          <p:nvPr/>
        </p:nvSpPr>
        <p:spPr>
          <a:xfrm>
            <a:off x="3419872" y="5560248"/>
            <a:ext cx="2088232" cy="605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5780112"/>
          </a:xfrm>
        </p:spPr>
        <p:txBody>
          <a:bodyPr>
            <a:normAutofit/>
          </a:bodyPr>
          <a:lstStyle/>
          <a:p>
            <a:r>
              <a:rPr lang="ru-RU" sz="2400" b="1" i="1" dirty="0">
                <a:effectLst/>
              </a:rPr>
              <a:t>2 этап- </a:t>
            </a:r>
            <a:r>
              <a:rPr lang="ru-RU" sz="2400" i="1" dirty="0">
                <a:effectLst/>
              </a:rPr>
              <a:t>формирующий </a:t>
            </a:r>
            <a:r>
              <a:rPr lang="ru-RU" sz="2400" i="1" dirty="0" smtClean="0">
                <a:effectLst/>
              </a:rPr>
              <a:t/>
            </a:r>
            <a:br>
              <a:rPr lang="ru-RU" sz="2400" i="1" dirty="0" smtClean="0">
                <a:effectLst/>
              </a:rPr>
            </a:br>
            <a:r>
              <a:rPr lang="ru-RU" sz="2000" i="1" dirty="0">
                <a:effectLst/>
              </a:rPr>
              <a:t/>
            </a:r>
            <a:br>
              <a:rPr lang="ru-RU" sz="2000" i="1" dirty="0">
                <a:effectLst/>
              </a:rPr>
            </a:br>
            <a:r>
              <a:rPr lang="ru-RU" sz="2000" i="1" dirty="0">
                <a:effectLst/>
              </a:rPr>
              <a:t>Цель- провести систему уроков с включением работы по выделению фразеологизмов, определению их значений и включению в связную </a:t>
            </a:r>
            <a:r>
              <a:rPr lang="ru-RU" sz="2000" i="1" dirty="0" smtClean="0">
                <a:effectLst/>
              </a:rPr>
              <a:t>речь</a:t>
            </a:r>
            <a:br>
              <a:rPr lang="ru-RU" sz="2000" i="1" dirty="0" smtClean="0">
                <a:effectLst/>
              </a:rPr>
            </a:br>
            <a:r>
              <a:rPr lang="ru-RU" sz="2000" i="1" dirty="0">
                <a:effectLst/>
              </a:rPr>
              <a:t/>
            </a:r>
            <a:br>
              <a:rPr lang="ru-RU" sz="2000" i="1" dirty="0">
                <a:effectLst/>
              </a:rPr>
            </a:br>
            <a:r>
              <a:rPr lang="ru-RU" sz="2000" i="1" dirty="0"/>
              <a:t>Сравнение русских фразеологизмов и фразеологизмов народов мира( «писать как курица лапой(рус.)- «писать как кошка лапой» (франц.)</a:t>
            </a:r>
            <a:br>
              <a:rPr lang="ru-RU" sz="2000" i="1" dirty="0"/>
            </a:br>
            <a:r>
              <a:rPr lang="ru-RU" sz="2000" i="1" dirty="0"/>
              <a:t>(«Русский родной язык» 2 класс стр.95 упр.11)</a:t>
            </a:r>
            <a:br>
              <a:rPr lang="ru-RU" sz="2000" i="1" dirty="0"/>
            </a:br>
            <a:r>
              <a:rPr lang="ru-RU" sz="2000" i="1" dirty="0"/>
              <a:t>Замена фразеологизмов и  использование их в речи</a:t>
            </a:r>
            <a:br>
              <a:rPr lang="ru-RU" sz="2000" i="1" dirty="0"/>
            </a:br>
            <a:r>
              <a:rPr lang="ru-RU" sz="2000" i="1" dirty="0"/>
              <a:t>(«Русский родной язык» 2 класс стр.95 упр.11)</a:t>
            </a:r>
            <a:br>
              <a:rPr lang="ru-RU" sz="2000" i="1" dirty="0"/>
            </a:br>
            <a:r>
              <a:rPr lang="ru-RU" sz="2000" i="1" dirty="0"/>
              <a:t>Подбор к фразеологизмам антонимов из двух групп</a:t>
            </a:r>
            <a:br>
              <a:rPr lang="ru-RU" sz="2000" i="1" dirty="0"/>
            </a:br>
            <a:r>
              <a:rPr lang="ru-RU" sz="2000" i="1" dirty="0"/>
              <a:t>(«Русский родной язык» 2 класс стр.98 упр.15)</a:t>
            </a:r>
            <a:br>
              <a:rPr lang="ru-RU" sz="2000" i="1" dirty="0"/>
            </a:br>
            <a:r>
              <a:rPr lang="ru-RU" sz="2000" i="1" dirty="0"/>
              <a:t>«кот наплакал-куры не клюют»</a:t>
            </a:r>
            <a:br>
              <a:rPr lang="ru-RU" sz="2000" i="1" dirty="0"/>
            </a:br>
            <a:r>
              <a:rPr lang="ru-RU" sz="2000" i="1" dirty="0"/>
              <a:t/>
            </a:r>
            <a:br>
              <a:rPr lang="ru-RU" sz="2000" i="1" dirty="0"/>
            </a:br>
            <a:r>
              <a:rPr lang="ru-RU" sz="1600" i="1" dirty="0"/>
              <a:t/>
            </a:r>
            <a:br>
              <a:rPr lang="ru-RU" sz="1600" i="1" dirty="0"/>
            </a:br>
            <a:r>
              <a:rPr lang="ru-RU" sz="1600" i="1" dirty="0">
                <a:effectLst/>
              </a:rPr>
              <a:t/>
            </a:r>
            <a:br>
              <a:rPr lang="ru-RU" sz="1600" i="1" dirty="0">
                <a:effectLst/>
              </a:rPr>
            </a:br>
            <a:endParaRPr lang="ru-RU" sz="1600" i="1" dirty="0"/>
          </a:p>
        </p:txBody>
      </p:sp>
      <p:sp>
        <p:nvSpPr>
          <p:cNvPr id="5" name="Стрелка вправо 4">
            <a:hlinkClick r:id="rId2" action="ppaction://hlinkfile"/>
          </p:cNvPr>
          <p:cNvSpPr/>
          <p:nvPr/>
        </p:nvSpPr>
        <p:spPr>
          <a:xfrm>
            <a:off x="539552" y="5589240"/>
            <a:ext cx="1872208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0842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645</TotalTime>
  <Words>766</Words>
  <Application>Microsoft Office PowerPoint</Application>
  <PresentationFormat>Экран (4:3)</PresentationFormat>
  <Paragraphs>115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Трек</vt:lpstr>
      <vt:lpstr>Слайд 1</vt:lpstr>
      <vt:lpstr>ТЕМА: «Активизация речевой деятельности младших школьников через изучение фразеологизмов»</vt:lpstr>
      <vt:lpstr>Новизна опыта</vt:lpstr>
      <vt:lpstr>Теоретические основы научной дисциплины -фразеологии</vt:lpstr>
      <vt:lpstr>Виды фразеологизмов</vt:lpstr>
      <vt:lpstr>Виды фразеологических единиц  по семантическому признаку (классификация В.В.Виноградова):</vt:lpstr>
      <vt:lpstr>Признаки фразеологических единиц</vt:lpstr>
      <vt:lpstr>Система работы над фразеологизмами</vt:lpstr>
      <vt:lpstr>2 этап- формирующий   Цель- провести систему уроков с включением работы по выделению фразеологизмов, определению их значений и включению в связную речь  Сравнение русских фразеологизмов и фразеологизмов народов мира( «писать как курица лапой(рус.)- «писать как кошка лапой» (франц.) («Русский родной язык» 2 класс стр.95 упр.11) Замена фразеологизмов и  использование их в речи («Русский родной язык» 2 класс стр.95 упр.11) Подбор к фразеологизмам антонимов из двух групп («Русский родной язык» 2 класс стр.98 упр.15) «кот наплакал-куры не клюют»    </vt:lpstr>
      <vt:lpstr>Знакомство с происхождением фразеологизмов в языке:</vt:lpstr>
      <vt:lpstr>      3 этап - контрольный Цель - определить динамику представлений младших школьников о фразеологизмах, умение видеть их, определять их значения и использовать в речи   </vt:lpstr>
      <vt:lpstr>Диагностика учащихся </vt:lpstr>
      <vt:lpstr>Результаты Диагностики:</vt:lpstr>
      <vt:lpstr>Результативность</vt:lpstr>
      <vt:lpstr>Трансляция опыта</vt:lpstr>
      <vt:lpstr>Список использованной литературы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Овладение младшими школьниками лексического богатства русского языка через знакомство с фразеологизмами</dc:title>
  <dc:creator>Пользователь Windows</dc:creator>
  <cp:lastModifiedBy>1</cp:lastModifiedBy>
  <cp:revision>64</cp:revision>
  <dcterms:created xsi:type="dcterms:W3CDTF">2022-03-08T17:04:31Z</dcterms:created>
  <dcterms:modified xsi:type="dcterms:W3CDTF">2022-03-23T07:34:50Z</dcterms:modified>
</cp:coreProperties>
</file>