
<file path=[Content_Types].xml><?xml version="1.0" encoding="utf-8"?>
<Types xmlns="http://schemas.openxmlformats.org/package/2006/content-types">
  <Default Extension="png" ContentType="image/png"/>
  <Default Extension="mp3" ContentType="audio/mpe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2" r:id="rId27"/>
    <p:sldId id="285" r:id="rId28"/>
    <p:sldId id="283" r:id="rId29"/>
    <p:sldId id="284" r:id="rId30"/>
    <p:sldId id="286" r:id="rId31"/>
    <p:sldId id="287" r:id="rId32"/>
    <p:sldId id="281" r:id="rId3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269D01E-BC32-4049-B463-5C60D7B0CCD2}" styleName="Стиль из темы 2 - акцент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A8826-6C3A-487A-AD3C-7777F7146339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967A64-7DB4-4E6F-9605-60179DB8CB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8662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967A64-7DB4-4E6F-9605-60179DB8CBE3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68690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B1D25-DF9D-4B36-B77B-C10EBBAD165D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ABB54605-13DB-42AF-83FD-E608BFF3451B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7308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B1D25-DF9D-4B36-B77B-C10EBBAD165D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54605-13DB-42AF-83FD-E608BFF3451B}" type="slidenum">
              <a:rPr lang="ru-RU" smtClean="0"/>
              <a:t>‹#›</a:t>
            </a:fld>
            <a:endParaRPr lang="ru-RU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61615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B1D25-DF9D-4B36-B77B-C10EBBAD165D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54605-13DB-42AF-83FD-E608BFF3451B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9932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B1D25-DF9D-4B36-B77B-C10EBBAD165D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54605-13DB-42AF-83FD-E608BFF3451B}" type="slidenum">
              <a:rPr lang="ru-RU" smtClean="0"/>
              <a:t>‹#›</a:t>
            </a:fld>
            <a:endParaRPr lang="ru-RU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8373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B1D25-DF9D-4B36-B77B-C10EBBAD165D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54605-13DB-42AF-83FD-E608BFF3451B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9042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B1D25-DF9D-4B36-B77B-C10EBBAD165D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54605-13DB-42AF-83FD-E608BFF3451B}" type="slidenum">
              <a:rPr lang="ru-RU" smtClean="0"/>
              <a:t>‹#›</a:t>
            </a:fld>
            <a:endParaRPr lang="ru-RU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78038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B1D25-DF9D-4B36-B77B-C10EBBAD165D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54605-13DB-42AF-83FD-E608BFF3451B}" type="slidenum">
              <a:rPr lang="ru-RU" smtClean="0"/>
              <a:t>‹#›</a:t>
            </a:fld>
            <a:endParaRPr lang="ru-RU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2320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B1D25-DF9D-4B36-B77B-C10EBBAD165D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54605-13DB-42AF-83FD-E608BFF3451B}" type="slidenum">
              <a:rPr lang="ru-RU" smtClean="0"/>
              <a:t>‹#›</a:t>
            </a:fld>
            <a:endParaRPr lang="ru-RU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001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B1D25-DF9D-4B36-B77B-C10EBBAD165D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54605-13DB-42AF-83FD-E608BFF345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89222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B1D25-DF9D-4B36-B77B-C10EBBAD165D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54605-13DB-42AF-83FD-E608BFF3451B}" type="slidenum">
              <a:rPr lang="ru-RU" smtClean="0"/>
              <a:t>‹#›</a:t>
            </a:fld>
            <a:endParaRPr lang="ru-RU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01907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C7B1D25-DF9D-4B36-B77B-C10EBBAD165D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54605-13DB-42AF-83FD-E608BFF3451B}" type="slidenum">
              <a:rPr lang="ru-RU" smtClean="0"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94662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7B1D25-DF9D-4B36-B77B-C10EBBAD165D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ABB54605-13DB-42AF-83FD-E608BFF3451B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3541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88395" y="89066"/>
            <a:ext cx="8637073" cy="2541431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учителя-логопеда с педагогами ДОУ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8395" y="4717437"/>
            <a:ext cx="3561038" cy="63180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Учитель-логопед МБДОУ «ДС №8 «Теремок» МО Староминский район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Булина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Татьяна Ивановна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5813" y="2788920"/>
            <a:ext cx="4578096" cy="3433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4493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3"/>
          <p:cNvSpPr>
            <a:spLocks noChangeArrowheads="1"/>
          </p:cNvSpPr>
          <p:nvPr/>
        </p:nvSpPr>
        <p:spPr bwMode="auto">
          <a:xfrm>
            <a:off x="3189969" y="928782"/>
            <a:ext cx="4191660" cy="861774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Схема взаимодействия учителя </a:t>
            </a:r>
            <a:r>
              <a:rPr lang="ru-RU" altLang="ru-RU" sz="16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altLang="ru-RU" sz="16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логопеда </a:t>
            </a:r>
            <a:endParaRPr lang="ru-RU" altLang="ru-RU" sz="600" dirty="0">
              <a:solidFill>
                <a:prstClr val="black"/>
              </a:solidFill>
              <a:latin typeface="Calibri"/>
            </a:endParaRPr>
          </a:p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педагога-психолога</a:t>
            </a:r>
            <a:endParaRPr lang="ru-RU" altLang="ru-RU" sz="600" dirty="0">
              <a:solidFill>
                <a:prstClr val="black"/>
              </a:solidFill>
              <a:latin typeface="Calibri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" name="Text Box 18"/>
          <p:cNvSpPr txBox="1">
            <a:spLocks noChangeArrowheads="1"/>
          </p:cNvSpPr>
          <p:nvPr/>
        </p:nvSpPr>
        <p:spPr bwMode="auto">
          <a:xfrm>
            <a:off x="4585636" y="3738703"/>
            <a:ext cx="2076450" cy="11541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ФОРМЫ</a:t>
            </a:r>
            <a:endParaRPr kumimoji="0" lang="ru-RU" altLang="ru-RU" sz="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СОВМЕСТНОЙ </a:t>
            </a:r>
            <a:endParaRPr kumimoji="0" lang="ru-RU" altLang="ru-RU" sz="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ДЕЯТЕЛЬНОСТИ</a:t>
            </a:r>
            <a:endParaRPr kumimoji="0" lang="ru-RU" alt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6" name="Text Box 17"/>
          <p:cNvSpPr txBox="1">
            <a:spLocks noChangeArrowheads="1"/>
          </p:cNvSpPr>
          <p:nvPr/>
        </p:nvSpPr>
        <p:spPr bwMode="auto">
          <a:xfrm>
            <a:off x="4585636" y="1909301"/>
            <a:ext cx="2076450" cy="115411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Координированное планирование совместной деятельности</a:t>
            </a:r>
            <a:endParaRPr lang="ru-RU" altLang="ru-RU" sz="16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 Box 16"/>
          <p:cNvSpPr txBox="1">
            <a:spLocks noChangeArrowheads="1"/>
          </p:cNvSpPr>
          <p:nvPr/>
        </p:nvSpPr>
        <p:spPr bwMode="auto">
          <a:xfrm>
            <a:off x="7901923" y="2123486"/>
            <a:ext cx="2076450" cy="115411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Коррекция основных психических процессов</a:t>
            </a:r>
            <a:endParaRPr lang="ru-RU" altLang="ru-RU" sz="16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8" name="Text Box 15"/>
          <p:cNvSpPr txBox="1">
            <a:spLocks noChangeArrowheads="1"/>
          </p:cNvSpPr>
          <p:nvPr/>
        </p:nvSpPr>
        <p:spPr bwMode="auto">
          <a:xfrm>
            <a:off x="1487407" y="2123485"/>
            <a:ext cx="2076450" cy="115411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Совместное проведение тематических, интегрированных занятий</a:t>
            </a:r>
            <a:endParaRPr lang="ru-RU" altLang="ru-RU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487407" y="3610527"/>
            <a:ext cx="2076451" cy="106362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Снятие эмоционального напряжения</a:t>
            </a:r>
            <a:endParaRPr lang="ru-RU" altLang="ru-RU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 Box 13"/>
          <p:cNvSpPr txBox="1">
            <a:spLocks noChangeArrowheads="1"/>
          </p:cNvSpPr>
          <p:nvPr/>
        </p:nvSpPr>
        <p:spPr bwMode="auto">
          <a:xfrm>
            <a:off x="1487406" y="5097569"/>
            <a:ext cx="2076451" cy="70008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Участие в педагогических советах ДОУ</a:t>
            </a:r>
            <a:endParaRPr lang="ru-RU" altLang="ru-RU" sz="14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7901923" y="3610527"/>
            <a:ext cx="2076450" cy="115411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Контроль за речью детей в непосредственно образовательной деятельности</a:t>
            </a:r>
            <a:endParaRPr lang="ru-RU" altLang="ru-RU" sz="14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7901923" y="5097568"/>
            <a:ext cx="2076450" cy="70326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Итоговая аналитическая отчетность</a:t>
            </a:r>
            <a:endParaRPr lang="ru-RU" altLang="ru-RU" sz="14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4" name="Text Box 19"/>
          <p:cNvSpPr txBox="1">
            <a:spLocks noChangeArrowheads="1"/>
          </p:cNvSpPr>
          <p:nvPr/>
        </p:nvSpPr>
        <p:spPr bwMode="auto">
          <a:xfrm>
            <a:off x="3409943" y="5926499"/>
            <a:ext cx="2076450" cy="7874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Снятие тревожности при негативном настрое на взаимодействие </a:t>
            </a:r>
            <a:endParaRPr lang="ru-RU" altLang="ru-RU" sz="1200" dirty="0">
              <a:solidFill>
                <a:prstClr val="black"/>
              </a:solidFill>
              <a:latin typeface="Calibri"/>
            </a:endParaRPr>
          </a:p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(особые случаи)</a:t>
            </a:r>
            <a:endParaRPr lang="ru-RU" altLang="ru-RU" sz="12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5" name="Text Box 1"/>
          <p:cNvSpPr txBox="1">
            <a:spLocks noChangeArrowheads="1"/>
          </p:cNvSpPr>
          <p:nvPr/>
        </p:nvSpPr>
        <p:spPr bwMode="auto">
          <a:xfrm>
            <a:off x="5985747" y="5926499"/>
            <a:ext cx="2076450" cy="7874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3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общей моторики и координации движений</a:t>
            </a:r>
            <a:endParaRPr lang="ru-RU" altLang="ru-RU" sz="13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6" name="AutoShape 11"/>
          <p:cNvSpPr>
            <a:spLocks noChangeShapeType="1"/>
          </p:cNvSpPr>
          <p:nvPr/>
        </p:nvSpPr>
        <p:spPr bwMode="auto">
          <a:xfrm flipV="1">
            <a:off x="5623861" y="3063413"/>
            <a:ext cx="45719" cy="649764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7" name="AutoShape 9"/>
          <p:cNvSpPr>
            <a:spLocks noChangeShapeType="1"/>
          </p:cNvSpPr>
          <p:nvPr/>
        </p:nvSpPr>
        <p:spPr bwMode="auto">
          <a:xfrm flipH="1" flipV="1">
            <a:off x="3563856" y="2953512"/>
            <a:ext cx="1021779" cy="772428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" name="AutoShape 10"/>
          <p:cNvSpPr>
            <a:spLocks noChangeShapeType="1"/>
          </p:cNvSpPr>
          <p:nvPr/>
        </p:nvSpPr>
        <p:spPr bwMode="auto">
          <a:xfrm flipV="1">
            <a:off x="6680500" y="2715768"/>
            <a:ext cx="1221421" cy="1010172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" name="AutoShape 7"/>
          <p:cNvSpPr>
            <a:spLocks noChangeShapeType="1"/>
          </p:cNvSpPr>
          <p:nvPr/>
        </p:nvSpPr>
        <p:spPr bwMode="auto">
          <a:xfrm flipH="1" flipV="1">
            <a:off x="3563855" y="4225363"/>
            <a:ext cx="1021779" cy="45719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" name="AutoShape 8"/>
          <p:cNvSpPr>
            <a:spLocks noChangeShapeType="1"/>
          </p:cNvSpPr>
          <p:nvPr/>
        </p:nvSpPr>
        <p:spPr bwMode="auto">
          <a:xfrm flipV="1">
            <a:off x="6662086" y="4171705"/>
            <a:ext cx="1239835" cy="45719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" name="AutoShape 6"/>
          <p:cNvSpPr>
            <a:spLocks noChangeShapeType="1"/>
          </p:cNvSpPr>
          <p:nvPr/>
        </p:nvSpPr>
        <p:spPr bwMode="auto">
          <a:xfrm flipH="1">
            <a:off x="3563854" y="4871225"/>
            <a:ext cx="1021779" cy="417763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" name="AutoShape 2"/>
          <p:cNvSpPr>
            <a:spLocks noChangeShapeType="1"/>
          </p:cNvSpPr>
          <p:nvPr/>
        </p:nvSpPr>
        <p:spPr bwMode="auto">
          <a:xfrm flipH="1">
            <a:off x="4416551" y="4888275"/>
            <a:ext cx="807543" cy="1038224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3" name="AutoShape 5"/>
          <p:cNvSpPr>
            <a:spLocks noChangeShapeType="1"/>
          </p:cNvSpPr>
          <p:nvPr/>
        </p:nvSpPr>
        <p:spPr bwMode="auto">
          <a:xfrm>
            <a:off x="6685757" y="4871225"/>
            <a:ext cx="1216164" cy="417763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" name="AutoShape 3"/>
          <p:cNvSpPr>
            <a:spLocks noChangeShapeType="1"/>
          </p:cNvSpPr>
          <p:nvPr/>
        </p:nvSpPr>
        <p:spPr bwMode="auto">
          <a:xfrm>
            <a:off x="5952183" y="4887800"/>
            <a:ext cx="728318" cy="1054990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603962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5976" y="1085011"/>
            <a:ext cx="6096000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lvl="0"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prstClr val="black"/>
                </a:solidFill>
                <a:latin typeface="Times New Roman" panose="02020603050405020304" pitchFamily="18" charset="0"/>
              </a:rPr>
              <a:t>Направления деятельности учителя -  логопеда </a:t>
            </a:r>
          </a:p>
          <a:p>
            <a:pPr lvl="0"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prstClr val="black"/>
                </a:solidFill>
                <a:latin typeface="Times New Roman" panose="02020603050405020304" pitchFamily="18" charset="0"/>
              </a:rPr>
              <a:t>с педагогом - психологом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525668" y="1936456"/>
            <a:ext cx="9346548" cy="4835555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914400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solidFill>
                  <a:prstClr val="black"/>
                </a:solidFill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Планирует совместно с другими специалистами и организует интеграцию детей с отклонениями в развитии в группе.</a:t>
            </a:r>
          </a:p>
          <a:p>
            <a:pPr defTabSz="914400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solidFill>
                  <a:prstClr val="black"/>
                </a:solidFill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Участвует в обследовании детей с ОВЗ с целью выявления уровня их развития, состояния общей, мелкой артикуляционной моторики, а также особенностей познавательной деятельности, эмоциональной сферы.</a:t>
            </a:r>
          </a:p>
          <a:p>
            <a:pPr defTabSz="914400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solidFill>
                  <a:prstClr val="black"/>
                </a:solidFill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Разрабатывает индивидуально-ориентированный маршрут психологического сопровождения ребенка и его семьи на основе полученных данных совместно со всеми специалистами.</a:t>
            </a:r>
          </a:p>
          <a:p>
            <a:pPr defTabSz="914400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solidFill>
                  <a:prstClr val="black"/>
                </a:solidFill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Участвует в проведении совместной диагностики детей с отклонениями в развитии.</a:t>
            </a:r>
          </a:p>
          <a:p>
            <a:pPr defTabSz="914400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solidFill>
                  <a:prstClr val="black"/>
                </a:solidFill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Подбирает материал для закрепления в разных видах детской деятельности полученных логопедических знаний, а именно: работа с разрезными картинками, упражнения с дидактическими игрушками, игры со строительным материалом, сооружение простых построек по образцу и др.</a:t>
            </a:r>
          </a:p>
          <a:p>
            <a:pPr defTabSz="914400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solidFill>
                  <a:prstClr val="black"/>
                </a:solidFill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Консультирует и направляет родителей к разным специалистам по совместному решению с педагогом – психологом.</a:t>
            </a:r>
          </a:p>
          <a:p>
            <a:pPr defTabSz="914400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solidFill>
                  <a:prstClr val="black"/>
                </a:solidFill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Участвует в ПМПК (организация работы, составление заключений).</a:t>
            </a:r>
          </a:p>
          <a:p>
            <a:pPr defTabSz="914400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solidFill>
                  <a:prstClr val="black"/>
                </a:solidFill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Совместно с другими специалистами осуществляет психологическое сопровождение детей в период адаптации.</a:t>
            </a:r>
          </a:p>
          <a:p>
            <a:pPr defTabSz="914400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solidFill>
                  <a:prstClr val="black"/>
                </a:solidFill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Участвует в интегративной образовательно-воспитательной деятельности.</a:t>
            </a:r>
          </a:p>
          <a:p>
            <a:pPr defTabSz="914400">
              <a:lnSpc>
                <a:spcPct val="107000"/>
              </a:lnSpc>
              <a:spcAft>
                <a:spcPts val="800"/>
              </a:spcAft>
            </a:pPr>
            <a:r>
              <a:rPr lang="ru-RU" sz="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3895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661" y="960120"/>
            <a:ext cx="8255479" cy="533097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4292" y="3349620"/>
            <a:ext cx="3048264" cy="3048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522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2904" y="201168"/>
            <a:ext cx="11029616" cy="801556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взаимодействия  учителя-логопеда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педагога - психолога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1417571"/>
              </p:ext>
            </p:extLst>
          </p:nvPr>
        </p:nvGraphicFramePr>
        <p:xfrm>
          <a:off x="1317088" y="1169718"/>
          <a:ext cx="8686800" cy="5392859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4343400">
                  <a:extLst>
                    <a:ext uri="{9D8B030D-6E8A-4147-A177-3AD203B41FA5}">
                      <a16:colId xmlns:a16="http://schemas.microsoft.com/office/drawing/2014/main" val="4194060743"/>
                    </a:ext>
                  </a:extLst>
                </a:gridCol>
                <a:gridCol w="4343400">
                  <a:extLst>
                    <a:ext uri="{9D8B030D-6E8A-4147-A177-3AD203B41FA5}">
                      <a16:colId xmlns:a16="http://schemas.microsoft.com/office/drawing/2014/main" val="3224081957"/>
                    </a:ext>
                  </a:extLst>
                </a:gridCol>
              </a:tblGrid>
              <a:tr h="32214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Задачи учителя – логопеда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82" marR="55282" marT="0" marB="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Задачи педагога - психолога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82" marR="55282" marT="0" marB="0"/>
                </a:tc>
                <a:extLst>
                  <a:ext uri="{0D108BD9-81ED-4DB2-BD59-A6C34878D82A}">
                    <a16:rowId xmlns:a16="http://schemas.microsoft.com/office/drawing/2014/main" val="160233408"/>
                  </a:ext>
                </a:extLst>
              </a:tr>
              <a:tr h="131498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Изучение уровня речевого, познавательного, социально – личностных особенностей детей, определение основных направлений и содержание работы с каждым из них.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82" marR="55282" marT="0" marB="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памяти, внимания, мышления, пространственной ориентировки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Совершенствование мелкой моторики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зрительно – моторной координации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82" marR="55282" marT="0" marB="0"/>
                </a:tc>
                <a:extLst>
                  <a:ext uri="{0D108BD9-81ED-4DB2-BD59-A6C34878D82A}">
                    <a16:rowId xmlns:a16="http://schemas.microsoft.com/office/drawing/2014/main" val="2325493279"/>
                  </a:ext>
                </a:extLst>
              </a:tr>
              <a:tr h="128856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Систематическое проведение необходимой профилактической и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коррекционно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речевой работы с детьми в соответствии с их индивидуальными программами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82" marR="55282" marT="0" marB="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произвольности и навыков самоконтроля, волевых качеств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Активизация отработанной лексики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82" marR="55282" marT="0" marB="0"/>
                </a:tc>
                <a:extLst>
                  <a:ext uri="{0D108BD9-81ED-4DB2-BD59-A6C34878D82A}">
                    <a16:rowId xmlns:a16="http://schemas.microsoft.com/office/drawing/2014/main" val="909939478"/>
                  </a:ext>
                </a:extLst>
              </a:tr>
              <a:tr h="150075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у педагогического коллектива ДОУ и родителей информационной готовности к логопедической работе, оказание им помощи в организации полноценной речевой среды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82" marR="55282" marT="0" marB="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Повышение психологической культуры родителей и педагогов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82" marR="55282" marT="0" marB="0"/>
                </a:tc>
                <a:extLst>
                  <a:ext uri="{0D108BD9-81ED-4DB2-BD59-A6C34878D82A}">
                    <a16:rowId xmlns:a16="http://schemas.microsoft.com/office/drawing/2014/main" val="2443519757"/>
                  </a:ext>
                </a:extLst>
              </a:tr>
              <a:tr h="96642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Координация усилий педагогов и родителей, контроль над качеством проведения ими речевой работы с детьми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82" marR="55282" marT="0" marB="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Снятие тревожности у детей при негативном настрое на логопедические занятия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82" marR="55282" marT="0" marB="0"/>
                </a:tc>
                <a:extLst>
                  <a:ext uri="{0D108BD9-81ED-4DB2-BD59-A6C34878D82A}">
                    <a16:rowId xmlns:a16="http://schemas.microsoft.com/office/drawing/2014/main" val="42603267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04040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01951" y="634490"/>
            <a:ext cx="8549640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lnSpc>
                <a:spcPct val="120000"/>
              </a:lnSpc>
            </a:pPr>
            <a:r>
              <a:rPr lang="ru-RU" sz="32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</a:rPr>
              <a:t>ВЗАИМОДЕЙСТВИЕ </a:t>
            </a:r>
          </a:p>
          <a:p>
            <a:pPr lvl="0" algn="ctr" defTabSz="914400">
              <a:lnSpc>
                <a:spcPct val="120000"/>
              </a:lnSpc>
            </a:pPr>
            <a:r>
              <a:rPr lang="ru-RU" sz="32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</a:rPr>
              <a:t>УЧИТЕЛЯ-ЛОГОПЕДА И ИНСТРУКТОРА ПО ФИЗИЧЕСКОЙ КУЛЬТУРЕ В КОРРЕКЦИОННО-ОБРАЗОВАТЕЛЬНОЙ РАБОТЕ</a:t>
            </a:r>
            <a:endParaRPr lang="ru-RU" sz="32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4443" y="3090547"/>
            <a:ext cx="4438273" cy="2889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55073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651504" y="1079213"/>
            <a:ext cx="4157472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Схема взаимодействия учителя </a:t>
            </a:r>
            <a:r>
              <a:rPr lang="ru-RU" altLang="ru-RU" sz="16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altLang="ru-RU" sz="16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логопеда </a:t>
            </a:r>
            <a:endParaRPr lang="ru-RU" altLang="ru-RU" sz="600" dirty="0">
              <a:solidFill>
                <a:prstClr val="black"/>
              </a:solidFill>
              <a:latin typeface="Calibri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инструктора по физической культуре</a:t>
            </a:r>
            <a:endParaRPr lang="ru-RU" altLang="ru-RU" sz="6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Text Box 21"/>
          <p:cNvSpPr txBox="1">
            <a:spLocks noChangeArrowheads="1"/>
          </p:cNvSpPr>
          <p:nvPr/>
        </p:nvSpPr>
        <p:spPr bwMode="auto">
          <a:xfrm>
            <a:off x="4538471" y="3762535"/>
            <a:ext cx="2465833" cy="81381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ФОРМЫ</a:t>
            </a:r>
            <a:endParaRPr kumimoji="0" lang="ru-RU" altLang="ru-RU" sz="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СОВМЕСТНОЙ </a:t>
            </a:r>
            <a:endParaRPr kumimoji="0" lang="ru-RU" altLang="ru-RU" sz="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ДЕЯТЕЛЬНОСТИ</a:t>
            </a:r>
            <a:endParaRPr kumimoji="0" lang="ru-RU" alt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6" name="Text Box 20"/>
          <p:cNvSpPr txBox="1">
            <a:spLocks noChangeArrowheads="1"/>
          </p:cNvSpPr>
          <p:nvPr/>
        </p:nvSpPr>
        <p:spPr bwMode="auto">
          <a:xfrm>
            <a:off x="4692014" y="1866246"/>
            <a:ext cx="2076450" cy="115411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Координированное планирование совместной деятельности</a:t>
            </a:r>
            <a:endParaRPr lang="ru-RU" altLang="ru-RU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4921185" y="5676059"/>
            <a:ext cx="2076450" cy="10001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физиологического дыхания</a:t>
            </a:r>
            <a:endParaRPr lang="ru-RU" altLang="ru-RU" sz="14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172594" y="3512727"/>
            <a:ext cx="2076451" cy="10636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Упражнения на мышечную релаксацию</a:t>
            </a:r>
            <a:endParaRPr lang="ru-RU" altLang="ru-RU" sz="16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091618" y="3512727"/>
            <a:ext cx="2076450" cy="115411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Контроль за речью детей во непосредственно образовательной деятельности</a:t>
            </a:r>
            <a:endParaRPr lang="ru-RU" altLang="ru-RU" sz="14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 Box 18"/>
          <p:cNvSpPr txBox="1">
            <a:spLocks noChangeArrowheads="1"/>
          </p:cNvSpPr>
          <p:nvPr/>
        </p:nvSpPr>
        <p:spPr bwMode="auto">
          <a:xfrm>
            <a:off x="1809690" y="1980609"/>
            <a:ext cx="2076450" cy="115411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Совместное проведение тематических, интегрированных занятий, итоговых занятий для родителей</a:t>
            </a:r>
            <a:endParaRPr lang="ru-RU" altLang="ru-RU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1" name="Text Box 19"/>
          <p:cNvSpPr txBox="1">
            <a:spLocks noChangeArrowheads="1"/>
          </p:cNvSpPr>
          <p:nvPr/>
        </p:nvSpPr>
        <p:spPr bwMode="auto">
          <a:xfrm>
            <a:off x="7456110" y="1980609"/>
            <a:ext cx="2076450" cy="115411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Спортивные </a:t>
            </a:r>
            <a:endParaRPr lang="ru-RU" altLang="ru-RU" sz="600" dirty="0">
              <a:solidFill>
                <a:prstClr val="black"/>
              </a:solidFill>
              <a:latin typeface="Calibri"/>
            </a:endParaRPr>
          </a:p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развлечения, праздники </a:t>
            </a:r>
            <a:endParaRPr lang="ru-RU" altLang="ru-RU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2422969" y="5981120"/>
            <a:ext cx="2076451" cy="7874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Использование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чистоговорок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автоматизации поставленных звуков</a:t>
            </a:r>
            <a:endParaRPr lang="ru-RU" altLang="ru-RU" sz="12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7314598" y="5971996"/>
            <a:ext cx="2076450" cy="7032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общей моторики и координации движений</a:t>
            </a:r>
            <a:endParaRPr lang="ru-RU" altLang="ru-RU" sz="12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auto">
          <a:xfrm>
            <a:off x="1922401" y="4951070"/>
            <a:ext cx="2076451" cy="70008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Участие в педагогических советах ДОУ</a:t>
            </a:r>
            <a:endParaRPr lang="ru-RU" altLang="ru-RU" sz="14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7649404" y="4947895"/>
            <a:ext cx="2076450" cy="7032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Итоговая аналитическая отчетность</a:t>
            </a:r>
            <a:endParaRPr lang="ru-RU" altLang="ru-RU" sz="14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6" name="AutoShape 14"/>
          <p:cNvSpPr>
            <a:spLocks noChangeShapeType="1"/>
          </p:cNvSpPr>
          <p:nvPr/>
        </p:nvSpPr>
        <p:spPr bwMode="auto">
          <a:xfrm flipH="1" flipV="1">
            <a:off x="5725668" y="3020357"/>
            <a:ext cx="45719" cy="733277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7" name="AutoShape 12"/>
          <p:cNvSpPr>
            <a:spLocks noChangeShapeType="1"/>
          </p:cNvSpPr>
          <p:nvPr/>
        </p:nvSpPr>
        <p:spPr bwMode="auto">
          <a:xfrm flipH="1" flipV="1">
            <a:off x="3886140" y="3020356"/>
            <a:ext cx="613280" cy="733277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" name="AutoShape 13"/>
          <p:cNvSpPr>
            <a:spLocks noChangeShapeType="1"/>
          </p:cNvSpPr>
          <p:nvPr/>
        </p:nvSpPr>
        <p:spPr bwMode="auto">
          <a:xfrm flipV="1">
            <a:off x="6997635" y="3143622"/>
            <a:ext cx="458475" cy="645857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" name="AutoShape 9"/>
          <p:cNvSpPr>
            <a:spLocks noChangeShapeType="1"/>
          </p:cNvSpPr>
          <p:nvPr/>
        </p:nvSpPr>
        <p:spPr bwMode="auto">
          <a:xfrm flipH="1">
            <a:off x="3998852" y="4575626"/>
            <a:ext cx="523875" cy="723900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" name="AutoShape 10"/>
          <p:cNvSpPr>
            <a:spLocks noChangeShapeType="1"/>
          </p:cNvSpPr>
          <p:nvPr/>
        </p:nvSpPr>
        <p:spPr bwMode="auto">
          <a:xfrm flipH="1" flipV="1">
            <a:off x="3264788" y="4046865"/>
            <a:ext cx="1273682" cy="81486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" name="AutoShape 11"/>
          <p:cNvSpPr>
            <a:spLocks noChangeShapeType="1"/>
          </p:cNvSpPr>
          <p:nvPr/>
        </p:nvSpPr>
        <p:spPr bwMode="auto">
          <a:xfrm>
            <a:off x="7020049" y="4128352"/>
            <a:ext cx="1071570" cy="52024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" name="AutoShape 8"/>
          <p:cNvSpPr>
            <a:spLocks noChangeShapeType="1"/>
          </p:cNvSpPr>
          <p:nvPr/>
        </p:nvSpPr>
        <p:spPr bwMode="auto">
          <a:xfrm>
            <a:off x="6989385" y="4560545"/>
            <a:ext cx="650427" cy="613461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3" name="AutoShape 1"/>
          <p:cNvSpPr>
            <a:spLocks noChangeShapeType="1"/>
          </p:cNvSpPr>
          <p:nvPr/>
        </p:nvSpPr>
        <p:spPr bwMode="auto">
          <a:xfrm flipH="1">
            <a:off x="3941864" y="4585253"/>
            <a:ext cx="1017587" cy="1431925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" name="AutoShape 2"/>
          <p:cNvSpPr>
            <a:spLocks noChangeShapeType="1"/>
          </p:cNvSpPr>
          <p:nvPr/>
        </p:nvSpPr>
        <p:spPr bwMode="auto">
          <a:xfrm>
            <a:off x="6669185" y="4580681"/>
            <a:ext cx="786925" cy="1364391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" name="AutoShape 7"/>
          <p:cNvSpPr>
            <a:spLocks noChangeShapeType="1"/>
          </p:cNvSpPr>
          <p:nvPr/>
        </p:nvSpPr>
        <p:spPr bwMode="auto">
          <a:xfrm>
            <a:off x="5767896" y="4589634"/>
            <a:ext cx="45719" cy="1061523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1620010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27376" y="1057579"/>
            <a:ext cx="6096000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lvl="0"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prstClr val="black"/>
                </a:solidFill>
                <a:latin typeface="Times New Roman" panose="02020603050405020304" pitchFamily="18" charset="0"/>
              </a:rPr>
              <a:t>Направления деятельности учителя -  логопеда </a:t>
            </a:r>
          </a:p>
          <a:p>
            <a:pPr lvl="0"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prstClr val="black"/>
                </a:solidFill>
                <a:latin typeface="Times New Roman" panose="02020603050405020304" pitchFamily="18" charset="0"/>
              </a:rPr>
              <a:t>с инструктором по физической культуре</a:t>
            </a:r>
            <a:endParaRPr lang="ru-RU" altLang="ru-RU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15621" y="1931108"/>
            <a:ext cx="8845699" cy="4462119"/>
          </a:xfrm>
          <a:prstGeom prst="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>
            <a:spAutoFit/>
          </a:bodyPr>
          <a:lstStyle/>
          <a:p>
            <a:pPr defTabSz="914400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prstClr val="black"/>
                </a:solidFill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Участвует в выполнении годовых задач детского сада по физическому развитию.</a:t>
            </a:r>
          </a:p>
          <a:p>
            <a:pPr defTabSz="914400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prstClr val="black"/>
                </a:solidFill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Формирует у детей, родителей и сотрудников детского сада осознание понятия «здоровье» и влияния образа жизни на состояние здоровья.</a:t>
            </a:r>
          </a:p>
          <a:p>
            <a:pPr defTabSz="914400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prstClr val="black"/>
                </a:solidFill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Способствует развитию мелко-моторных и основных движений.</a:t>
            </a:r>
          </a:p>
          <a:p>
            <a:pPr defTabSz="914400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prstClr val="black"/>
                </a:solidFill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Оказывает помощь детям в овладении учебными навыками и умениями, в развитии </a:t>
            </a:r>
            <a:r>
              <a:rPr lang="ru-RU" sz="2000">
                <a:solidFill>
                  <a:prstClr val="black"/>
                </a:solidFill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их  само-регуляции  </a:t>
            </a:r>
            <a:r>
              <a:rPr lang="ru-RU" sz="2000" dirty="0">
                <a:solidFill>
                  <a:prstClr val="black"/>
                </a:solidFill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самоконтроля на занятиях по физической культуре.</a:t>
            </a:r>
          </a:p>
          <a:p>
            <a:pPr defTabSz="914400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prstClr val="black"/>
                </a:solidFill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Участвует в обследовании детей  с целью выявления уровня их развития, состояния общей, мелкой моторики.</a:t>
            </a:r>
          </a:p>
          <a:p>
            <a:pPr defTabSz="914400">
              <a:lnSpc>
                <a:spcPct val="107000"/>
              </a:lnSpc>
              <a:spcAft>
                <a:spcPts val="800"/>
              </a:spcAft>
            </a:pPr>
            <a:endParaRPr lang="ru-RU" sz="2000" dirty="0">
              <a:solidFill>
                <a:prstClr val="black"/>
              </a:solidFill>
              <a:latin typeface="Book Antiqua" panose="020406020503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914400">
              <a:lnSpc>
                <a:spcPct val="107000"/>
              </a:lnSpc>
              <a:spcAft>
                <a:spcPts val="800"/>
              </a:spcAft>
            </a:pPr>
            <a:r>
              <a:rPr lang="ru-RU" sz="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021198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9299" y="3419723"/>
            <a:ext cx="3054361" cy="305436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2612" y="1065257"/>
            <a:ext cx="7604164" cy="3881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3547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3863" y="256031"/>
            <a:ext cx="8557403" cy="529265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9288" y="4958323"/>
            <a:ext cx="3261558" cy="1704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1098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91384" y="740885"/>
            <a:ext cx="6096000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lvl="0"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Основные задачи стоящие перед учителем – логопедом</a:t>
            </a:r>
          </a:p>
          <a:p>
            <a:pPr lvl="0"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и инструктором по физической культуре</a:t>
            </a:r>
            <a:endParaRPr lang="ru-RU" altLang="ru-RU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4988739"/>
              </p:ext>
            </p:extLst>
          </p:nvPr>
        </p:nvGraphicFramePr>
        <p:xfrm>
          <a:off x="1356493" y="1985257"/>
          <a:ext cx="9159107" cy="4478043"/>
        </p:xfrm>
        <a:graphic>
          <a:graphicData uri="http://schemas.openxmlformats.org/drawingml/2006/table">
            <a:tbl>
              <a:tblPr firstRow="1" firstCol="1" bandRow="1">
                <a:tableStyleId>{E269D01E-BC32-4049-B463-5C60D7B0CCD2}</a:tableStyleId>
              </a:tblPr>
              <a:tblGrid>
                <a:gridCol w="2389739">
                  <a:extLst>
                    <a:ext uri="{9D8B030D-6E8A-4147-A177-3AD203B41FA5}">
                      <a16:colId xmlns:a16="http://schemas.microsoft.com/office/drawing/2014/main" val="3874934129"/>
                    </a:ext>
                  </a:extLst>
                </a:gridCol>
                <a:gridCol w="6769368">
                  <a:extLst>
                    <a:ext uri="{9D8B030D-6E8A-4147-A177-3AD203B41FA5}">
                      <a16:colId xmlns:a16="http://schemas.microsoft.com/office/drawing/2014/main" val="2484255958"/>
                    </a:ext>
                  </a:extLst>
                </a:gridCol>
              </a:tblGrid>
              <a:tr h="24035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Оздоровительные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Коррекционные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86987421"/>
                  </a:ext>
                </a:extLst>
              </a:tr>
              <a:tr h="391721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Укреплять костно-мышечный аппарат.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Развивать дыхание.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Развивать координацию движений и моторные функции.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Формировать правильную осанку Оптимизация мышечного тонуса. Релаксация.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Постоянное совершенствование артикуляционной, тонкой и общей моторики.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Закрепление произношения поставленных логопедом звуков.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речевого и физического дыхания.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 по развитию моторики: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а) общей,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б) мелкой,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в) лицевой и артикуляционной.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831158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6056964"/>
      </p:ext>
    </p:extLst>
  </p:cSld>
  <p:clrMapOvr>
    <a:masterClrMapping/>
  </p:clrMapOvr>
  <p:transition spd="slow">
    <p:randomBa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Схема взаимодействия участников коррекционного процесса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5125479" y="3861313"/>
            <a:ext cx="2027205" cy="1046163"/>
          </a:xfrm>
          <a:prstGeom prst="rect">
            <a:avLst/>
          </a:prstGeom>
          <a:solidFill>
            <a:srgbClr val="A5A5A5">
              <a:lumMod val="60000"/>
              <a:lumOff val="40000"/>
            </a:srgbClr>
          </a:solidFill>
          <a:ln w="12700">
            <a:solidFill>
              <a:srgbClr val="D99594"/>
            </a:solidFill>
            <a:miter lim="800000"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</a:rPr>
              <a:t>РЕБЕНОК</a:t>
            </a: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</a:rPr>
              <a:t>С НАРУШЕНИЕМ</a:t>
            </a:r>
            <a:br>
              <a:rPr kumimoji="0" lang="ru-RU" altLang="ru-RU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</a:rPr>
            </a:br>
            <a:r>
              <a:rPr kumimoji="0" lang="ru-RU" altLang="ru-RU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</a:rPr>
              <a:t>РЕЧИ</a:t>
            </a:r>
            <a:endParaRPr kumimoji="0" lang="ru-RU" alt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5541234" y="1856592"/>
            <a:ext cx="3327400" cy="16319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1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</a:rPr>
              <a:t>УЧИТЕЛЬ - ЛОГОПЕД</a:t>
            </a: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1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</a:rPr>
              <a:t>Коррекция речевых отклонений детей</a:t>
            </a:r>
          </a:p>
          <a:p>
            <a:pPr marL="0" marR="0" lvl="0" indent="0" algn="just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</a:rPr>
              <a:t>- Определение структуры и степени выраженности дефекта</a:t>
            </a:r>
          </a:p>
          <a:p>
            <a:pPr marL="0" marR="0" lvl="0" indent="0" algn="just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</a:rPr>
              <a:t>- Постановка и автоматизация звуков</a:t>
            </a:r>
          </a:p>
          <a:p>
            <a:pPr marL="0" marR="0" lvl="0" indent="0" algn="just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</a:rPr>
              <a:t>- Профилактика нарушений речи</a:t>
            </a:r>
          </a:p>
          <a:p>
            <a:pPr marL="0" marR="0" lvl="0" indent="0" algn="just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</a:rPr>
              <a:t>- Оказание консультативной помощи родителям</a:t>
            </a:r>
          </a:p>
          <a:p>
            <a:pPr marL="0" marR="0" lvl="0" indent="0" algn="just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</a:rPr>
              <a:t>- Методическая помощь работникам ДОУ</a:t>
            </a:r>
          </a:p>
          <a:p>
            <a:pPr marL="0" marR="0" lvl="0" indent="0" algn="just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</a:rPr>
              <a:t>- Развитие психомоторной базы речи</a:t>
            </a:r>
            <a:endParaRPr kumimoji="0" lang="ru-RU" alt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393376" y="1777366"/>
            <a:ext cx="1716415" cy="26606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</a:rPr>
              <a:t>ВОСПИТАТЕЛЬ</a:t>
            </a:r>
          </a:p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</a:rPr>
              <a:t>- Контроль за речью детей во время самостоятельной и непосредственно организованной образовательной деятельности</a:t>
            </a:r>
          </a:p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</a:rPr>
              <a:t>- Развитие мелкой моторики</a:t>
            </a:r>
          </a:p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</a:rPr>
              <a:t>- Использование </a:t>
            </a:r>
            <a:r>
              <a:rPr kumimoji="0" lang="ru-RU" altLang="ru-RU" sz="11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</a:rPr>
              <a:t>чистоговорок</a:t>
            </a:r>
            <a:r>
              <a:rPr kumimoji="0" lang="ru-RU" altLang="ru-RU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</a:rPr>
              <a:t> и скороговорок в автоматизации поставленных звуков</a:t>
            </a:r>
            <a:endParaRPr kumimoji="0" lang="ru-RU" alt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8" name="AutoShape 16"/>
          <p:cNvSpPr>
            <a:spLocks noChangeArrowheads="1"/>
          </p:cNvSpPr>
          <p:nvPr/>
        </p:nvSpPr>
        <p:spPr bwMode="auto">
          <a:xfrm>
            <a:off x="4424077" y="2672567"/>
            <a:ext cx="817023" cy="369888"/>
          </a:xfrm>
          <a:prstGeom prst="leftRightArrow">
            <a:avLst>
              <a:gd name="adj1" fmla="val 50000"/>
              <a:gd name="adj2" fmla="val 22747"/>
            </a:avLst>
          </a:prstGeom>
          <a:ln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AutoShape 16"/>
          <p:cNvSpPr>
            <a:spLocks noChangeArrowheads="1"/>
          </p:cNvSpPr>
          <p:nvPr/>
        </p:nvSpPr>
        <p:spPr bwMode="auto">
          <a:xfrm rot="1647640">
            <a:off x="4332764" y="3453348"/>
            <a:ext cx="719526" cy="343046"/>
          </a:xfrm>
          <a:prstGeom prst="leftRightArrow">
            <a:avLst>
              <a:gd name="adj1" fmla="val 50000"/>
              <a:gd name="adj2" fmla="val 22747"/>
            </a:avLst>
          </a:prstGeom>
          <a:gradFill rotWithShape="0">
            <a:gsLst>
              <a:gs pos="0">
                <a:srgbClr val="F79646"/>
              </a:gs>
              <a:gs pos="100000">
                <a:srgbClr val="974706"/>
              </a:gs>
            </a:gsLst>
            <a:lin ang="2700000" scaled="1"/>
          </a:gradFill>
          <a:ln w="12700">
            <a:solidFill>
              <a:srgbClr val="F2F2F2"/>
            </a:solidFill>
            <a:miter lim="800000"/>
            <a:headEnd/>
            <a:tailEnd/>
          </a:ln>
          <a:effectLst>
            <a:outerShdw sy="50000" kx="-2453608" rotWithShape="0">
              <a:srgbClr val="FBD4B4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AutoShape 16"/>
          <p:cNvSpPr>
            <a:spLocks noChangeArrowheads="1"/>
          </p:cNvSpPr>
          <p:nvPr/>
        </p:nvSpPr>
        <p:spPr bwMode="auto">
          <a:xfrm rot="5400000">
            <a:off x="6123263" y="3468683"/>
            <a:ext cx="315362" cy="369888"/>
          </a:xfrm>
          <a:prstGeom prst="leftRightArrow">
            <a:avLst>
              <a:gd name="adj1" fmla="val 50000"/>
              <a:gd name="adj2" fmla="val 22747"/>
            </a:avLst>
          </a:prstGeom>
          <a:gradFill rotWithShape="0">
            <a:gsLst>
              <a:gs pos="0">
                <a:srgbClr val="F79646"/>
              </a:gs>
              <a:gs pos="100000">
                <a:srgbClr val="974706"/>
              </a:gs>
            </a:gsLst>
            <a:lin ang="2700000" scaled="1"/>
          </a:gradFill>
          <a:ln w="12700">
            <a:solidFill>
              <a:srgbClr val="F2F2F2"/>
            </a:solidFill>
            <a:miter lim="800000"/>
            <a:headEnd/>
            <a:tailEnd/>
          </a:ln>
          <a:effectLst>
            <a:outerShdw sy="50000" kx="-2453608" rotWithShape="0">
              <a:srgbClr val="FBD4B4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AutoShape 16"/>
          <p:cNvSpPr>
            <a:spLocks noChangeArrowheads="1"/>
          </p:cNvSpPr>
          <p:nvPr/>
        </p:nvSpPr>
        <p:spPr bwMode="auto">
          <a:xfrm rot="10800000">
            <a:off x="7276555" y="4093622"/>
            <a:ext cx="649138" cy="369888"/>
          </a:xfrm>
          <a:prstGeom prst="leftRightArrow">
            <a:avLst>
              <a:gd name="adj1" fmla="val 50000"/>
              <a:gd name="adj2" fmla="val 22747"/>
            </a:avLst>
          </a:prstGeom>
          <a:gradFill rotWithShape="0">
            <a:gsLst>
              <a:gs pos="0">
                <a:srgbClr val="F79646"/>
              </a:gs>
              <a:gs pos="100000">
                <a:srgbClr val="974706"/>
              </a:gs>
            </a:gsLst>
            <a:lin ang="2700000" scaled="1"/>
          </a:gradFill>
          <a:ln w="12700">
            <a:solidFill>
              <a:srgbClr val="F2F2F2"/>
            </a:solidFill>
            <a:miter lim="800000"/>
            <a:headEnd/>
            <a:tailEnd/>
          </a:ln>
          <a:effectLst>
            <a:outerShdw sy="50000" kx="-2453608" rotWithShape="0">
              <a:srgbClr val="FBD4B4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8257615" y="3811308"/>
            <a:ext cx="2792412" cy="11461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1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</a:rPr>
              <a:t>МУЗЫКАЛЬНЫЙ РУКОВОДИТЕЛЬ</a:t>
            </a:r>
          </a:p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</a:rPr>
              <a:t>- Работа над темпо-ритмической стороной речи</a:t>
            </a:r>
          </a:p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</a:rPr>
              <a:t>- Автоматизация звуков в </a:t>
            </a:r>
            <a:r>
              <a:rPr kumimoji="0" lang="ru-RU" altLang="ru-RU" sz="11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</a:rPr>
              <a:t>распевках</a:t>
            </a:r>
            <a:endParaRPr kumimoji="0" lang="ru-RU" altLang="ru-RU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</a:endParaRPr>
          </a:p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</a:rPr>
              <a:t>- Использование ритмопластики (тембр, дикция, сила голоса, дыхание)</a:t>
            </a:r>
            <a:endParaRPr kumimoji="0" lang="ru-RU" alt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3" name="AutoShape 15"/>
          <p:cNvSpPr>
            <a:spLocks noChangeArrowheads="1"/>
          </p:cNvSpPr>
          <p:nvPr/>
        </p:nvSpPr>
        <p:spPr bwMode="auto">
          <a:xfrm rot="16200000">
            <a:off x="9025473" y="2910901"/>
            <a:ext cx="686305" cy="791743"/>
          </a:xfrm>
          <a:custGeom>
            <a:avLst/>
            <a:gdLst>
              <a:gd name="G0" fmla="+- 9257 0 0"/>
              <a:gd name="G1" fmla="+- 18514 0 0"/>
              <a:gd name="G2" fmla="+- 6171 0 0"/>
              <a:gd name="G3" fmla="*/ 9257 1 2"/>
              <a:gd name="G4" fmla="+- G3 10800 0"/>
              <a:gd name="G5" fmla="+- 21600 9257 18514"/>
              <a:gd name="G6" fmla="+- 18514 6171 0"/>
              <a:gd name="G7" fmla="*/ G6 1 2"/>
              <a:gd name="G8" fmla="*/ 18514 2 1"/>
              <a:gd name="G9" fmla="+- G8 0 21600"/>
              <a:gd name="G10" fmla="+- G5 0 G4"/>
              <a:gd name="G11" fmla="+- 9257 0 G4"/>
              <a:gd name="G12" fmla="*/ G2 G10 G11"/>
              <a:gd name="T0" fmla="*/ 15429 w 21600"/>
              <a:gd name="T1" fmla="*/ 0 h 21600"/>
              <a:gd name="T2" fmla="*/ 9257 w 21600"/>
              <a:gd name="T3" fmla="*/ 6171 h 21600"/>
              <a:gd name="T4" fmla="*/ 6171 w 21600"/>
              <a:gd name="T5" fmla="*/ 9257 h 21600"/>
              <a:gd name="T6" fmla="*/ 0 w 21600"/>
              <a:gd name="T7" fmla="*/ 15429 h 21600"/>
              <a:gd name="T8" fmla="*/ 6171 w 21600"/>
              <a:gd name="T9" fmla="*/ 21600 h 21600"/>
              <a:gd name="T10" fmla="*/ 12343 w 21600"/>
              <a:gd name="T11" fmla="*/ 18514 h 21600"/>
              <a:gd name="T12" fmla="*/ 18514 w 21600"/>
              <a:gd name="T13" fmla="*/ 12343 h 21600"/>
              <a:gd name="T14" fmla="*/ 21600 w 21600"/>
              <a:gd name="T15" fmla="*/ 6171 h 21600"/>
              <a:gd name="T16" fmla="*/ 17694720 60000 65536"/>
              <a:gd name="T17" fmla="*/ 11796480 60000 65536"/>
              <a:gd name="T18" fmla="*/ 17694720 60000 65536"/>
              <a:gd name="T19" fmla="*/ 11796480 60000 65536"/>
              <a:gd name="T20" fmla="*/ 5898240 60000 65536"/>
              <a:gd name="T21" fmla="*/ 5898240 60000 65536"/>
              <a:gd name="T22" fmla="*/ 0 60000 65536"/>
              <a:gd name="T23" fmla="*/ 0 60000 65536"/>
              <a:gd name="T24" fmla="*/ G12 w 21600"/>
              <a:gd name="T25" fmla="*/ G5 h 21600"/>
              <a:gd name="T26" fmla="*/ G1 w 21600"/>
              <a:gd name="T27" fmla="*/ G1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5429" y="0"/>
                </a:moveTo>
                <a:lnTo>
                  <a:pt x="9257" y="6171"/>
                </a:lnTo>
                <a:lnTo>
                  <a:pt x="12343" y="6171"/>
                </a:lnTo>
                <a:lnTo>
                  <a:pt x="12343" y="12343"/>
                </a:lnTo>
                <a:lnTo>
                  <a:pt x="6171" y="12343"/>
                </a:lnTo>
                <a:lnTo>
                  <a:pt x="6171" y="9257"/>
                </a:lnTo>
                <a:lnTo>
                  <a:pt x="0" y="15429"/>
                </a:lnTo>
                <a:lnTo>
                  <a:pt x="6171" y="21600"/>
                </a:lnTo>
                <a:lnTo>
                  <a:pt x="6171" y="18514"/>
                </a:lnTo>
                <a:lnTo>
                  <a:pt x="18514" y="18514"/>
                </a:lnTo>
                <a:lnTo>
                  <a:pt x="18514" y="6171"/>
                </a:lnTo>
                <a:lnTo>
                  <a:pt x="21600" y="6171"/>
                </a:lnTo>
                <a:close/>
              </a:path>
            </a:pathLst>
          </a:cu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" name="AutoShape 16"/>
          <p:cNvSpPr>
            <a:spLocks noChangeArrowheads="1"/>
          </p:cNvSpPr>
          <p:nvPr/>
        </p:nvSpPr>
        <p:spPr bwMode="auto">
          <a:xfrm rot="8664798">
            <a:off x="4346853" y="4849106"/>
            <a:ext cx="721017" cy="369888"/>
          </a:xfrm>
          <a:prstGeom prst="leftRightArrow">
            <a:avLst>
              <a:gd name="adj1" fmla="val 50000"/>
              <a:gd name="adj2" fmla="val 22747"/>
            </a:avLst>
          </a:prstGeom>
          <a:gradFill rotWithShape="0">
            <a:gsLst>
              <a:gs pos="0">
                <a:srgbClr val="F79646"/>
              </a:gs>
              <a:gs pos="100000">
                <a:srgbClr val="974706"/>
              </a:gs>
            </a:gsLst>
            <a:lin ang="2700000" scaled="1"/>
          </a:gradFill>
          <a:ln w="12700">
            <a:solidFill>
              <a:srgbClr val="F2F2F2"/>
            </a:solidFill>
            <a:miter lim="800000"/>
            <a:headEnd/>
            <a:tailEnd/>
          </a:ln>
          <a:effectLst>
            <a:outerShdw sy="50000" kx="-2453608" rotWithShape="0">
              <a:srgbClr val="FBD4B4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2330149" y="4883474"/>
            <a:ext cx="1804582" cy="205682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1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</a:rPr>
              <a:t>ПЕДАГОГ - ПСИХОЛОГ</a:t>
            </a:r>
          </a:p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</a:rPr>
              <a:t>- Коррекция основных психических процессов</a:t>
            </a:r>
          </a:p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</a:rPr>
              <a:t>- Снятие эмоционального напряжения</a:t>
            </a:r>
          </a:p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</a:rPr>
              <a:t>- Снятие тревожности при негативном настрое на взаимодействие (особые случаи)</a:t>
            </a:r>
            <a:endParaRPr kumimoji="0" lang="ru-RU" alt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6" name="AutoShape 16"/>
          <p:cNvSpPr>
            <a:spLocks noChangeArrowheads="1"/>
          </p:cNvSpPr>
          <p:nvPr/>
        </p:nvSpPr>
        <p:spPr bwMode="auto">
          <a:xfrm rot="5400000">
            <a:off x="3041239" y="4488910"/>
            <a:ext cx="420687" cy="369888"/>
          </a:xfrm>
          <a:prstGeom prst="leftRightArrow">
            <a:avLst>
              <a:gd name="adj1" fmla="val 50000"/>
              <a:gd name="adj2" fmla="val 22747"/>
            </a:avLst>
          </a:prstGeom>
          <a:ln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7" name="AutoShape 16"/>
          <p:cNvSpPr>
            <a:spLocks noChangeArrowheads="1"/>
          </p:cNvSpPr>
          <p:nvPr/>
        </p:nvSpPr>
        <p:spPr bwMode="auto">
          <a:xfrm rot="5400000">
            <a:off x="5999724" y="4918588"/>
            <a:ext cx="326831" cy="369888"/>
          </a:xfrm>
          <a:prstGeom prst="leftRightArrow">
            <a:avLst>
              <a:gd name="adj1" fmla="val 50000"/>
              <a:gd name="adj2" fmla="val 22747"/>
            </a:avLst>
          </a:prstGeom>
          <a:gradFill rotWithShape="0">
            <a:gsLst>
              <a:gs pos="0">
                <a:srgbClr val="F79646"/>
              </a:gs>
              <a:gs pos="100000">
                <a:srgbClr val="974706"/>
              </a:gs>
            </a:gsLst>
            <a:lin ang="2700000" scaled="1"/>
          </a:gradFill>
          <a:ln w="12700">
            <a:solidFill>
              <a:srgbClr val="F2F2F2"/>
            </a:solidFill>
            <a:miter lim="800000"/>
            <a:headEnd/>
            <a:tailEnd/>
          </a:ln>
          <a:effectLst>
            <a:outerShdw sy="50000" kx="-2453608" rotWithShape="0">
              <a:srgbClr val="FBD4B4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5164110" y="5263016"/>
            <a:ext cx="2123926" cy="15805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1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</a:rPr>
              <a:t>ИНСТРУКТОР ПО ФИЗИЧЕСКОЙ КУЛЬТУРЕ</a:t>
            </a:r>
          </a:p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</a:rPr>
              <a:t>- Упражнение на мышечную релаксацию</a:t>
            </a:r>
          </a:p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</a:rPr>
              <a:t>- Развитие общей моторики и координации движений</a:t>
            </a:r>
          </a:p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</a:rPr>
              <a:t>- Развитие физиологического дыхания</a:t>
            </a:r>
            <a:endParaRPr kumimoji="0" lang="ru-RU" alt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9" name="AutoShape 16"/>
          <p:cNvSpPr>
            <a:spLocks noChangeArrowheads="1"/>
          </p:cNvSpPr>
          <p:nvPr/>
        </p:nvSpPr>
        <p:spPr bwMode="auto">
          <a:xfrm rot="10800000">
            <a:off x="4193957" y="5755242"/>
            <a:ext cx="942181" cy="369888"/>
          </a:xfrm>
          <a:prstGeom prst="leftRightArrow">
            <a:avLst>
              <a:gd name="adj1" fmla="val 50000"/>
              <a:gd name="adj2" fmla="val 22747"/>
            </a:avLst>
          </a:prstGeom>
          <a:ln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" name="AutoShape 16"/>
          <p:cNvSpPr>
            <a:spLocks noChangeArrowheads="1"/>
          </p:cNvSpPr>
          <p:nvPr/>
        </p:nvSpPr>
        <p:spPr bwMode="auto">
          <a:xfrm rot="2063508">
            <a:off x="7325253" y="5078073"/>
            <a:ext cx="923369" cy="369888"/>
          </a:xfrm>
          <a:prstGeom prst="leftRightArrow">
            <a:avLst>
              <a:gd name="adj1" fmla="val 50000"/>
              <a:gd name="adj2" fmla="val 22747"/>
            </a:avLst>
          </a:prstGeom>
          <a:gradFill rotWithShape="0">
            <a:gsLst>
              <a:gs pos="0">
                <a:srgbClr val="F79646"/>
              </a:gs>
              <a:gs pos="100000">
                <a:srgbClr val="974706"/>
              </a:gs>
            </a:gsLst>
            <a:lin ang="2700000" scaled="1"/>
          </a:gradFill>
          <a:ln w="12700">
            <a:solidFill>
              <a:srgbClr val="F2F2F2"/>
            </a:solidFill>
            <a:miter lim="800000"/>
            <a:headEnd/>
            <a:tailEnd/>
          </a:ln>
          <a:effectLst>
            <a:outerShdw sy="50000" kx="-2453608" rotWithShape="0">
              <a:srgbClr val="FBD4B4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" name="Text Box 8"/>
          <p:cNvSpPr txBox="1">
            <a:spLocks noChangeArrowheads="1"/>
          </p:cNvSpPr>
          <p:nvPr/>
        </p:nvSpPr>
        <p:spPr bwMode="auto">
          <a:xfrm>
            <a:off x="8177416" y="5541672"/>
            <a:ext cx="1590675" cy="116691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1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</a:rPr>
              <a:t>МЕДРАБОТНИК</a:t>
            </a:r>
          </a:p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</a:rPr>
              <a:t>- Медицинское обследование детей</a:t>
            </a:r>
          </a:p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</a:rPr>
              <a:t>- Определение индивидуальной нагрузки</a:t>
            </a:r>
            <a:endParaRPr kumimoji="0" lang="ru-RU" alt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2" name="AutoShape 16"/>
          <p:cNvSpPr>
            <a:spLocks noChangeArrowheads="1"/>
          </p:cNvSpPr>
          <p:nvPr/>
        </p:nvSpPr>
        <p:spPr bwMode="auto">
          <a:xfrm rot="10800000">
            <a:off x="7316008" y="5822613"/>
            <a:ext cx="707978" cy="369888"/>
          </a:xfrm>
          <a:prstGeom prst="leftRightArrow">
            <a:avLst>
              <a:gd name="adj1" fmla="val 50000"/>
              <a:gd name="adj2" fmla="val 22747"/>
            </a:avLst>
          </a:prstGeom>
          <a:ln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3" name="AutoShape 16"/>
          <p:cNvSpPr>
            <a:spLocks noChangeArrowheads="1"/>
          </p:cNvSpPr>
          <p:nvPr/>
        </p:nvSpPr>
        <p:spPr bwMode="auto">
          <a:xfrm rot="5400000">
            <a:off x="9032007" y="5064634"/>
            <a:ext cx="518619" cy="369888"/>
          </a:xfrm>
          <a:prstGeom prst="leftRightArrow">
            <a:avLst>
              <a:gd name="adj1" fmla="val 50000"/>
              <a:gd name="adj2" fmla="val 22747"/>
            </a:avLst>
          </a:prstGeom>
          <a:ln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88629733"/>
      </p:ext>
    </p:extLst>
  </p:cSld>
  <p:clrMapOvr>
    <a:masterClrMapping/>
  </p:clrMapOvr>
  <p:transition spd="slow">
    <p:randomBar dir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23871" y="521905"/>
            <a:ext cx="8272272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lnSpc>
                <a:spcPct val="120000"/>
              </a:lnSpc>
            </a:pPr>
            <a:r>
              <a:rPr lang="ru-RU" sz="32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</a:rPr>
              <a:t>ВЗАИМОДЕЙСТВИЕ </a:t>
            </a:r>
          </a:p>
          <a:p>
            <a:pPr lvl="0" algn="ctr" defTabSz="914400">
              <a:lnSpc>
                <a:spcPct val="120000"/>
              </a:lnSpc>
            </a:pPr>
            <a:r>
              <a:rPr lang="ru-RU" sz="32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</a:rPr>
              <a:t>УЧИТЕЛЯ-ЛОГОПЕДА И МУЗЫКАЛЬНОГО РУКОВОДИТЕЛЯ В КОРРЕКЦИОННО-ОБРАЗОВАТЕЛЬНОЙ РАБОТЕ</a:t>
            </a:r>
            <a:endParaRPr lang="ru-RU" sz="32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9391" y="3163699"/>
            <a:ext cx="4438273" cy="2889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0084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18232" y="814037"/>
            <a:ext cx="6096000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lvl="0"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Схема взаимодействия учителя </a:t>
            </a:r>
            <a:r>
              <a:rPr lang="ru-RU" altLang="ru-RU" sz="16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altLang="ru-RU" sz="16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логопеда </a:t>
            </a:r>
            <a:endParaRPr lang="ru-RU" altLang="ru-RU" sz="600" dirty="0">
              <a:solidFill>
                <a:prstClr val="black"/>
              </a:solidFill>
              <a:latin typeface="Calibri"/>
            </a:endParaRPr>
          </a:p>
          <a:p>
            <a:pPr lvl="0"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музыкального руководителя</a:t>
            </a:r>
            <a:endParaRPr lang="ru-RU" altLang="ru-RU" sz="6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4628007" y="3744042"/>
            <a:ext cx="2076450" cy="11541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ФОРМЫ</a:t>
            </a:r>
            <a:endParaRPr kumimoji="0" lang="ru-RU" altLang="ru-RU" sz="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СОВМЕСТНОЙ </a:t>
            </a:r>
            <a:endParaRPr kumimoji="0" lang="ru-RU" altLang="ru-RU" sz="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ДЕЯТЕЛЬНОСТИ</a:t>
            </a:r>
            <a:endParaRPr kumimoji="0" lang="ru-RU" alt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4628007" y="1877460"/>
            <a:ext cx="2076450" cy="1154112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Координированное планирование совместной деятельности</a:t>
            </a:r>
            <a:endParaRPr lang="ru-RU" altLang="ru-RU" sz="16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4628007" y="5610625"/>
            <a:ext cx="2076450" cy="1154113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Оформление документации по взаимодействию</a:t>
            </a:r>
            <a:endParaRPr lang="ru-RU" altLang="ru-RU" sz="16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1365871" y="3744041"/>
            <a:ext cx="2076450" cy="1154113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Совместное проведение тематических, интегрированных занятий, итоговых занятий для родителей</a:t>
            </a:r>
            <a:endParaRPr lang="ru-RU" altLang="ru-RU" sz="12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8183231" y="3744040"/>
            <a:ext cx="2076450" cy="1154113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Взаимопосещение</a:t>
            </a:r>
            <a:r>
              <a:rPr lang="ru-RU" alt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традиционных логопедических и музыкальных занятий</a:t>
            </a:r>
            <a:endParaRPr lang="ru-RU" altLang="ru-RU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1739695" y="2039869"/>
            <a:ext cx="2076450" cy="1154113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Взаимообмен </a:t>
            </a:r>
            <a:endParaRPr lang="ru-RU" altLang="ru-RU" dirty="0">
              <a:solidFill>
                <a:prstClr val="black"/>
              </a:solidFill>
              <a:latin typeface="Calibri"/>
            </a:endParaRPr>
          </a:p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данными </a:t>
            </a:r>
            <a:endParaRPr lang="ru-RU" altLang="ru-RU" dirty="0">
              <a:solidFill>
                <a:prstClr val="black"/>
              </a:solidFill>
              <a:latin typeface="Calibri"/>
            </a:endParaRPr>
          </a:p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диагностики</a:t>
            </a:r>
            <a:endParaRPr lang="ru-RU" altLang="ru-RU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7676007" y="2039869"/>
            <a:ext cx="2076450" cy="1154113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Досуг, </a:t>
            </a:r>
            <a:endParaRPr lang="ru-RU" altLang="ru-RU" dirty="0">
              <a:solidFill>
                <a:prstClr val="black"/>
              </a:solidFill>
              <a:latin typeface="Calibri"/>
            </a:endParaRPr>
          </a:p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развлечения, праздники </a:t>
            </a:r>
            <a:endParaRPr lang="ru-RU" altLang="ru-RU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2" name="Text Box 16"/>
          <p:cNvSpPr txBox="1">
            <a:spLocks noChangeArrowheads="1"/>
          </p:cNvSpPr>
          <p:nvPr/>
        </p:nvSpPr>
        <p:spPr bwMode="auto">
          <a:xfrm>
            <a:off x="1739694" y="5277821"/>
            <a:ext cx="2076451" cy="1154113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Участие в педагогических советах ДОУ</a:t>
            </a:r>
            <a:endParaRPr lang="ru-RU" altLang="ru-RU" sz="16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7676007" y="5277821"/>
            <a:ext cx="2076450" cy="1154113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Итоговая аналитическая отчетность</a:t>
            </a:r>
            <a:endParaRPr lang="ru-RU" altLang="ru-RU" sz="16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4" name="AutoShape 5"/>
          <p:cNvSpPr>
            <a:spLocks noChangeShapeType="1"/>
          </p:cNvSpPr>
          <p:nvPr/>
        </p:nvSpPr>
        <p:spPr bwMode="auto">
          <a:xfrm flipV="1">
            <a:off x="5666232" y="3031572"/>
            <a:ext cx="45719" cy="712468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AutoShape 3"/>
          <p:cNvSpPr>
            <a:spLocks noChangeShapeType="1"/>
          </p:cNvSpPr>
          <p:nvPr/>
        </p:nvSpPr>
        <p:spPr bwMode="auto">
          <a:xfrm flipH="1" flipV="1">
            <a:off x="3816145" y="3031571"/>
            <a:ext cx="771684" cy="673457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" name="AutoShape 4"/>
          <p:cNvSpPr>
            <a:spLocks noChangeShapeType="1"/>
          </p:cNvSpPr>
          <p:nvPr/>
        </p:nvSpPr>
        <p:spPr bwMode="auto">
          <a:xfrm flipV="1">
            <a:off x="6704457" y="3031571"/>
            <a:ext cx="971550" cy="694372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7" name="AutoShape 14"/>
          <p:cNvSpPr>
            <a:spLocks noChangeShapeType="1"/>
          </p:cNvSpPr>
          <p:nvPr/>
        </p:nvSpPr>
        <p:spPr bwMode="auto">
          <a:xfrm flipH="1">
            <a:off x="3816144" y="4886725"/>
            <a:ext cx="805815" cy="563099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" name="AutoShape 13"/>
          <p:cNvSpPr>
            <a:spLocks noChangeShapeType="1"/>
          </p:cNvSpPr>
          <p:nvPr/>
        </p:nvSpPr>
        <p:spPr bwMode="auto">
          <a:xfrm>
            <a:off x="6710505" y="4916254"/>
            <a:ext cx="965502" cy="442448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" name="AutoShape 12"/>
          <p:cNvSpPr>
            <a:spLocks noChangeShapeType="1"/>
          </p:cNvSpPr>
          <p:nvPr/>
        </p:nvSpPr>
        <p:spPr bwMode="auto">
          <a:xfrm flipH="1">
            <a:off x="5590245" y="4916253"/>
            <a:ext cx="75986" cy="748333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" name="AutoShape 1"/>
          <p:cNvSpPr>
            <a:spLocks noChangeShapeType="1"/>
          </p:cNvSpPr>
          <p:nvPr/>
        </p:nvSpPr>
        <p:spPr bwMode="auto">
          <a:xfrm flipH="1">
            <a:off x="3478377" y="4213269"/>
            <a:ext cx="1143581" cy="123254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" name="AutoShape 2"/>
          <p:cNvSpPr>
            <a:spLocks noChangeShapeType="1"/>
          </p:cNvSpPr>
          <p:nvPr/>
        </p:nvSpPr>
        <p:spPr bwMode="auto">
          <a:xfrm>
            <a:off x="6736454" y="4274895"/>
            <a:ext cx="1446777" cy="45719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3627492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20568" y="1030147"/>
            <a:ext cx="6096000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lvl="0"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prstClr val="black"/>
                </a:solidFill>
                <a:latin typeface="Times New Roman" panose="02020603050405020304" pitchFamily="18" charset="0"/>
              </a:rPr>
              <a:t>Направления деятельности учителя -  логопеда </a:t>
            </a:r>
          </a:p>
          <a:p>
            <a:pPr lvl="0"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prstClr val="black"/>
                </a:solidFill>
                <a:latin typeface="Times New Roman" panose="02020603050405020304" pitchFamily="18" charset="0"/>
              </a:rPr>
              <a:t>с музыкальным руководителем ДОУ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336232" y="1934731"/>
            <a:ext cx="9737152" cy="4178003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914400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Оказывает помощь в рамках логопедического сопровождения деятельности музыкального руководителя.</a:t>
            </a:r>
          </a:p>
          <a:p>
            <a:pPr defTabSz="914400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Помогает в создании эмоционального настроя, повышении внимания детей при выполнении упражнений на активизацию дыхания и голоса </a:t>
            </a:r>
          </a:p>
          <a:p>
            <a:pPr defTabSz="914400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Учит детей определять, анализировать и обозначать словами свои переживания, работая над их эмоциональным развитием, в ходе прослушивания различных музыкальных произведений (для комплексных занятий).</a:t>
            </a:r>
          </a:p>
          <a:p>
            <a:pPr defTabSz="914400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Оказывает консультативную помощь в разработке сценариев, праздников, программ развлечений и досуга, распределении ролей.</a:t>
            </a:r>
          </a:p>
          <a:p>
            <a:pPr defTabSz="914400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Участвует в выполнении годовых задач по музыкальному развитию.</a:t>
            </a:r>
          </a:p>
          <a:p>
            <a:pPr defTabSz="914400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Осуществляет сопровождение на занятиях по развитию памяти, внимания, координации движений, при подготовке к проведению праздников, досуга.</a:t>
            </a:r>
          </a:p>
          <a:p>
            <a:pPr defTabSz="914400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Участвует в организации и проведении театрализованных представлений.</a:t>
            </a:r>
          </a:p>
          <a:p>
            <a:pPr defTabSz="914400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solidFill>
                <a:prstClr val="black"/>
              </a:solidFill>
              <a:latin typeface="Book Antiqua" panose="020406020503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914400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solidFill>
                <a:prstClr val="black"/>
              </a:solidFill>
              <a:latin typeface="Book Antiqua" panose="020406020503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914400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solidFill>
                <a:prstClr val="black"/>
              </a:solidFill>
              <a:latin typeface="Book Antiqua" panose="020406020503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914400">
              <a:lnSpc>
                <a:spcPct val="107000"/>
              </a:lnSpc>
              <a:spcAft>
                <a:spcPts val="800"/>
              </a:spcAft>
            </a:pPr>
            <a:r>
              <a:rPr lang="ru-RU" sz="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5483503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2787" y="3438011"/>
            <a:ext cx="3060457" cy="305436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3006" y="883367"/>
            <a:ext cx="7220470" cy="3576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1509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8913" y="154413"/>
            <a:ext cx="8255479" cy="54864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8770" y="4888918"/>
            <a:ext cx="3261643" cy="1707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9685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37104" y="914621"/>
            <a:ext cx="609600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lvl="0"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Основные задачи стоящие перед учителем – логопедом</a:t>
            </a:r>
          </a:p>
          <a:p>
            <a:pPr lvl="0"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и музыкальным руководителем</a:t>
            </a:r>
            <a:endParaRPr lang="ru-RU" altLang="ru-RU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1361199"/>
              </p:ext>
            </p:extLst>
          </p:nvPr>
        </p:nvGraphicFramePr>
        <p:xfrm>
          <a:off x="1491335" y="2092598"/>
          <a:ext cx="9344305" cy="4028879"/>
        </p:xfrm>
        <a:graphic>
          <a:graphicData uri="http://schemas.openxmlformats.org/drawingml/2006/table">
            <a:tbl>
              <a:tblPr firstRow="1" firstCol="1" bandRow="1">
                <a:tableStyleId>{E269D01E-BC32-4049-B463-5C60D7B0CCD2}</a:tableStyleId>
              </a:tblPr>
              <a:tblGrid>
                <a:gridCol w="2728386">
                  <a:extLst>
                    <a:ext uri="{9D8B030D-6E8A-4147-A177-3AD203B41FA5}">
                      <a16:colId xmlns:a16="http://schemas.microsoft.com/office/drawing/2014/main" val="2553298540"/>
                    </a:ext>
                  </a:extLst>
                </a:gridCol>
                <a:gridCol w="3084918">
                  <a:extLst>
                    <a:ext uri="{9D8B030D-6E8A-4147-A177-3AD203B41FA5}">
                      <a16:colId xmlns:a16="http://schemas.microsoft.com/office/drawing/2014/main" val="3632776683"/>
                    </a:ext>
                  </a:extLst>
                </a:gridCol>
                <a:gridCol w="3531001">
                  <a:extLst>
                    <a:ext uri="{9D8B030D-6E8A-4147-A177-3AD203B41FA5}">
                      <a16:colId xmlns:a16="http://schemas.microsoft.com/office/drawing/2014/main" val="501608950"/>
                    </a:ext>
                  </a:extLst>
                </a:gridCol>
              </a:tblGrid>
              <a:tr h="61982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Оздоровительные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Образовательно-воспитательные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Коррекционные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62856767"/>
                  </a:ext>
                </a:extLst>
              </a:tr>
              <a:tr h="340905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285750" indent="-285750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Укреплять костно-</a:t>
                      </a:r>
                    </a:p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мышечный аппарат.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Развивать дыхание.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Развивать координацию движений и моторные функции.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Формировать правильную осанку.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Воспитывать и развивать чувство ритма, способность ощущать в музыке, движениях ритмическую выразительность.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Формировать способность восприятия музыкальных образов.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Совершенствовать личностные качества, чувство коллективизма.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-Развивать речевое дыхание.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Развивать артикуляционный аппарат.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Формировать просодические компоненты речи.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Развивать фонематическое восприятие.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Развивать грамматический строй и связную речь.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81217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17475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840" y="941832"/>
            <a:ext cx="5973311" cy="43525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9324" y="300412"/>
            <a:ext cx="4867637" cy="632586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-596539" y="105263"/>
            <a:ext cx="932905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Совместные праздники, развлечения</a:t>
            </a:r>
            <a:endParaRPr lang="ru-RU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4545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06" y="466344"/>
            <a:ext cx="4101084" cy="546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9824" y="1298448"/>
            <a:ext cx="5858256" cy="43936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37811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328" y="157734"/>
            <a:ext cx="5291328" cy="39684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8034" y="270256"/>
            <a:ext cx="4687062" cy="6249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1115756" y="4933295"/>
            <a:ext cx="373647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Открытое занятие для педагогов</a:t>
            </a:r>
            <a:endParaRPr lang="ru-RU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5033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36" y="104648"/>
            <a:ext cx="3438144" cy="4584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0480" y="2871216"/>
            <a:ext cx="4023360" cy="3017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9480" y="345186"/>
            <a:ext cx="4514088" cy="33855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317938" y="4768703"/>
            <a:ext cx="336310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деятельность </a:t>
            </a:r>
          </a:p>
          <a:p>
            <a:pPr algn="ctr"/>
            <a:r>
              <a:rPr lang="ru-RU" sz="1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группе для детей раннего возраста</a:t>
            </a:r>
            <a:endParaRPr lang="ru-RU" sz="1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63840" y="4640467"/>
            <a:ext cx="4197816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Индивидуальное консультирование педагогов</a:t>
            </a:r>
            <a:endParaRPr lang="ru-RU" sz="1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1941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616" y="1918308"/>
            <a:ext cx="11029616" cy="1013800"/>
          </a:xfrm>
        </p:spPr>
        <p:txBody>
          <a:bodyPr>
            <a:normAutofit fontScale="90000"/>
          </a:bodyPr>
          <a:lstStyle/>
          <a:p>
            <a:pPr lvl="0" algn="ctr" defTabSz="914400">
              <a:lnSpc>
                <a:spcPct val="120000"/>
              </a:lnSpc>
              <a:spcBef>
                <a:spcPts val="0"/>
              </a:spcBef>
            </a:pPr>
            <a:r>
              <a:rPr lang="ru-RU" sz="3200" b="1" cap="none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ВЗАИМОДЕЙСТВИЕ </a:t>
            </a:r>
            <a:br>
              <a:rPr lang="ru-RU" sz="3200" b="1" cap="none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3200" b="1" cap="none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УЧИТЕЛЯ-ЛОГОПЕДА И ВОСПИТАТЕЛЯ </a:t>
            </a:r>
            <a:br>
              <a:rPr lang="ru-RU" sz="3200" b="1" cap="none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3200" b="1" cap="none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КОРРЕКЦИОННО-ОБРАЗОВАТЕЛЬНОЙ РАБОТЕ</a:t>
            </a:r>
            <a:r>
              <a:rPr lang="ru-RU" sz="3200" cap="none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3200" cap="none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4408" y="3660496"/>
            <a:ext cx="4440936" cy="2886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2097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52" y="320041"/>
            <a:ext cx="3446361" cy="25877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" y="3127248"/>
            <a:ext cx="3393252" cy="25478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800700" y="975095"/>
            <a:ext cx="4216507" cy="31660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6056" y="2571109"/>
            <a:ext cx="4133916" cy="31040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7754887" y="2188777"/>
            <a:ext cx="4119718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Семинар-практикум для педагогов ДОУ</a:t>
            </a:r>
            <a:endParaRPr lang="ru-RU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11248" y="5321179"/>
            <a:ext cx="351654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с молодым </a:t>
            </a:r>
          </a:p>
          <a:p>
            <a:pPr algn="ctr"/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пециалистом (обмен опытом)</a:t>
            </a:r>
            <a:endParaRPr lang="ru-RU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46072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между специалистами осуществляется и в таких формах работы, как консультации, семинары-практикумы, совместные беседы по подведению итогов коррекционно-воспитательной работы и определению перспектив дальнейшей деятельности, посредствам перспективного плана и ведения тетрадей взаимосвязи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Решить речевые проблемы детей можно только при грамотной работе всех сотрудников детского сада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тесный контакт в работе специалистов способствует устранению различных проблем в дошкольном возрасте, а, значит, и дальнейшему полноценному школьному обучению.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142758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46863" y="1896070"/>
            <a:ext cx="98564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ВНИМАНИЕ!!!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6863" y="3124200"/>
            <a:ext cx="9454896" cy="27012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аплодисменты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698480" y="2514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0346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2"/>
          <p:cNvSpPr txBox="1">
            <a:spLocks noChangeArrowheads="1"/>
          </p:cNvSpPr>
          <p:nvPr/>
        </p:nvSpPr>
        <p:spPr bwMode="auto">
          <a:xfrm>
            <a:off x="2390877" y="971162"/>
            <a:ext cx="6524626" cy="782638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/>
            <a:r>
              <a:rPr lang="ru-RU" b="1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Схема взаимодействия учителя – логопеда </a:t>
            </a:r>
          </a:p>
          <a:p>
            <a:pPr lvl="0" algn="ctr" defTabSz="914400"/>
            <a:r>
              <a:rPr lang="ru-RU" b="1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воспитателя</a:t>
            </a:r>
          </a:p>
        </p:txBody>
      </p:sp>
      <p:sp>
        <p:nvSpPr>
          <p:cNvPr id="5" name="Text Box 21"/>
          <p:cNvSpPr txBox="1">
            <a:spLocks noChangeArrowheads="1"/>
          </p:cNvSpPr>
          <p:nvPr/>
        </p:nvSpPr>
        <p:spPr bwMode="auto">
          <a:xfrm>
            <a:off x="4614965" y="4137431"/>
            <a:ext cx="2076450" cy="8826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7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ФОРМЫ</a:t>
            </a:r>
            <a:endParaRPr kumimoji="0" lang="ru-RU" altLang="ru-RU" sz="17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7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СОВМЕСТНОЙ </a:t>
            </a:r>
            <a:endParaRPr kumimoji="0" lang="ru-RU" altLang="ru-RU" sz="17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7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ДЕЯТЕЛЬНОСТИ</a:t>
            </a:r>
            <a:endParaRPr kumimoji="0" lang="ru-RU" altLang="ru-RU" sz="17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6" name="Text Box 20"/>
          <p:cNvSpPr txBox="1">
            <a:spLocks noChangeArrowheads="1"/>
          </p:cNvSpPr>
          <p:nvPr/>
        </p:nvSpPr>
        <p:spPr bwMode="auto">
          <a:xfrm>
            <a:off x="4614965" y="1945029"/>
            <a:ext cx="2076450" cy="11541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Координированное планирование совместной деятельности</a:t>
            </a:r>
            <a:endParaRPr lang="ru-RU" altLang="ru-RU" sz="16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 Box 18"/>
          <p:cNvSpPr txBox="1">
            <a:spLocks noChangeArrowheads="1"/>
          </p:cNvSpPr>
          <p:nvPr/>
        </p:nvSpPr>
        <p:spPr bwMode="auto">
          <a:xfrm>
            <a:off x="1748258" y="2239406"/>
            <a:ext cx="2076450" cy="11541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Взаимообмен </a:t>
            </a:r>
            <a:endParaRPr lang="ru-RU" altLang="ru-RU" dirty="0">
              <a:solidFill>
                <a:prstClr val="black"/>
              </a:solidFill>
              <a:latin typeface="Calibri"/>
            </a:endParaRPr>
          </a:p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данными </a:t>
            </a:r>
            <a:endParaRPr lang="ru-RU" altLang="ru-RU" dirty="0">
              <a:solidFill>
                <a:prstClr val="black"/>
              </a:solidFill>
              <a:latin typeface="Calibri"/>
            </a:endParaRPr>
          </a:p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диагностики</a:t>
            </a:r>
            <a:endParaRPr lang="ru-RU" altLang="ru-RU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8" name="Text Box 19"/>
          <p:cNvSpPr txBox="1">
            <a:spLocks noChangeArrowheads="1"/>
          </p:cNvSpPr>
          <p:nvPr/>
        </p:nvSpPr>
        <p:spPr bwMode="auto">
          <a:xfrm>
            <a:off x="7481672" y="2335331"/>
            <a:ext cx="2076450" cy="11541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Досуг, </a:t>
            </a:r>
            <a:endParaRPr lang="ru-RU" altLang="ru-RU" sz="2000" dirty="0">
              <a:solidFill>
                <a:prstClr val="black"/>
              </a:solidFill>
              <a:latin typeface="Calibri"/>
            </a:endParaRPr>
          </a:p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развлечения, праздники </a:t>
            </a:r>
            <a:endParaRPr lang="ru-RU" altLang="ru-RU" sz="20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9" name="AutoShape 13"/>
          <p:cNvSpPr>
            <a:spLocks noChangeShapeType="1"/>
          </p:cNvSpPr>
          <p:nvPr/>
        </p:nvSpPr>
        <p:spPr bwMode="auto">
          <a:xfrm flipH="1" flipV="1">
            <a:off x="3824708" y="3393518"/>
            <a:ext cx="731336" cy="713478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AutoShape 15"/>
          <p:cNvSpPr>
            <a:spLocks noChangeShapeType="1"/>
          </p:cNvSpPr>
          <p:nvPr/>
        </p:nvSpPr>
        <p:spPr bwMode="auto">
          <a:xfrm flipH="1" flipV="1">
            <a:off x="5607470" y="3163823"/>
            <a:ext cx="45719" cy="907585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AutoShape 14"/>
          <p:cNvSpPr>
            <a:spLocks noChangeShapeType="1"/>
          </p:cNvSpPr>
          <p:nvPr/>
        </p:nvSpPr>
        <p:spPr bwMode="auto">
          <a:xfrm flipV="1">
            <a:off x="6715956" y="3489443"/>
            <a:ext cx="765716" cy="598950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1352652" y="3788918"/>
            <a:ext cx="2076450" cy="11541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3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Совместное проведение тематических, интегрированных занятий, итоговых занятий для родителей</a:t>
            </a:r>
            <a:endParaRPr lang="ru-RU" altLang="ru-RU" sz="13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1536802" y="5213744"/>
            <a:ext cx="2076451" cy="70008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Участие в педагогических советах ДОУ</a:t>
            </a:r>
            <a:endParaRPr lang="ru-RU" altLang="ru-RU" sz="14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748257" y="6197593"/>
            <a:ext cx="2076451" cy="7874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1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Использование </a:t>
            </a:r>
            <a:r>
              <a:rPr lang="ru-RU" altLang="ru-RU" sz="1100" b="1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чистоговорок</a:t>
            </a:r>
            <a:r>
              <a:rPr lang="ru-RU" altLang="ru-RU" sz="11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скороговорок в автоматизации поставленных звуков</a:t>
            </a:r>
            <a:endParaRPr lang="ru-RU" altLang="ru-RU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5" name="AutoShape 11"/>
          <p:cNvSpPr>
            <a:spLocks noChangeShapeType="1"/>
          </p:cNvSpPr>
          <p:nvPr/>
        </p:nvSpPr>
        <p:spPr bwMode="auto">
          <a:xfrm flipH="1" flipV="1">
            <a:off x="3429100" y="4502395"/>
            <a:ext cx="1126943" cy="55479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" name="AutoShape 7"/>
          <p:cNvSpPr>
            <a:spLocks noChangeShapeType="1"/>
          </p:cNvSpPr>
          <p:nvPr/>
        </p:nvSpPr>
        <p:spPr bwMode="auto">
          <a:xfrm flipH="1">
            <a:off x="3672175" y="5033236"/>
            <a:ext cx="883868" cy="517171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7" name="AutoShape 2"/>
          <p:cNvSpPr>
            <a:spLocks noChangeShapeType="1"/>
          </p:cNvSpPr>
          <p:nvPr/>
        </p:nvSpPr>
        <p:spPr bwMode="auto">
          <a:xfrm flipH="1">
            <a:off x="3883630" y="5108058"/>
            <a:ext cx="939907" cy="1089536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4823537" y="5830880"/>
            <a:ext cx="2076450" cy="11541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Оформление документации по взаимодействию</a:t>
            </a:r>
            <a:endParaRPr lang="ru-RU" altLang="ru-RU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9" name="AutoShape 5"/>
          <p:cNvSpPr>
            <a:spLocks noChangeShapeType="1"/>
          </p:cNvSpPr>
          <p:nvPr/>
        </p:nvSpPr>
        <p:spPr bwMode="auto">
          <a:xfrm>
            <a:off x="5780467" y="5020057"/>
            <a:ext cx="45719" cy="722821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" name="Text Box 16"/>
          <p:cNvSpPr txBox="1">
            <a:spLocks noChangeArrowheads="1"/>
          </p:cNvSpPr>
          <p:nvPr/>
        </p:nvSpPr>
        <p:spPr bwMode="auto">
          <a:xfrm>
            <a:off x="7588833" y="3788917"/>
            <a:ext cx="2076450" cy="11541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Контроль за речью детей во время самостоятельной и непосредственно организованной образовательной деятельности</a:t>
            </a:r>
            <a:endParaRPr lang="ru-RU" altLang="ru-RU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 Box 9"/>
          <p:cNvSpPr txBox="1">
            <a:spLocks noChangeArrowheads="1"/>
          </p:cNvSpPr>
          <p:nvPr/>
        </p:nvSpPr>
        <p:spPr bwMode="auto">
          <a:xfrm>
            <a:off x="7856917" y="5217349"/>
            <a:ext cx="2076450" cy="7032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Итоговая аналитическая отчетность</a:t>
            </a:r>
            <a:endParaRPr lang="ru-RU" altLang="ru-RU" sz="14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7444658" y="6154737"/>
            <a:ext cx="2076450" cy="70326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мелкой моторики</a:t>
            </a:r>
            <a:endParaRPr lang="ru-RU" altLang="ru-RU" sz="16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3" name="AutoShape 12"/>
          <p:cNvSpPr>
            <a:spLocks noChangeShapeType="1"/>
          </p:cNvSpPr>
          <p:nvPr/>
        </p:nvSpPr>
        <p:spPr bwMode="auto">
          <a:xfrm flipV="1">
            <a:off x="6715956" y="4533022"/>
            <a:ext cx="872876" cy="45719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" name="AutoShape 6"/>
          <p:cNvSpPr>
            <a:spLocks noChangeShapeType="1"/>
          </p:cNvSpPr>
          <p:nvPr/>
        </p:nvSpPr>
        <p:spPr bwMode="auto">
          <a:xfrm>
            <a:off x="6781593" y="4994330"/>
            <a:ext cx="1075324" cy="393329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" name="AutoShape 1"/>
          <p:cNvSpPr>
            <a:spLocks noChangeShapeType="1"/>
          </p:cNvSpPr>
          <p:nvPr/>
        </p:nvSpPr>
        <p:spPr bwMode="auto">
          <a:xfrm>
            <a:off x="6646633" y="5071356"/>
            <a:ext cx="796087" cy="1119822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18088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5" grpId="0" animBg="1"/>
      <p:bldP spid="16" grpId="0" animBg="1"/>
      <p:bldP spid="17" grpId="0" animBg="1"/>
      <p:bldP spid="19" grpId="0" animBg="1"/>
      <p:bldP spid="23" grpId="0" animBg="1"/>
      <p:bldP spid="24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2727643" y="212424"/>
            <a:ext cx="6129337" cy="7159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prstClr val="black"/>
                </a:solidFill>
                <a:latin typeface="Times New Roman" panose="02020603050405020304" pitchFamily="18" charset="0"/>
              </a:rPr>
              <a:t>Направления деятельности учителя-логопеда </a:t>
            </a:r>
          </a:p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prstClr val="black"/>
                </a:solidFill>
                <a:latin typeface="Times New Roman" panose="02020603050405020304" pitchFamily="18" charset="0"/>
              </a:rPr>
              <a:t>с воспитателем ДОУ</a:t>
            </a:r>
            <a:endParaRPr lang="ru-RU" altLang="ru-RU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2224" y="1007461"/>
            <a:ext cx="8876237" cy="4835555"/>
          </a:xfrm>
          <a:prstGeom prst="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>
            <a:spAutoFit/>
          </a:bodyPr>
          <a:lstStyle/>
          <a:p>
            <a:pPr defTabSz="914400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solidFill>
                  <a:prstClr val="black"/>
                </a:solidFill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Содействует формированию банка развивающих игр с учетом особенностей дошкольников.</a:t>
            </a:r>
          </a:p>
          <a:p>
            <a:pPr defTabSz="914400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solidFill>
                  <a:prstClr val="black"/>
                </a:solidFill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 Участвует совместно с воспитателем в организации и проведении различных праздничных мероприятий.</a:t>
            </a:r>
          </a:p>
          <a:p>
            <a:pPr defTabSz="914400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solidFill>
                  <a:prstClr val="black"/>
                </a:solidFill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- Оказывает консультативную и практическую помощь воспитателям по соответствующим направлениям их профессиональной деятельности.</a:t>
            </a:r>
          </a:p>
          <a:p>
            <a:pPr defTabSz="914400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solidFill>
                  <a:prstClr val="black"/>
                </a:solidFill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 Составляет логопедическое заключения по материалам исследовательских работ и ориентирует воспитателей в проблемах личностного и социального развития воспитанников.</a:t>
            </a:r>
          </a:p>
          <a:p>
            <a:pPr defTabSz="914400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solidFill>
                  <a:prstClr val="black"/>
                </a:solidFill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- Оказывает помощь воспитателям в разработке индивидуального образовательного маршрута дошкольника.</a:t>
            </a:r>
          </a:p>
          <a:p>
            <a:pPr defTabSz="914400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solidFill>
                  <a:prstClr val="black"/>
                </a:solidFill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- Принимает активное участие в методических объединениях воспитателей. </a:t>
            </a:r>
          </a:p>
          <a:p>
            <a:pPr defTabSz="914400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solidFill>
                  <a:prstClr val="black"/>
                </a:solidFill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- Участвует во внедрении и адаптации новых программ работы (мультимедийные технологии, ИКТ-технологии).</a:t>
            </a:r>
          </a:p>
          <a:p>
            <a:pPr defTabSz="914400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solidFill>
                  <a:prstClr val="black"/>
                </a:solidFill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 - Участвует во внедрении здоровье-сберегающих технологий (подготовка руки к письму, правильная осанка и т. д.).</a:t>
            </a:r>
          </a:p>
          <a:p>
            <a:pPr defTabSz="914400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solidFill>
                  <a:prstClr val="black"/>
                </a:solidFill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- Участвует в деятельности по психологической подготовке детей к школе (активизация внимания и памяти), просвещает воспитателей по данной тематике.)</a:t>
            </a:r>
          </a:p>
          <a:p>
            <a:pPr defTabSz="914400">
              <a:lnSpc>
                <a:spcPct val="107000"/>
              </a:lnSpc>
              <a:spcAft>
                <a:spcPts val="800"/>
              </a:spcAft>
            </a:pPr>
            <a:r>
              <a:rPr lang="ru-RU" sz="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4098213006"/>
      </p:ext>
    </p:extLst>
  </p:cSld>
  <p:clrMapOvr>
    <a:masterClrMapping/>
  </p:clrMapOvr>
  <p:transition spd="slow">
    <p:comb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125" l="6250" r="9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817429" y="3037723"/>
            <a:ext cx="3124635" cy="312463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7038" y="457503"/>
            <a:ext cx="8108302" cy="4339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43934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8848" y="420211"/>
            <a:ext cx="8447031" cy="3707011"/>
          </a:xfrm>
          <a:prstGeom prst="rect">
            <a:avLst/>
          </a:prstGeom>
        </p:spPr>
      </p:pic>
      <p:pic>
        <p:nvPicPr>
          <p:cNvPr id="1026" name="Picture 2" descr="логопед в самаре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327" y="4270248"/>
            <a:ext cx="4572000" cy="239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4881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1579" y="255879"/>
            <a:ext cx="9603275" cy="1049235"/>
          </a:xfrm>
        </p:spPr>
        <p:txBody>
          <a:bodyPr>
            <a:normAutofit fontScale="90000"/>
          </a:bodyPr>
          <a:lstStyle/>
          <a:p>
            <a:pPr lvl="0" defTabSz="914400" eaLnBrk="0" fontAlgn="base" hangingPunct="0">
              <a:spcAft>
                <a:spcPct val="0"/>
              </a:spcAft>
            </a:pPr>
            <a:r>
              <a:rPr lang="ru-RU" altLang="ru-RU" sz="2700" b="1" cap="none" dirty="0">
                <a:latin typeface="Times New Roman" panose="02020603050405020304" pitchFamily="18" charset="0"/>
                <a:ea typeface="+mn-ea"/>
                <a:cs typeface="+mn-cs"/>
              </a:rPr>
              <a:t>Основные функции  учителя – логопеда</a:t>
            </a:r>
            <a:br>
              <a:rPr lang="ru-RU" altLang="ru-RU" sz="2700" b="1" cap="none" dirty="0">
                <a:latin typeface="Times New Roman" panose="02020603050405020304" pitchFamily="18" charset="0"/>
                <a:ea typeface="+mn-ea"/>
                <a:cs typeface="+mn-cs"/>
              </a:rPr>
            </a:br>
            <a:r>
              <a:rPr lang="ru-RU" altLang="ru-RU" sz="2700" b="1" cap="none" dirty="0">
                <a:latin typeface="Times New Roman" panose="02020603050405020304" pitchFamily="18" charset="0"/>
                <a:ea typeface="+mn-ea"/>
                <a:cs typeface="+mn-cs"/>
              </a:rPr>
              <a:t>и воспитателя ДОУ</a:t>
            </a:r>
            <a:r>
              <a:rPr lang="ru-RU" altLang="ru-RU" sz="1800" cap="none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+mn-cs"/>
              </a:rPr>
              <a:t/>
            </a:r>
            <a:br>
              <a:rPr lang="ru-RU" altLang="ru-RU" sz="1800" cap="none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+mn-cs"/>
              </a:rPr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2279610"/>
              </p:ext>
            </p:extLst>
          </p:nvPr>
        </p:nvGraphicFramePr>
        <p:xfrm>
          <a:off x="1866900" y="1371600"/>
          <a:ext cx="8476488" cy="495300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4238244">
                  <a:extLst>
                    <a:ext uri="{9D8B030D-6E8A-4147-A177-3AD203B41FA5}">
                      <a16:colId xmlns:a16="http://schemas.microsoft.com/office/drawing/2014/main" val="3024231954"/>
                    </a:ext>
                  </a:extLst>
                </a:gridCol>
                <a:gridCol w="4238244">
                  <a:extLst>
                    <a:ext uri="{9D8B030D-6E8A-4147-A177-3AD203B41FA5}">
                      <a16:colId xmlns:a16="http://schemas.microsoft.com/office/drawing/2014/main" val="2507066703"/>
                    </a:ext>
                  </a:extLst>
                </a:gridCol>
              </a:tblGrid>
              <a:tr h="13716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Функции  учителя-логопеда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531" marR="31531" marT="0" marB="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Функции воспитателя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531" marR="31531" marT="0" marB="0"/>
                </a:tc>
                <a:extLst>
                  <a:ext uri="{0D108BD9-81ED-4DB2-BD59-A6C34878D82A}">
                    <a16:rowId xmlns:a16="http://schemas.microsoft.com/office/drawing/2014/main" val="991373524"/>
                  </a:ext>
                </a:extLst>
              </a:tr>
              <a:tr h="431857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ru-RU" sz="13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Изучение уровня речевых, познавательных и индивидуально-типологических особенностей детей, определение основных направлений и содержания работы с каждым из них.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• Формирование правильного речевого дыхания, чувства ритма и выразительности речи, работа над просодической стороной речи.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 Работа по коррекции звукопроизношения.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  Совершенствование фонематического восприятия и навыков звукового анализа и синтеза.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 Работа по коррекции слоговой структуры слова.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 Формирование </a:t>
                      </a:r>
                      <a:r>
                        <a:rPr lang="ru-RU" sz="13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послогового</a:t>
                      </a: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чтения.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 Знакомство и усвоение новых лексико-грамматических категорий.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 Обучение связной речи: развернутому смысловому высказыванию, состоящему из логически сочетающихся грамматически правильных предложений.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 Предупреждение нарушений письма и чтения.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 Развитие психических функций, тесно связанных с речью: словесно-логическое мышление, память, внимание, воображение.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531" marR="31531" marT="0" marB="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 Учет лексической темы при проведении всех занятий в группе в течение недели.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•Пополнение, уточнение и активизация словарного запаса детей по текущей лексической теме в процессе всех режимных моментов.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•Постоянное совершенствование артикуляции, тонкой и общей моторики.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•Системный контроль над поставленными звуками и грамматической правильностью речи детей в процессе всех режимных моментов.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•Включение отработанных грамматических конструкций в ситуацию естественного общения у детей.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•Формирование связной речи (заучивание стихотворений, </a:t>
                      </a:r>
                      <a:r>
                        <a:rPr lang="ru-RU" sz="13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потешек</a:t>
                      </a: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текстов, знакомство с художественной литературой, работа над пересказом и составлением всех видов рассказывания).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 Закрепление навыков чтения и письма.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•Закрепление у детей речевых навыков на индивидуальных занятиях по заданию логопеда.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•Развитие понимания, внимания, памяти, логического мышления, воображения в игровых упражнениях на бездефектном речевом материале.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   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531" marR="31531" marT="0" marB="0"/>
                </a:tc>
                <a:extLst>
                  <a:ext uri="{0D108BD9-81ED-4DB2-BD59-A6C34878D82A}">
                    <a16:rowId xmlns:a16="http://schemas.microsoft.com/office/drawing/2014/main" val="10939440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33287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09344" y="1091690"/>
            <a:ext cx="9079992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lnSpc>
                <a:spcPct val="120000"/>
              </a:lnSpc>
            </a:pPr>
            <a:r>
              <a:rPr lang="ru-RU" sz="32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</a:rPr>
              <a:t>ВЗАИМОДЕЙСТВИЕ </a:t>
            </a:r>
          </a:p>
          <a:p>
            <a:pPr lvl="0" algn="ctr" defTabSz="914400">
              <a:lnSpc>
                <a:spcPct val="120000"/>
              </a:lnSpc>
            </a:pPr>
            <a:r>
              <a:rPr lang="ru-RU" sz="32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</a:rPr>
              <a:t>УЧИТЕЛЯ-ЛОГОПЕДА И ПЕДАГОГА-ПСИХОЛОГА </a:t>
            </a:r>
          </a:p>
          <a:p>
            <a:pPr lvl="0" algn="ctr" defTabSz="914400">
              <a:lnSpc>
                <a:spcPct val="120000"/>
              </a:lnSpc>
            </a:pPr>
            <a:r>
              <a:rPr lang="ru-RU" sz="32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</a:rPr>
              <a:t>В КОРРЕКЦИОННО-ОБРАЗОВАТЕЛЬНОЙ РАБОТЕ</a:t>
            </a:r>
            <a:endParaRPr lang="ru-RU" sz="32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1103" y="3176272"/>
            <a:ext cx="4438273" cy="2889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98961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Галерея</Template>
  <TotalTime>229</TotalTime>
  <Words>1304</Words>
  <Application>Microsoft Office PowerPoint</Application>
  <PresentationFormat>Широкоэкранный</PresentationFormat>
  <Paragraphs>244</Paragraphs>
  <Slides>32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8" baseType="lpstr">
      <vt:lpstr>Arial</vt:lpstr>
      <vt:lpstr>Book Antiqua</vt:lpstr>
      <vt:lpstr>Calibri</vt:lpstr>
      <vt:lpstr>Gill Sans MT</vt:lpstr>
      <vt:lpstr>Times New Roman</vt:lpstr>
      <vt:lpstr>Gallery</vt:lpstr>
      <vt:lpstr>Взаимодействие учителя-логопеда с педагогами ДОУ</vt:lpstr>
      <vt:lpstr>Схема взаимодействия участников коррекционного процесса</vt:lpstr>
      <vt:lpstr>ВЗАИМОДЕЙСТВИЕ  УЧИТЕЛЯ-ЛОГОПЕДА И ВОСПИТАТЕЛЯ  В КОРРЕКЦИОННО-ОБРАЗОВАТЕЛЬНОЙ РАБОТЕ </vt:lpstr>
      <vt:lpstr>Презентация PowerPoint</vt:lpstr>
      <vt:lpstr>Презентация PowerPoint</vt:lpstr>
      <vt:lpstr>Презентация PowerPoint</vt:lpstr>
      <vt:lpstr>Презентация PowerPoint</vt:lpstr>
      <vt:lpstr>Основные функции  учителя – логопеда и воспитателя ДОУ 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Задачи взаимодействия  учителя-логопеда  и педагога - психолога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Вза</dc:title>
  <dc:creator>Admin_X</dc:creator>
  <cp:lastModifiedBy>Admin_X</cp:lastModifiedBy>
  <cp:revision>27</cp:revision>
  <dcterms:created xsi:type="dcterms:W3CDTF">2022-02-06T14:58:18Z</dcterms:created>
  <dcterms:modified xsi:type="dcterms:W3CDTF">2022-02-15T16:33:18Z</dcterms:modified>
</cp:coreProperties>
</file>