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5.jpg" ContentType="image/jpeg"/>
  <Override PartName="/ppt/media/image6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9" r:id="rId2"/>
    <p:sldId id="256" r:id="rId3"/>
    <p:sldId id="257" r:id="rId4"/>
    <p:sldId id="280" r:id="rId5"/>
    <p:sldId id="281" r:id="rId6"/>
    <p:sldId id="282" r:id="rId7"/>
    <p:sldId id="283" r:id="rId8"/>
    <p:sldId id="265" r:id="rId9"/>
    <p:sldId id="287" r:id="rId10"/>
    <p:sldId id="258" r:id="rId11"/>
    <p:sldId id="259" r:id="rId12"/>
    <p:sldId id="289" r:id="rId13"/>
    <p:sldId id="269" r:id="rId14"/>
    <p:sldId id="290" r:id="rId15"/>
    <p:sldId id="286" r:id="rId16"/>
    <p:sldId id="291" r:id="rId17"/>
    <p:sldId id="284" r:id="rId18"/>
    <p:sldId id="292" r:id="rId19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14" y="2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3999" cy="68579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37945" y="613028"/>
            <a:ext cx="7268108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9590" y="1213230"/>
            <a:ext cx="4597400" cy="3043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azbyka.ru/fiction/smert-chinovnika-chehov/" TargetMode="External"/><Relationship Id="rId2" Type="http://schemas.openxmlformats.org/officeDocument/2006/relationships/hyperlink" Target="https://www.anton-chehov.info/590-m-p-chexovu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06375A-CD52-4F9B-B484-E7AC6B8EF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946" y="120585"/>
            <a:ext cx="7268108" cy="984885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Знакомы ли вам эти литературные персонажи?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24CF1D2-26CD-4CC5-8918-C93260AD00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72" y="1295400"/>
            <a:ext cx="4242409" cy="480060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EED919F9-A161-44AA-B758-111EF3E2E3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0451" y="1816774"/>
            <a:ext cx="4242410" cy="31301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8E7396-F92E-4A5A-8AD7-BECF9E3E5A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861" y="1295400"/>
            <a:ext cx="4525666" cy="477882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7881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/>
          <p:cNvGrpSpPr/>
          <p:nvPr/>
        </p:nvGrpSpPr>
        <p:grpSpPr>
          <a:xfrm>
            <a:off x="1391412" y="152400"/>
            <a:ext cx="7427976" cy="6344412"/>
            <a:chOff x="1836420" y="350520"/>
            <a:chExt cx="7275576" cy="6344412"/>
          </a:xfrm>
        </p:grpSpPr>
        <p:sp>
          <p:nvSpPr>
            <p:cNvPr id="8" name="object 8"/>
            <p:cNvSpPr/>
            <p:nvPr/>
          </p:nvSpPr>
          <p:spPr>
            <a:xfrm>
              <a:off x="1836420" y="350520"/>
              <a:ext cx="5759196" cy="91744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341620" y="1798320"/>
              <a:ext cx="3770376" cy="489661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228600" y="1676400"/>
            <a:ext cx="4876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называется «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Смерть чиновника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endParaRPr lang="ru-RU" sz="40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«Смерть Червякова»?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44955" y="31376"/>
            <a:ext cx="585343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</a:t>
            </a:r>
            <a:r>
              <a:rPr sz="4400" b="1" spc="-65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</a:t>
            </a:r>
          </a:p>
        </p:txBody>
      </p:sp>
      <p:sp>
        <p:nvSpPr>
          <p:cNvPr id="3" name="object 3"/>
          <p:cNvSpPr/>
          <p:nvPr/>
        </p:nvSpPr>
        <p:spPr>
          <a:xfrm>
            <a:off x="152400" y="609600"/>
            <a:ext cx="4175760" cy="35067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3400" y="3886200"/>
            <a:ext cx="7876540" cy="574196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675"/>
              </a:spcBef>
            </a:pPr>
            <a:r>
              <a:rPr lang="ru-RU" sz="2400" b="1" spc="-15" dirty="0" smtClean="0">
                <a:latin typeface="Times New Roman"/>
                <a:cs typeface="Times New Roman"/>
              </a:rPr>
              <a:t>    </a:t>
            </a:r>
            <a:endParaRPr sz="2400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800600" y="762000"/>
            <a:ext cx="3962400" cy="3354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Прямоугольник 5"/>
          <p:cNvSpPr/>
          <p:nvPr/>
        </p:nvSpPr>
        <p:spPr>
          <a:xfrm>
            <a:off x="381000" y="4343400"/>
            <a:ext cx="8534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1881 году народовольцами совершено покушение на императора Александра II. В связи с этим период правления Александра III - годы реакции, которые характеризовались отменой реформ, все революционные идеи, мысли строго запрещались. Кругом царил страх, а чиновничество стояло на защите интересов самодержавия.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268108" cy="615553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Проблемный вопрос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7449" y="685800"/>
            <a:ext cx="8662010" cy="5416868"/>
          </a:xfrm>
        </p:spPr>
        <p:txBody>
          <a:bodyPr/>
          <a:lstStyle/>
          <a:p>
            <a:endParaRPr lang="ru-RU" sz="4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аков 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«маленький человек» у 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Чехова?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акие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 чувства он 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вызывает у читателей?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Можем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сказать, что образ маленького человека в русской литературе эволюционирует?</a:t>
            </a:r>
          </a:p>
        </p:txBody>
      </p:sp>
    </p:spTree>
    <p:extLst>
      <p:ext uri="{BB962C8B-B14F-4D97-AF65-F5344CB8AC3E}">
        <p14:creationId xmlns:p14="http://schemas.microsoft.com/office/powerpoint/2010/main" val="2491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611123" y="3140964"/>
            <a:ext cx="1295400" cy="318036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234315">
              <a:lnSpc>
                <a:spcPct val="100000"/>
              </a:lnSpc>
              <a:spcBef>
                <a:spcPts val="320"/>
              </a:spcBef>
            </a:pPr>
            <a:r>
              <a:rPr sz="1800" u="heavy" spc="-450" dirty="0">
                <a:solidFill>
                  <a:srgbClr val="009999"/>
                </a:solidFill>
                <a:uFill>
                  <a:solidFill>
                    <a:srgbClr val="009999"/>
                  </a:solidFill>
                </a:uFill>
                <a:latin typeface="Times New Roman"/>
                <a:cs typeface="Times New Roman"/>
              </a:rPr>
              <a:t> </a:t>
            </a:r>
            <a:endParaRPr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810000" y="4564355"/>
            <a:ext cx="1429023" cy="318036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240665">
              <a:lnSpc>
                <a:spcPct val="100000"/>
              </a:lnSpc>
              <a:spcBef>
                <a:spcPts val="320"/>
              </a:spcBef>
            </a:pPr>
            <a:r>
              <a:rPr sz="1800" u="heavy" spc="-445" dirty="0">
                <a:solidFill>
                  <a:srgbClr val="009999"/>
                </a:solidFill>
                <a:uFill>
                  <a:solidFill>
                    <a:srgbClr val="009999"/>
                  </a:solidFill>
                </a:uFill>
                <a:latin typeface="Times New Roman"/>
                <a:cs typeface="Times New Roman"/>
              </a:rPr>
              <a:t> </a:t>
            </a:r>
            <a:endParaRPr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804659" y="5804915"/>
            <a:ext cx="1397635" cy="318677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244475">
              <a:lnSpc>
                <a:spcPct val="100000"/>
              </a:lnSpc>
              <a:spcBef>
                <a:spcPts val="325"/>
              </a:spcBef>
            </a:pPr>
            <a:r>
              <a:rPr sz="1800" b="1" u="heavy" spc="-445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9999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66800" y="533400"/>
            <a:ext cx="7135494" cy="1661993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  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Закончите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формулу, которую выводит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с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помощью своего произведения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</a:rPr>
              <a:t>А.П.Чехов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1000" y="2362200"/>
            <a:ext cx="86106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 </a:t>
            </a:r>
            <a:r>
              <a:rPr lang="ru-RU" sz="6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угодничество + чинопочитание + раболепие = </a:t>
            </a: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611123" y="3140964"/>
            <a:ext cx="1295400" cy="318036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234315">
              <a:lnSpc>
                <a:spcPct val="100000"/>
              </a:lnSpc>
              <a:spcBef>
                <a:spcPts val="320"/>
              </a:spcBef>
            </a:pPr>
            <a:r>
              <a:rPr sz="1800" u="heavy" spc="-450" dirty="0">
                <a:solidFill>
                  <a:srgbClr val="009999"/>
                </a:solidFill>
                <a:uFill>
                  <a:solidFill>
                    <a:srgbClr val="009999"/>
                  </a:solidFill>
                </a:uFill>
                <a:latin typeface="Times New Roman"/>
                <a:cs typeface="Times New Roman"/>
              </a:rPr>
              <a:t> </a:t>
            </a:r>
            <a:endParaRPr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810000" y="4564355"/>
            <a:ext cx="1429023" cy="318036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240665">
              <a:lnSpc>
                <a:spcPct val="100000"/>
              </a:lnSpc>
              <a:spcBef>
                <a:spcPts val="320"/>
              </a:spcBef>
            </a:pPr>
            <a:r>
              <a:rPr sz="1800" u="heavy" spc="-445" dirty="0">
                <a:solidFill>
                  <a:srgbClr val="009999"/>
                </a:solidFill>
                <a:uFill>
                  <a:solidFill>
                    <a:srgbClr val="009999"/>
                  </a:solidFill>
                </a:uFill>
                <a:latin typeface="Times New Roman"/>
                <a:cs typeface="Times New Roman"/>
              </a:rPr>
              <a:t> </a:t>
            </a:r>
            <a:endParaRPr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804659" y="5804915"/>
            <a:ext cx="1397635" cy="318677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244475">
              <a:lnSpc>
                <a:spcPct val="100000"/>
              </a:lnSpc>
              <a:spcBef>
                <a:spcPts val="325"/>
              </a:spcBef>
            </a:pPr>
            <a:r>
              <a:rPr sz="1800" b="1" u="heavy" spc="-445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009999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9211" y="1584052"/>
            <a:ext cx="86106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 </a:t>
            </a:r>
            <a:r>
              <a:rPr lang="ru-RU" sz="6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угодничество + чинопочитание + раболепие = </a:t>
            </a: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СМЕРТЬ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884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200" y="685800"/>
            <a:ext cx="8915400" cy="5170646"/>
          </a:xfrm>
        </p:spPr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Актуально 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это произведение сегодня?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Какой 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нравственный урок, на ваш взгляд, дается в 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этом рассказе?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Что делать, чтобы не стать«червяковыми»? 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27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7945" y="613028"/>
            <a:ext cx="7268108" cy="615553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Домашнее задание: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700905"/>
            <a:ext cx="2362200" cy="220980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71800" y="1700905"/>
            <a:ext cx="5867400" cy="3323987"/>
          </a:xfrm>
        </p:spPr>
        <p:txBody>
          <a:bodyPr/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 ответьте на вопрос: </a:t>
            </a:r>
            <a:endParaRPr lang="ru-RU" sz="36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Передал ли режиссер и киноактеры идею, которую раскрывает в рассказе А.П.Чехов?»</a:t>
            </a:r>
          </a:p>
        </p:txBody>
      </p:sp>
    </p:spTree>
    <p:extLst>
      <p:ext uri="{BB962C8B-B14F-4D97-AF65-F5344CB8AC3E}">
        <p14:creationId xmlns:p14="http://schemas.microsoft.com/office/powerpoint/2010/main" val="418616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613028"/>
            <a:ext cx="4724399" cy="5909310"/>
          </a:xfrm>
        </p:spPr>
        <p:txBody>
          <a:bodyPr/>
          <a:lstStyle/>
          <a:p>
            <a:pPr algn="r"/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Ничтожество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своё сознавай, знаешь где?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Перед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Богом, пожалуй, перед умом,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красотой, природой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но не перед людьми. Среди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людей нужно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сознавать своё достоинство.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(Из письма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А.П.Чехова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брату)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</a:rPr>
            </a:b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990600"/>
            <a:ext cx="3651184" cy="478155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39838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52400"/>
            <a:ext cx="7268108" cy="1477328"/>
          </a:xfrm>
        </p:spPr>
        <p:txBody>
          <a:bodyPr/>
          <a:lstStyle/>
          <a:p>
            <a:pPr algn="ctr"/>
            <a:r>
              <a:rPr lang="ru-RU" b="1" dirty="0"/>
              <a:t>Методическое и дидактическое обеспечение урока: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9590" y="1213230"/>
            <a:ext cx="8433410" cy="44319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1.Анализ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произведений русской литературы: 9 класс / Н.А. Миронова. -2-е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 доп.- М.: издательство «Экзамен»,2021. 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2.Золотарева И.В., Беломестных О.Б., Корнеева М.С. Поурочные разработки по литературе, 9 класс. М.: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Вако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2009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3.Чехов А.П. Рассказы. Анализ текста. Основное содержание. Сочинения / авт.-сост. И.Ю.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Бурдина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.- 3-е изд., стереотип.- М.: Дрофа,2007.-157.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4.Читаем, думаем спорим…: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материалы по лит.: 8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/ авт.-сост.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В.Я.Коровина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[и др.].- 2-е изд.- М.: Просвещение, 2012.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Письмо M. П. ЧЕХОВУ, Апрель, не ранее 5, 1879 г. [Электронный ресурс]. Режим доступа: 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https://www.anton-chehov.info/590-m-p-chexovu.html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Дата обращения  09.09.2024. 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6.А.П.Чехов. Смерть чиновника. Режим доступа: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https://azbyka.ru/fiction/smert-chinovnika-chehov/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Дата обращения  09.09.2024. 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6785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327" y="452718"/>
            <a:ext cx="4724304" cy="5019574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38400" y="5675553"/>
            <a:ext cx="4648199" cy="13048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Антон Павлович Чехов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(1860-1904) </a:t>
            </a:r>
            <a:b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0400" y="5472292"/>
            <a:ext cx="27701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800" y="76200"/>
            <a:ext cx="8458200" cy="21666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Тема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урока: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А.П.Чехов: страницы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жизни и творчества. «Смерть чиновника». Эволюция образа «маленького» человека  в русской литературе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XIX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 века, отношение к нему писателя. Боль и негодование автора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2F81CF0-4831-46A6-9FEE-1D46C3B97322}"/>
              </a:ext>
            </a:extLst>
          </p:cNvPr>
          <p:cNvSpPr/>
          <p:nvPr/>
        </p:nvSpPr>
        <p:spPr>
          <a:xfrm>
            <a:off x="228600" y="2578705"/>
            <a:ext cx="4659406" cy="3785652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Эволюция 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-процесс постоянного, непрерывного изменения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кого-либо, чего-либо 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одного состояния к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другому.</a:t>
            </a:r>
          </a:p>
          <a:p>
            <a:pPr algn="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С.И.Ожегов, Н.Ю.Шведова.</a:t>
            </a:r>
          </a:p>
          <a:p>
            <a:pPr algn="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Толковый словарь русского языка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899643"/>
            <a:ext cx="35052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999" y="457200"/>
            <a:ext cx="7367853" cy="677108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урока:</a:t>
            </a:r>
            <a:endParaRPr lang="ru-RU" sz="44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421" y="1371600"/>
            <a:ext cx="8281010" cy="5201424"/>
          </a:xfrm>
        </p:spPr>
        <p:txBody>
          <a:bodyPr/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вспомнить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отдельные факты из жизни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А.П.Чехова; 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как происходит эволюция темы маленького человека в рассказе </a:t>
            </a:r>
            <a:endParaRPr lang="ru-RU" sz="40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«Смерть чиновника»;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авторское отношение к своему герою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472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7268108" cy="147732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Какими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чертами вы бы наделили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литературный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тип «маленький человек»?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07518" y="1524000"/>
            <a:ext cx="2936481" cy="3974783"/>
          </a:xfrm>
        </p:spPr>
        <p:txBody>
          <a:bodyPr/>
          <a:lstStyle/>
          <a:p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Униженный</a:t>
            </a:r>
          </a:p>
          <a:p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Не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имеющий желания и возможности менять свою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обладающий выдающимися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способностями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1705928"/>
            <a:ext cx="2971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Беззащитный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Бесправный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Незаметный 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для общества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Обычный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Забитый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Бедный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914168"/>
            <a:ext cx="3388119" cy="395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8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7945" y="613028"/>
            <a:ext cx="7268108" cy="615553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Проблемный вопрос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9590" y="1213230"/>
            <a:ext cx="8357210" cy="4062651"/>
          </a:xfrm>
        </p:spPr>
        <p:txBody>
          <a:bodyPr/>
          <a:lstStyle/>
          <a:p>
            <a:endParaRPr lang="ru-RU" sz="4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Таков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«маленький человек» у Чехова? </a:t>
            </a:r>
            <a:endParaRPr lang="ru-RU" sz="4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4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Такие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 чувства он 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вызывает у читателей?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3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400" y="0"/>
            <a:ext cx="8839200" cy="7017306"/>
          </a:xfrm>
        </p:spPr>
        <p:txBody>
          <a:bodyPr/>
          <a:lstStyle/>
          <a:p>
            <a:pPr algn="l">
              <a:spcAft>
                <a:spcPts val="0"/>
              </a:spcAft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Чиновник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служащий государю и жалованный чином.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Экзекутор (лат.) – чиновник при канцелярии, исполняющий судебный приговор, производящий наказание.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Корневильские колокола» - оперетта французского композитора 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века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Робера 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Планкетта.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Полицеймейстер (нем.) – начальник полиции города.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Тайный советник – чин гражданской службы 3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класса (всего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 классов).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Генерал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чин 4 класса.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Ведомство – отрасль, часть государственного управления.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Ваше-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ство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Ваше Превосходительство – титул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сановников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и 3 классов.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Вицмундир – парадная служебная одежда.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«Аркадия» театр – мифическая страна счастья.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Апартаменты (фр.) – палаты, покои.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Милостисдарь – милостивый государь – вежливое обращение к кому-либо.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Фанфарон – бахвал, хвастун, лгун, пускающий пыль в глаза.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17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00248" y="1656715"/>
            <a:ext cx="101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-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15544" y="381000"/>
            <a:ext cx="3927856" cy="29016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457200" y="381000"/>
            <a:ext cx="8499856" cy="6324600"/>
            <a:chOff x="394715" y="96012"/>
            <a:chExt cx="8499856" cy="6324600"/>
          </a:xfrm>
        </p:grpSpPr>
        <p:sp>
          <p:nvSpPr>
            <p:cNvPr id="5" name="object 5"/>
            <p:cNvSpPr/>
            <p:nvPr/>
          </p:nvSpPr>
          <p:spPr>
            <a:xfrm>
              <a:off x="4931663" y="96012"/>
              <a:ext cx="3886708" cy="290169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4715" y="3140962"/>
              <a:ext cx="3886200" cy="32796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931663" y="3140962"/>
              <a:ext cx="3962908" cy="327965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894" y="304800"/>
            <a:ext cx="8534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Что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 привело чиновника к смерти? 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считать, что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 Бризжалов,  его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гнев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виноваты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смерти чиновника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09800"/>
            <a:ext cx="81248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55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</TotalTime>
  <Words>671</Words>
  <Application>Microsoft Office PowerPoint</Application>
  <PresentationFormat>Экран (4:3)</PresentationFormat>
  <Paragraphs>85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Office Theme</vt:lpstr>
      <vt:lpstr>Знакомы ли вам эти литературные персонажи?</vt:lpstr>
      <vt:lpstr>Антон Павлович Чехов (1860-1904)  </vt:lpstr>
      <vt:lpstr>   Тема урока: А.П.Чехов: страницы жизни и творчества. «Смерть чиновника». Эволюция образа «маленького» человека  в русской литературе XIX века, отношение к нему писателя. Боль и негодование автора.</vt:lpstr>
      <vt:lpstr>   Цель урока:</vt:lpstr>
      <vt:lpstr>Какими чертами вы бы наделили  литературный тип «маленький человек»?</vt:lpstr>
      <vt:lpstr>Проблемный вопрос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Историческая справка</vt:lpstr>
      <vt:lpstr>Проблемный вопрос</vt:lpstr>
      <vt:lpstr>   Закончите формулу, которую выводит с помощью своего произведения А.П.Чехов:</vt:lpstr>
      <vt:lpstr>Презентация PowerPoint</vt:lpstr>
      <vt:lpstr>Презентация PowerPoint</vt:lpstr>
      <vt:lpstr>Домашнее задание:</vt:lpstr>
      <vt:lpstr>     Ничтожество своё сознавай, знаешь где?    Перед Богом, пожалуй, перед умом, красотой, природой, но не перед людьми. Среди людей нужно сознавать своё достоинство. (Из письма А.П.Чехова брату) </vt:lpstr>
      <vt:lpstr>Методическое и дидактическое обеспечение урока: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Региональный этап Всероссийского конкурса  «Учитель года-2024»  Открытый урок литературы учителя русского языка и литературы МБОУ «Кустовская СОШ Яковлевского городского округа» Симоновой  Елены Васильевны</dc:title>
  <cp:lastModifiedBy>Пользователь Windows</cp:lastModifiedBy>
  <cp:revision>39</cp:revision>
  <dcterms:created xsi:type="dcterms:W3CDTF">2022-10-10T14:46:21Z</dcterms:created>
  <dcterms:modified xsi:type="dcterms:W3CDTF">2024-09-22T11:17:38Z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2022-10-10T00:00:00Z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2022-10-10T00:00:00Z</vt:filetime>
  </property>
</Properties>
</file>