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2" r:id="rId2"/>
    <p:sldId id="281" r:id="rId3"/>
    <p:sldId id="259" r:id="rId4"/>
    <p:sldId id="262" r:id="rId5"/>
    <p:sldId id="274" r:id="rId6"/>
    <p:sldId id="275" r:id="rId7"/>
    <p:sldId id="265" r:id="rId8"/>
    <p:sldId id="266" r:id="rId9"/>
    <p:sldId id="267" r:id="rId10"/>
    <p:sldId id="268" r:id="rId11"/>
    <p:sldId id="269" r:id="rId12"/>
    <p:sldId id="270" r:id="rId13"/>
    <p:sldId id="280" r:id="rId14"/>
    <p:sldId id="28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009900"/>
    <a:srgbClr val="FFCC00"/>
    <a:srgbClr val="FFFF99"/>
    <a:srgbClr val="FFFF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4660"/>
  </p:normalViewPr>
  <p:slideViewPr>
    <p:cSldViewPr>
      <p:cViewPr>
        <p:scale>
          <a:sx n="75" d="100"/>
          <a:sy n="75" d="100"/>
        </p:scale>
        <p:origin x="-1212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9BDEE8-08A0-4E61-8D1B-6FC725ACBA5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E0A0037-12AE-40C3-8676-6C8CC9E6F89B}">
      <dgm:prSet phldrT="[Текст]"/>
      <dgm:spPr>
        <a:solidFill>
          <a:schemeClr val="accent3">
            <a:lumMod val="75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b="1" dirty="0" smtClean="0"/>
            <a:t>полифункциональной</a:t>
          </a:r>
          <a:endParaRPr lang="ru-RU" b="1" dirty="0"/>
        </a:p>
      </dgm:t>
    </dgm:pt>
    <dgm:pt modelId="{C13DF338-06D6-4F83-BB07-CD5C6890DC96}" type="parTrans" cxnId="{96991712-BD36-43AF-B8D9-5512C102B4B7}">
      <dgm:prSet/>
      <dgm:spPr/>
      <dgm:t>
        <a:bodyPr/>
        <a:lstStyle/>
        <a:p>
          <a:endParaRPr lang="ru-RU"/>
        </a:p>
      </dgm:t>
    </dgm:pt>
    <dgm:pt modelId="{1F90E501-90DE-4B49-B3B3-30E0F15D20EB}" type="sibTrans" cxnId="{96991712-BD36-43AF-B8D9-5512C102B4B7}">
      <dgm:prSet/>
      <dgm:spPr/>
      <dgm:t>
        <a:bodyPr/>
        <a:lstStyle/>
        <a:p>
          <a:endParaRPr lang="ru-RU"/>
        </a:p>
      </dgm:t>
    </dgm:pt>
    <dgm:pt modelId="{A41514A3-3E21-4A04-B4AB-BE68A887FFC1}">
      <dgm:prSet phldrT="[Текст]"/>
      <dgm:spPr>
        <a:solidFill>
          <a:schemeClr val="accent6">
            <a:lumMod val="5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b="1" dirty="0" smtClean="0"/>
            <a:t>доступной</a:t>
          </a:r>
          <a:endParaRPr lang="ru-RU" b="1" dirty="0"/>
        </a:p>
      </dgm:t>
    </dgm:pt>
    <dgm:pt modelId="{53F9AEBD-6DE9-49F4-93CF-D6144D73B6F1}" type="parTrans" cxnId="{2C9E2395-06F0-4F01-BFDF-160D70CD7278}">
      <dgm:prSet/>
      <dgm:spPr/>
      <dgm:t>
        <a:bodyPr/>
        <a:lstStyle/>
        <a:p>
          <a:endParaRPr lang="ru-RU"/>
        </a:p>
      </dgm:t>
    </dgm:pt>
    <dgm:pt modelId="{66FFE61E-AD2D-4735-B47B-143D5F6DBA05}" type="sibTrans" cxnId="{2C9E2395-06F0-4F01-BFDF-160D70CD7278}">
      <dgm:prSet/>
      <dgm:spPr/>
      <dgm:t>
        <a:bodyPr/>
        <a:lstStyle/>
        <a:p>
          <a:endParaRPr lang="ru-RU"/>
        </a:p>
      </dgm:t>
    </dgm:pt>
    <dgm:pt modelId="{C82067FB-8785-4635-9339-D71A05D34438}">
      <dgm:prSet/>
      <dgm:spPr>
        <a:solidFill>
          <a:schemeClr val="accent2">
            <a:lumMod val="75000"/>
          </a:scheme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b="1" dirty="0" smtClean="0"/>
            <a:t>трансформируемой</a:t>
          </a:r>
          <a:endParaRPr lang="ru-RU" b="1" dirty="0"/>
        </a:p>
      </dgm:t>
    </dgm:pt>
    <dgm:pt modelId="{7AD3229A-238E-416D-AF06-C5A013A10868}" type="parTrans" cxnId="{B0C48308-EABB-4D1E-BEE6-6485D2FF3AF3}">
      <dgm:prSet/>
      <dgm:spPr/>
      <dgm:t>
        <a:bodyPr/>
        <a:lstStyle/>
        <a:p>
          <a:endParaRPr lang="ru-RU"/>
        </a:p>
      </dgm:t>
    </dgm:pt>
    <dgm:pt modelId="{C2EFA3D0-373A-4FE9-8B55-EC1DA3CD0AE2}" type="sibTrans" cxnId="{B0C48308-EABB-4D1E-BEE6-6485D2FF3AF3}">
      <dgm:prSet/>
      <dgm:spPr/>
      <dgm:t>
        <a:bodyPr/>
        <a:lstStyle/>
        <a:p>
          <a:endParaRPr lang="ru-RU"/>
        </a:p>
      </dgm:t>
    </dgm:pt>
    <dgm:pt modelId="{06D80A41-75C7-4BB4-BEF4-37174CC8E256}">
      <dgm:prSet/>
      <dgm:spPr>
        <a:solidFill>
          <a:schemeClr val="tx2">
            <a:lumMod val="60000"/>
            <a:lumOff val="4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b="1" dirty="0" smtClean="0"/>
            <a:t>содержательно-насыщенной</a:t>
          </a:r>
          <a:endParaRPr lang="ru-RU" b="1" dirty="0"/>
        </a:p>
      </dgm:t>
    </dgm:pt>
    <dgm:pt modelId="{35F170EA-0548-4A4B-ADC5-0E4E9BC1826F}" type="parTrans" cxnId="{97DBC428-1DC3-4341-81EA-799363D6B940}">
      <dgm:prSet/>
      <dgm:spPr/>
      <dgm:t>
        <a:bodyPr/>
        <a:lstStyle/>
        <a:p>
          <a:endParaRPr lang="ru-RU"/>
        </a:p>
      </dgm:t>
    </dgm:pt>
    <dgm:pt modelId="{B330CA5B-3E3D-414A-9066-5506DDC6B9E2}" type="sibTrans" cxnId="{97DBC428-1DC3-4341-81EA-799363D6B940}">
      <dgm:prSet/>
      <dgm:spPr/>
      <dgm:t>
        <a:bodyPr/>
        <a:lstStyle/>
        <a:p>
          <a:endParaRPr lang="ru-RU"/>
        </a:p>
      </dgm:t>
    </dgm:pt>
    <dgm:pt modelId="{FDDB28F7-E333-4F32-8D86-D32C2669E97E}">
      <dgm:prSet/>
      <dgm:spPr>
        <a:solidFill>
          <a:schemeClr val="accent4">
            <a:lumMod val="75000"/>
          </a:schemeClr>
        </a:solidFill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r>
            <a:rPr lang="ru-RU" b="1" dirty="0" smtClean="0"/>
            <a:t>вариативной</a:t>
          </a:r>
          <a:endParaRPr lang="ru-RU" b="1" dirty="0"/>
        </a:p>
      </dgm:t>
    </dgm:pt>
    <dgm:pt modelId="{9B8B09B4-456B-4C11-ACF7-835C58D3D194}" type="parTrans" cxnId="{B05B7E4C-A5B1-4748-B89D-47704A97FC95}">
      <dgm:prSet/>
      <dgm:spPr/>
      <dgm:t>
        <a:bodyPr/>
        <a:lstStyle/>
        <a:p>
          <a:endParaRPr lang="ru-RU"/>
        </a:p>
      </dgm:t>
    </dgm:pt>
    <dgm:pt modelId="{30835DCD-C912-4405-90FA-9997CF3AAC4C}" type="sibTrans" cxnId="{B05B7E4C-A5B1-4748-B89D-47704A97FC95}">
      <dgm:prSet/>
      <dgm:spPr/>
      <dgm:t>
        <a:bodyPr/>
        <a:lstStyle/>
        <a:p>
          <a:endParaRPr lang="ru-RU"/>
        </a:p>
      </dgm:t>
    </dgm:pt>
    <dgm:pt modelId="{9AB0A266-8AFB-4EA3-87A8-50C1CD39BE93}">
      <dgm:prSet/>
      <dgm:spPr>
        <a:solidFill>
          <a:schemeClr val="accent5">
            <a:lumMod val="5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ru-RU" b="1" dirty="0" smtClean="0"/>
            <a:t>безопасной </a:t>
          </a:r>
          <a:endParaRPr lang="ru-RU" b="1" dirty="0"/>
        </a:p>
      </dgm:t>
    </dgm:pt>
    <dgm:pt modelId="{654E710D-0EDC-428F-B099-24429F45695A}" type="parTrans" cxnId="{8FA4D30D-1DDE-431D-8B41-CBB37B1CCB03}">
      <dgm:prSet/>
      <dgm:spPr/>
      <dgm:t>
        <a:bodyPr/>
        <a:lstStyle/>
        <a:p>
          <a:endParaRPr lang="ru-RU"/>
        </a:p>
      </dgm:t>
    </dgm:pt>
    <dgm:pt modelId="{2919CB56-30A5-4E3D-BC81-14831EF66F73}" type="sibTrans" cxnId="{8FA4D30D-1DDE-431D-8B41-CBB37B1CCB03}">
      <dgm:prSet/>
      <dgm:spPr/>
      <dgm:t>
        <a:bodyPr/>
        <a:lstStyle/>
        <a:p>
          <a:endParaRPr lang="ru-RU"/>
        </a:p>
      </dgm:t>
    </dgm:pt>
    <dgm:pt modelId="{318DD10F-FA77-44BB-99DA-5FB184566535}" type="pres">
      <dgm:prSet presAssocID="{7A9BDEE8-08A0-4E61-8D1B-6FC725ACBA5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2DBEEA5B-AB94-43BB-A7FC-FCD8357226E4}" type="pres">
      <dgm:prSet presAssocID="{7A9BDEE8-08A0-4E61-8D1B-6FC725ACBA57}" presName="Name1" presStyleCnt="0"/>
      <dgm:spPr/>
    </dgm:pt>
    <dgm:pt modelId="{7402FCCB-F4A1-477E-A7F9-063F69400C60}" type="pres">
      <dgm:prSet presAssocID="{7A9BDEE8-08A0-4E61-8D1B-6FC725ACBA57}" presName="cycle" presStyleCnt="0"/>
      <dgm:spPr/>
    </dgm:pt>
    <dgm:pt modelId="{490930E4-A093-49EE-AA58-0B3850662076}" type="pres">
      <dgm:prSet presAssocID="{7A9BDEE8-08A0-4E61-8D1B-6FC725ACBA57}" presName="srcNode" presStyleLbl="node1" presStyleIdx="0" presStyleCnt="6"/>
      <dgm:spPr/>
    </dgm:pt>
    <dgm:pt modelId="{D3BF6BEA-F023-4B54-AC89-4EABD3C03146}" type="pres">
      <dgm:prSet presAssocID="{7A9BDEE8-08A0-4E61-8D1B-6FC725ACBA57}" presName="conn" presStyleLbl="parChTrans1D2" presStyleIdx="0" presStyleCnt="1"/>
      <dgm:spPr/>
      <dgm:t>
        <a:bodyPr/>
        <a:lstStyle/>
        <a:p>
          <a:endParaRPr lang="ru-RU"/>
        </a:p>
      </dgm:t>
    </dgm:pt>
    <dgm:pt modelId="{38AC59E7-DFEF-4C0D-95F5-57323E8AD402}" type="pres">
      <dgm:prSet presAssocID="{7A9BDEE8-08A0-4E61-8D1B-6FC725ACBA57}" presName="extraNode" presStyleLbl="node1" presStyleIdx="0" presStyleCnt="6"/>
      <dgm:spPr/>
    </dgm:pt>
    <dgm:pt modelId="{3445DFFB-207A-48B3-953C-A005F4B32581}" type="pres">
      <dgm:prSet presAssocID="{7A9BDEE8-08A0-4E61-8D1B-6FC725ACBA57}" presName="dstNode" presStyleLbl="node1" presStyleIdx="0" presStyleCnt="6"/>
      <dgm:spPr/>
    </dgm:pt>
    <dgm:pt modelId="{A9FB545B-5A3D-4D1C-BA35-91A5956263C5}" type="pres">
      <dgm:prSet presAssocID="{06D80A41-75C7-4BB4-BEF4-37174CC8E256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EBF1F8-80F9-49DF-B24C-A4EC7A402A17}" type="pres">
      <dgm:prSet presAssocID="{06D80A41-75C7-4BB4-BEF4-37174CC8E256}" presName="accent_1" presStyleCnt="0"/>
      <dgm:spPr/>
    </dgm:pt>
    <dgm:pt modelId="{93389351-A2D4-4158-8E15-61620A6FDCF2}" type="pres">
      <dgm:prSet presAssocID="{06D80A41-75C7-4BB4-BEF4-37174CC8E256}" presName="accentRepeatNode" presStyleLbl="solidFgAcc1" presStyleIdx="0" presStyleCnt="6"/>
      <dgm:spPr>
        <a:solidFill>
          <a:schemeClr val="accent1">
            <a:lumMod val="20000"/>
            <a:lumOff val="80000"/>
          </a:schemeClr>
        </a:solidFill>
        <a:ln>
          <a:solidFill>
            <a:schemeClr val="accent1">
              <a:lumMod val="75000"/>
            </a:schemeClr>
          </a:solidFill>
        </a:ln>
      </dgm:spPr>
    </dgm:pt>
    <dgm:pt modelId="{61AA9F6E-B1EB-4676-9CED-87A2A0B25D1D}" type="pres">
      <dgm:prSet presAssocID="{C82067FB-8785-4635-9339-D71A05D34438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66B611-37C9-4C2A-85AA-F4CC8A5D7BC1}" type="pres">
      <dgm:prSet presAssocID="{C82067FB-8785-4635-9339-D71A05D34438}" presName="accent_2" presStyleCnt="0"/>
      <dgm:spPr/>
    </dgm:pt>
    <dgm:pt modelId="{8479D05D-B0C8-4791-AE52-9F5771546457}" type="pres">
      <dgm:prSet presAssocID="{C82067FB-8785-4635-9339-D71A05D34438}" presName="accentRepeatNode" presStyleLbl="solidFgAcc1" presStyleIdx="1" presStyleCnt="6"/>
      <dgm:spPr>
        <a:solidFill>
          <a:schemeClr val="accent2">
            <a:lumMod val="40000"/>
            <a:lumOff val="60000"/>
          </a:schemeClr>
        </a:solidFill>
        <a:ln>
          <a:solidFill>
            <a:schemeClr val="accent2">
              <a:lumMod val="75000"/>
            </a:schemeClr>
          </a:solidFill>
        </a:ln>
      </dgm:spPr>
    </dgm:pt>
    <dgm:pt modelId="{9CBE8F4A-7A7C-49A1-A2F1-8BEC1AF3A1DB}" type="pres">
      <dgm:prSet presAssocID="{2E0A0037-12AE-40C3-8676-6C8CC9E6F89B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59372E-FDF2-4463-809E-C699013FC8A0}" type="pres">
      <dgm:prSet presAssocID="{2E0A0037-12AE-40C3-8676-6C8CC9E6F89B}" presName="accent_3" presStyleCnt="0"/>
      <dgm:spPr/>
    </dgm:pt>
    <dgm:pt modelId="{A23CFAAB-55BB-4929-A421-6D71053F1CF3}" type="pres">
      <dgm:prSet presAssocID="{2E0A0037-12AE-40C3-8676-6C8CC9E6F89B}" presName="accentRepeatNode" presStyleLbl="solidFgAcc1" presStyleIdx="2" presStyleCnt="6"/>
      <dgm:spPr>
        <a:solidFill>
          <a:schemeClr val="accent3">
            <a:lumMod val="60000"/>
            <a:lumOff val="40000"/>
          </a:schemeClr>
        </a:solidFill>
        <a:ln>
          <a:solidFill>
            <a:schemeClr val="accent3">
              <a:lumMod val="75000"/>
            </a:schemeClr>
          </a:solidFill>
        </a:ln>
      </dgm:spPr>
    </dgm:pt>
    <dgm:pt modelId="{70BAA78F-54EE-4A2F-A905-E150FDC61160}" type="pres">
      <dgm:prSet presAssocID="{FDDB28F7-E333-4F32-8D86-D32C2669E97E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29D426-0BD3-46BB-AC76-EDBEA9661F80}" type="pres">
      <dgm:prSet presAssocID="{FDDB28F7-E333-4F32-8D86-D32C2669E97E}" presName="accent_4" presStyleCnt="0"/>
      <dgm:spPr/>
    </dgm:pt>
    <dgm:pt modelId="{707E4234-B6DE-425A-BDD7-CB6D0B1A954A}" type="pres">
      <dgm:prSet presAssocID="{FDDB28F7-E333-4F32-8D86-D32C2669E97E}" presName="accentRepeatNode" presStyleLbl="solidFgAcc1" presStyleIdx="3" presStyleCnt="6"/>
      <dgm:spPr>
        <a:solidFill>
          <a:schemeClr val="accent4">
            <a:lumMod val="40000"/>
            <a:lumOff val="60000"/>
          </a:schemeClr>
        </a:solidFill>
        <a:ln>
          <a:solidFill>
            <a:schemeClr val="accent4">
              <a:lumMod val="75000"/>
            </a:schemeClr>
          </a:solidFill>
        </a:ln>
      </dgm:spPr>
    </dgm:pt>
    <dgm:pt modelId="{1D87EF1B-9E4F-45DA-A518-AE9CA5BDF16A}" type="pres">
      <dgm:prSet presAssocID="{A41514A3-3E21-4A04-B4AB-BE68A887FFC1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C5B383-A17E-470D-921C-4EE90B422CB4}" type="pres">
      <dgm:prSet presAssocID="{A41514A3-3E21-4A04-B4AB-BE68A887FFC1}" presName="accent_5" presStyleCnt="0"/>
      <dgm:spPr/>
    </dgm:pt>
    <dgm:pt modelId="{54CA4984-F00A-466A-9489-3FB269FFDC26}" type="pres">
      <dgm:prSet presAssocID="{A41514A3-3E21-4A04-B4AB-BE68A887FFC1}" presName="accentRepeatNode" presStyleLbl="solidFgAcc1" presStyleIdx="4" presStyleCnt="6"/>
      <dgm:spPr>
        <a:solidFill>
          <a:schemeClr val="accent6">
            <a:lumMod val="60000"/>
            <a:lumOff val="40000"/>
          </a:schemeClr>
        </a:solidFill>
        <a:ln>
          <a:solidFill>
            <a:schemeClr val="accent6">
              <a:lumMod val="50000"/>
            </a:schemeClr>
          </a:solidFill>
        </a:ln>
      </dgm:spPr>
    </dgm:pt>
    <dgm:pt modelId="{C1819281-7644-449A-82D6-54C35F6C5AFD}" type="pres">
      <dgm:prSet presAssocID="{9AB0A266-8AFB-4EA3-87A8-50C1CD39BE93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1648F2-29E3-435B-8691-8C7FF643E6A0}" type="pres">
      <dgm:prSet presAssocID="{9AB0A266-8AFB-4EA3-87A8-50C1CD39BE93}" presName="accent_6" presStyleCnt="0"/>
      <dgm:spPr/>
    </dgm:pt>
    <dgm:pt modelId="{3060B011-37EC-4106-8F6C-702A9CAE7760}" type="pres">
      <dgm:prSet presAssocID="{9AB0A266-8AFB-4EA3-87A8-50C1CD39BE93}" presName="accentRepeatNode" presStyleLbl="solidFgAcc1" presStyleIdx="5" presStyleCnt="6"/>
      <dgm:spPr>
        <a:solidFill>
          <a:schemeClr val="accent5">
            <a:lumMod val="60000"/>
            <a:lumOff val="40000"/>
          </a:schemeClr>
        </a:solidFill>
      </dgm:spPr>
    </dgm:pt>
  </dgm:ptLst>
  <dgm:cxnLst>
    <dgm:cxn modelId="{97DBC428-1DC3-4341-81EA-799363D6B940}" srcId="{7A9BDEE8-08A0-4E61-8D1B-6FC725ACBA57}" destId="{06D80A41-75C7-4BB4-BEF4-37174CC8E256}" srcOrd="0" destOrd="0" parTransId="{35F170EA-0548-4A4B-ADC5-0E4E9BC1826F}" sibTransId="{B330CA5B-3E3D-414A-9066-5506DDC6B9E2}"/>
    <dgm:cxn modelId="{673F5841-C001-4193-90E1-C3EE1F9DAD5A}" type="presOf" srcId="{A41514A3-3E21-4A04-B4AB-BE68A887FFC1}" destId="{1D87EF1B-9E4F-45DA-A518-AE9CA5BDF16A}" srcOrd="0" destOrd="0" presId="urn:microsoft.com/office/officeart/2008/layout/VerticalCurvedList"/>
    <dgm:cxn modelId="{8FA4D30D-1DDE-431D-8B41-CBB37B1CCB03}" srcId="{7A9BDEE8-08A0-4E61-8D1B-6FC725ACBA57}" destId="{9AB0A266-8AFB-4EA3-87A8-50C1CD39BE93}" srcOrd="5" destOrd="0" parTransId="{654E710D-0EDC-428F-B099-24429F45695A}" sibTransId="{2919CB56-30A5-4E3D-BC81-14831EF66F73}"/>
    <dgm:cxn modelId="{C949F002-1065-4DCB-BEEE-90D3F087CB23}" type="presOf" srcId="{FDDB28F7-E333-4F32-8D86-D32C2669E97E}" destId="{70BAA78F-54EE-4A2F-A905-E150FDC61160}" srcOrd="0" destOrd="0" presId="urn:microsoft.com/office/officeart/2008/layout/VerticalCurvedList"/>
    <dgm:cxn modelId="{D16A2A0C-4430-407D-9233-BEBC1116A71D}" type="presOf" srcId="{7A9BDEE8-08A0-4E61-8D1B-6FC725ACBA57}" destId="{318DD10F-FA77-44BB-99DA-5FB184566535}" srcOrd="0" destOrd="0" presId="urn:microsoft.com/office/officeart/2008/layout/VerticalCurvedList"/>
    <dgm:cxn modelId="{2C9E2395-06F0-4F01-BFDF-160D70CD7278}" srcId="{7A9BDEE8-08A0-4E61-8D1B-6FC725ACBA57}" destId="{A41514A3-3E21-4A04-B4AB-BE68A887FFC1}" srcOrd="4" destOrd="0" parTransId="{53F9AEBD-6DE9-49F4-93CF-D6144D73B6F1}" sibTransId="{66FFE61E-AD2D-4735-B47B-143D5F6DBA05}"/>
    <dgm:cxn modelId="{E92F3BDB-64CB-4952-903C-0D1911045326}" type="presOf" srcId="{06D80A41-75C7-4BB4-BEF4-37174CC8E256}" destId="{A9FB545B-5A3D-4D1C-BA35-91A5956263C5}" srcOrd="0" destOrd="0" presId="urn:microsoft.com/office/officeart/2008/layout/VerticalCurvedList"/>
    <dgm:cxn modelId="{B0C48308-EABB-4D1E-BEE6-6485D2FF3AF3}" srcId="{7A9BDEE8-08A0-4E61-8D1B-6FC725ACBA57}" destId="{C82067FB-8785-4635-9339-D71A05D34438}" srcOrd="1" destOrd="0" parTransId="{7AD3229A-238E-416D-AF06-C5A013A10868}" sibTransId="{C2EFA3D0-373A-4FE9-8B55-EC1DA3CD0AE2}"/>
    <dgm:cxn modelId="{B05B7E4C-A5B1-4748-B89D-47704A97FC95}" srcId="{7A9BDEE8-08A0-4E61-8D1B-6FC725ACBA57}" destId="{FDDB28F7-E333-4F32-8D86-D32C2669E97E}" srcOrd="3" destOrd="0" parTransId="{9B8B09B4-456B-4C11-ACF7-835C58D3D194}" sibTransId="{30835DCD-C912-4405-90FA-9997CF3AAC4C}"/>
    <dgm:cxn modelId="{96991712-BD36-43AF-B8D9-5512C102B4B7}" srcId="{7A9BDEE8-08A0-4E61-8D1B-6FC725ACBA57}" destId="{2E0A0037-12AE-40C3-8676-6C8CC9E6F89B}" srcOrd="2" destOrd="0" parTransId="{C13DF338-06D6-4F83-BB07-CD5C6890DC96}" sibTransId="{1F90E501-90DE-4B49-B3B3-30E0F15D20EB}"/>
    <dgm:cxn modelId="{C953F5CC-13A1-43A3-9E01-3BC665115CE9}" type="presOf" srcId="{2E0A0037-12AE-40C3-8676-6C8CC9E6F89B}" destId="{9CBE8F4A-7A7C-49A1-A2F1-8BEC1AF3A1DB}" srcOrd="0" destOrd="0" presId="urn:microsoft.com/office/officeart/2008/layout/VerticalCurvedList"/>
    <dgm:cxn modelId="{68235B05-3DAA-4B80-B7DC-1AB03594CAF0}" type="presOf" srcId="{C82067FB-8785-4635-9339-D71A05D34438}" destId="{61AA9F6E-B1EB-4676-9CED-87A2A0B25D1D}" srcOrd="0" destOrd="0" presId="urn:microsoft.com/office/officeart/2008/layout/VerticalCurvedList"/>
    <dgm:cxn modelId="{1956416A-EDDF-49C3-957D-333A48B3DDE4}" type="presOf" srcId="{B330CA5B-3E3D-414A-9066-5506DDC6B9E2}" destId="{D3BF6BEA-F023-4B54-AC89-4EABD3C03146}" srcOrd="0" destOrd="0" presId="urn:microsoft.com/office/officeart/2008/layout/VerticalCurvedList"/>
    <dgm:cxn modelId="{FBCD7758-1628-4E7B-994F-9F86D0E6D96A}" type="presOf" srcId="{9AB0A266-8AFB-4EA3-87A8-50C1CD39BE93}" destId="{C1819281-7644-449A-82D6-54C35F6C5AFD}" srcOrd="0" destOrd="0" presId="urn:microsoft.com/office/officeart/2008/layout/VerticalCurvedList"/>
    <dgm:cxn modelId="{8B2F35D4-8F5C-4287-A6F9-807E2DE1B033}" type="presParOf" srcId="{318DD10F-FA77-44BB-99DA-5FB184566535}" destId="{2DBEEA5B-AB94-43BB-A7FC-FCD8357226E4}" srcOrd="0" destOrd="0" presId="urn:microsoft.com/office/officeart/2008/layout/VerticalCurvedList"/>
    <dgm:cxn modelId="{63B24104-AB02-4C48-B45E-22CF6CC24CE0}" type="presParOf" srcId="{2DBEEA5B-AB94-43BB-A7FC-FCD8357226E4}" destId="{7402FCCB-F4A1-477E-A7F9-063F69400C60}" srcOrd="0" destOrd="0" presId="urn:microsoft.com/office/officeart/2008/layout/VerticalCurvedList"/>
    <dgm:cxn modelId="{C2DAEC07-0907-434C-A4F4-D14D22C2C8C9}" type="presParOf" srcId="{7402FCCB-F4A1-477E-A7F9-063F69400C60}" destId="{490930E4-A093-49EE-AA58-0B3850662076}" srcOrd="0" destOrd="0" presId="urn:microsoft.com/office/officeart/2008/layout/VerticalCurvedList"/>
    <dgm:cxn modelId="{742BB659-9BBA-4B25-841D-194B3001FD4F}" type="presParOf" srcId="{7402FCCB-F4A1-477E-A7F9-063F69400C60}" destId="{D3BF6BEA-F023-4B54-AC89-4EABD3C03146}" srcOrd="1" destOrd="0" presId="urn:microsoft.com/office/officeart/2008/layout/VerticalCurvedList"/>
    <dgm:cxn modelId="{03CFEC32-0DA0-4FB7-B947-E266BFF6A338}" type="presParOf" srcId="{7402FCCB-F4A1-477E-A7F9-063F69400C60}" destId="{38AC59E7-DFEF-4C0D-95F5-57323E8AD402}" srcOrd="2" destOrd="0" presId="urn:microsoft.com/office/officeart/2008/layout/VerticalCurvedList"/>
    <dgm:cxn modelId="{04C4385E-786F-4969-9452-FA3AC2CE8DD1}" type="presParOf" srcId="{7402FCCB-F4A1-477E-A7F9-063F69400C60}" destId="{3445DFFB-207A-48B3-953C-A005F4B32581}" srcOrd="3" destOrd="0" presId="urn:microsoft.com/office/officeart/2008/layout/VerticalCurvedList"/>
    <dgm:cxn modelId="{AA2CD6D9-0457-4126-9E00-DDCC289862F2}" type="presParOf" srcId="{2DBEEA5B-AB94-43BB-A7FC-FCD8357226E4}" destId="{A9FB545B-5A3D-4D1C-BA35-91A5956263C5}" srcOrd="1" destOrd="0" presId="urn:microsoft.com/office/officeart/2008/layout/VerticalCurvedList"/>
    <dgm:cxn modelId="{880DC4A4-E2EF-42A6-B848-C2DB964B85B9}" type="presParOf" srcId="{2DBEEA5B-AB94-43BB-A7FC-FCD8357226E4}" destId="{37EBF1F8-80F9-49DF-B24C-A4EC7A402A17}" srcOrd="2" destOrd="0" presId="urn:microsoft.com/office/officeart/2008/layout/VerticalCurvedList"/>
    <dgm:cxn modelId="{5CEC17A9-4078-485D-B7A0-556078ADCD0C}" type="presParOf" srcId="{37EBF1F8-80F9-49DF-B24C-A4EC7A402A17}" destId="{93389351-A2D4-4158-8E15-61620A6FDCF2}" srcOrd="0" destOrd="0" presId="urn:microsoft.com/office/officeart/2008/layout/VerticalCurvedList"/>
    <dgm:cxn modelId="{54DF1621-E85E-47E9-8F0F-A5D3B2FB66DE}" type="presParOf" srcId="{2DBEEA5B-AB94-43BB-A7FC-FCD8357226E4}" destId="{61AA9F6E-B1EB-4676-9CED-87A2A0B25D1D}" srcOrd="3" destOrd="0" presId="urn:microsoft.com/office/officeart/2008/layout/VerticalCurvedList"/>
    <dgm:cxn modelId="{87DB1B88-6BD9-440B-B7CD-7510626B0B78}" type="presParOf" srcId="{2DBEEA5B-AB94-43BB-A7FC-FCD8357226E4}" destId="{9166B611-37C9-4C2A-85AA-F4CC8A5D7BC1}" srcOrd="4" destOrd="0" presId="urn:microsoft.com/office/officeart/2008/layout/VerticalCurvedList"/>
    <dgm:cxn modelId="{7D00A8EF-1D07-4937-A4E7-929789EF4117}" type="presParOf" srcId="{9166B611-37C9-4C2A-85AA-F4CC8A5D7BC1}" destId="{8479D05D-B0C8-4791-AE52-9F5771546457}" srcOrd="0" destOrd="0" presId="urn:microsoft.com/office/officeart/2008/layout/VerticalCurvedList"/>
    <dgm:cxn modelId="{EA52CE1D-5C9A-4E85-9B97-8867235A3C21}" type="presParOf" srcId="{2DBEEA5B-AB94-43BB-A7FC-FCD8357226E4}" destId="{9CBE8F4A-7A7C-49A1-A2F1-8BEC1AF3A1DB}" srcOrd="5" destOrd="0" presId="urn:microsoft.com/office/officeart/2008/layout/VerticalCurvedList"/>
    <dgm:cxn modelId="{2483CE7E-187C-4901-8788-D2D03D2DFAD8}" type="presParOf" srcId="{2DBEEA5B-AB94-43BB-A7FC-FCD8357226E4}" destId="{DC59372E-FDF2-4463-809E-C699013FC8A0}" srcOrd="6" destOrd="0" presId="urn:microsoft.com/office/officeart/2008/layout/VerticalCurvedList"/>
    <dgm:cxn modelId="{B2D8B983-4B69-43C1-B636-8B66C4FB0CEB}" type="presParOf" srcId="{DC59372E-FDF2-4463-809E-C699013FC8A0}" destId="{A23CFAAB-55BB-4929-A421-6D71053F1CF3}" srcOrd="0" destOrd="0" presId="urn:microsoft.com/office/officeart/2008/layout/VerticalCurvedList"/>
    <dgm:cxn modelId="{BC24D0CA-B8C0-41AD-A791-8A4ECC1F34D7}" type="presParOf" srcId="{2DBEEA5B-AB94-43BB-A7FC-FCD8357226E4}" destId="{70BAA78F-54EE-4A2F-A905-E150FDC61160}" srcOrd="7" destOrd="0" presId="urn:microsoft.com/office/officeart/2008/layout/VerticalCurvedList"/>
    <dgm:cxn modelId="{4A5D3C43-AF39-49E9-AA2F-8E1030FC6627}" type="presParOf" srcId="{2DBEEA5B-AB94-43BB-A7FC-FCD8357226E4}" destId="{B229D426-0BD3-46BB-AC76-EDBEA9661F80}" srcOrd="8" destOrd="0" presId="urn:microsoft.com/office/officeart/2008/layout/VerticalCurvedList"/>
    <dgm:cxn modelId="{F0F3385A-B493-41A9-9FF6-7B0B4F8C1D87}" type="presParOf" srcId="{B229D426-0BD3-46BB-AC76-EDBEA9661F80}" destId="{707E4234-B6DE-425A-BDD7-CB6D0B1A954A}" srcOrd="0" destOrd="0" presId="urn:microsoft.com/office/officeart/2008/layout/VerticalCurvedList"/>
    <dgm:cxn modelId="{4115C2B5-04B8-481A-8F35-4C4BDF3580BF}" type="presParOf" srcId="{2DBEEA5B-AB94-43BB-A7FC-FCD8357226E4}" destId="{1D87EF1B-9E4F-45DA-A518-AE9CA5BDF16A}" srcOrd="9" destOrd="0" presId="urn:microsoft.com/office/officeart/2008/layout/VerticalCurvedList"/>
    <dgm:cxn modelId="{8828F80E-D33C-4781-B8DF-B189CD8E4A69}" type="presParOf" srcId="{2DBEEA5B-AB94-43BB-A7FC-FCD8357226E4}" destId="{FBC5B383-A17E-470D-921C-4EE90B422CB4}" srcOrd="10" destOrd="0" presId="urn:microsoft.com/office/officeart/2008/layout/VerticalCurvedList"/>
    <dgm:cxn modelId="{FF1350BF-FF37-4156-889E-884664E6D867}" type="presParOf" srcId="{FBC5B383-A17E-470D-921C-4EE90B422CB4}" destId="{54CA4984-F00A-466A-9489-3FB269FFDC26}" srcOrd="0" destOrd="0" presId="urn:microsoft.com/office/officeart/2008/layout/VerticalCurvedList"/>
    <dgm:cxn modelId="{C3C26742-058F-409D-95F5-8D2B6703461B}" type="presParOf" srcId="{2DBEEA5B-AB94-43BB-A7FC-FCD8357226E4}" destId="{C1819281-7644-449A-82D6-54C35F6C5AFD}" srcOrd="11" destOrd="0" presId="urn:microsoft.com/office/officeart/2008/layout/VerticalCurvedList"/>
    <dgm:cxn modelId="{7E410A0C-7AD7-48EB-ACD2-3E982E6EB280}" type="presParOf" srcId="{2DBEEA5B-AB94-43BB-A7FC-FCD8357226E4}" destId="{3F1648F2-29E3-435B-8691-8C7FF643E6A0}" srcOrd="12" destOrd="0" presId="urn:microsoft.com/office/officeart/2008/layout/VerticalCurvedList"/>
    <dgm:cxn modelId="{FF90DD81-D2C9-43C4-8AF7-BCC65E373EF2}" type="presParOf" srcId="{3F1648F2-29E3-435B-8691-8C7FF643E6A0}" destId="{3060B011-37EC-4106-8F6C-702A9CAE776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BF6BEA-F023-4B54-AC89-4EABD3C03146}">
      <dsp:nvSpPr>
        <dsp:cNvPr id="0" name=""/>
        <dsp:cNvSpPr/>
      </dsp:nvSpPr>
      <dsp:spPr>
        <a:xfrm>
          <a:off x="-4250612" y="-652153"/>
          <a:ext cx="5064498" cy="5064498"/>
        </a:xfrm>
        <a:prstGeom prst="blockArc">
          <a:avLst>
            <a:gd name="adj1" fmla="val 18900000"/>
            <a:gd name="adj2" fmla="val 2700000"/>
            <a:gd name="adj3" fmla="val 426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FB545B-5A3D-4D1C-BA35-91A5956263C5}">
      <dsp:nvSpPr>
        <dsp:cNvPr id="0" name=""/>
        <dsp:cNvSpPr/>
      </dsp:nvSpPr>
      <dsp:spPr>
        <a:xfrm>
          <a:off x="304197" y="198011"/>
          <a:ext cx="3461837" cy="395873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4224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содержательно-насыщенной</a:t>
          </a:r>
          <a:endParaRPr lang="ru-RU" sz="1900" b="1" kern="1200" dirty="0"/>
        </a:p>
      </dsp:txBody>
      <dsp:txXfrm>
        <a:off x="304197" y="198011"/>
        <a:ext cx="3461837" cy="395873"/>
      </dsp:txXfrm>
    </dsp:sp>
    <dsp:sp modelId="{93389351-A2D4-4158-8E15-61620A6FDCF2}">
      <dsp:nvSpPr>
        <dsp:cNvPr id="0" name=""/>
        <dsp:cNvSpPr/>
      </dsp:nvSpPr>
      <dsp:spPr>
        <a:xfrm>
          <a:off x="56777" y="148527"/>
          <a:ext cx="494841" cy="494841"/>
        </a:xfrm>
        <a:prstGeom prst="ellipse">
          <a:avLst/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AA9F6E-B1EB-4676-9CED-87A2A0B25D1D}">
      <dsp:nvSpPr>
        <dsp:cNvPr id="0" name=""/>
        <dsp:cNvSpPr/>
      </dsp:nvSpPr>
      <dsp:spPr>
        <a:xfrm>
          <a:off x="629830" y="791746"/>
          <a:ext cx="3136205" cy="395873"/>
        </a:xfrm>
        <a:prstGeom prst="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4224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трансформируемой</a:t>
          </a:r>
          <a:endParaRPr lang="ru-RU" sz="1900" b="1" kern="1200" dirty="0"/>
        </a:p>
      </dsp:txBody>
      <dsp:txXfrm>
        <a:off x="629830" y="791746"/>
        <a:ext cx="3136205" cy="395873"/>
      </dsp:txXfrm>
    </dsp:sp>
    <dsp:sp modelId="{8479D05D-B0C8-4791-AE52-9F5771546457}">
      <dsp:nvSpPr>
        <dsp:cNvPr id="0" name=""/>
        <dsp:cNvSpPr/>
      </dsp:nvSpPr>
      <dsp:spPr>
        <a:xfrm>
          <a:off x="382409" y="742261"/>
          <a:ext cx="494841" cy="494841"/>
        </a:xfrm>
        <a:prstGeom prst="ellipse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BE8F4A-7A7C-49A1-A2F1-8BEC1AF3A1DB}">
      <dsp:nvSpPr>
        <dsp:cNvPr id="0" name=""/>
        <dsp:cNvSpPr/>
      </dsp:nvSpPr>
      <dsp:spPr>
        <a:xfrm>
          <a:off x="778734" y="1385480"/>
          <a:ext cx="2987301" cy="395873"/>
        </a:xfrm>
        <a:prstGeom prst="rect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4224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полифункциональной</a:t>
          </a:r>
          <a:endParaRPr lang="ru-RU" sz="1900" b="1" kern="1200" dirty="0"/>
        </a:p>
      </dsp:txBody>
      <dsp:txXfrm>
        <a:off x="778734" y="1385480"/>
        <a:ext cx="2987301" cy="395873"/>
      </dsp:txXfrm>
    </dsp:sp>
    <dsp:sp modelId="{A23CFAAB-55BB-4929-A421-6D71053F1CF3}">
      <dsp:nvSpPr>
        <dsp:cNvPr id="0" name=""/>
        <dsp:cNvSpPr/>
      </dsp:nvSpPr>
      <dsp:spPr>
        <a:xfrm>
          <a:off x="531313" y="1335996"/>
          <a:ext cx="494841" cy="494841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BAA78F-54EE-4A2F-A905-E150FDC61160}">
      <dsp:nvSpPr>
        <dsp:cNvPr id="0" name=""/>
        <dsp:cNvSpPr/>
      </dsp:nvSpPr>
      <dsp:spPr>
        <a:xfrm>
          <a:off x="778734" y="1978838"/>
          <a:ext cx="2987301" cy="395873"/>
        </a:xfrm>
        <a:prstGeom prst="rect">
          <a:avLst/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accent4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4224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вариативной</a:t>
          </a:r>
          <a:endParaRPr lang="ru-RU" sz="1900" b="1" kern="1200" dirty="0"/>
        </a:p>
      </dsp:txBody>
      <dsp:txXfrm>
        <a:off x="778734" y="1978838"/>
        <a:ext cx="2987301" cy="395873"/>
      </dsp:txXfrm>
    </dsp:sp>
    <dsp:sp modelId="{707E4234-B6DE-425A-BDD7-CB6D0B1A954A}">
      <dsp:nvSpPr>
        <dsp:cNvPr id="0" name=""/>
        <dsp:cNvSpPr/>
      </dsp:nvSpPr>
      <dsp:spPr>
        <a:xfrm>
          <a:off x="531313" y="1929354"/>
          <a:ext cx="494841" cy="494841"/>
        </a:xfrm>
        <a:prstGeom prst="ellipse">
          <a:avLst/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accent4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87EF1B-9E4F-45DA-A518-AE9CA5BDF16A}">
      <dsp:nvSpPr>
        <dsp:cNvPr id="0" name=""/>
        <dsp:cNvSpPr/>
      </dsp:nvSpPr>
      <dsp:spPr>
        <a:xfrm>
          <a:off x="629830" y="2572572"/>
          <a:ext cx="3136205" cy="395873"/>
        </a:xfrm>
        <a:prstGeom prst="rect">
          <a:avLst/>
        </a:prstGeom>
        <a:solidFill>
          <a:schemeClr val="accent6">
            <a:lumMod val="50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4224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доступной</a:t>
          </a:r>
          <a:endParaRPr lang="ru-RU" sz="1900" b="1" kern="1200" dirty="0"/>
        </a:p>
      </dsp:txBody>
      <dsp:txXfrm>
        <a:off x="629830" y="2572572"/>
        <a:ext cx="3136205" cy="395873"/>
      </dsp:txXfrm>
    </dsp:sp>
    <dsp:sp modelId="{54CA4984-F00A-466A-9489-3FB269FFDC26}">
      <dsp:nvSpPr>
        <dsp:cNvPr id="0" name=""/>
        <dsp:cNvSpPr/>
      </dsp:nvSpPr>
      <dsp:spPr>
        <a:xfrm>
          <a:off x="382409" y="2523088"/>
          <a:ext cx="494841" cy="494841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819281-7644-449A-82D6-54C35F6C5AFD}">
      <dsp:nvSpPr>
        <dsp:cNvPr id="0" name=""/>
        <dsp:cNvSpPr/>
      </dsp:nvSpPr>
      <dsp:spPr>
        <a:xfrm>
          <a:off x="304197" y="3166307"/>
          <a:ext cx="3461837" cy="395873"/>
        </a:xfrm>
        <a:prstGeom prst="rect">
          <a:avLst/>
        </a:prstGeom>
        <a:solidFill>
          <a:schemeClr val="accent5">
            <a:lumMod val="50000"/>
          </a:schemeClr>
        </a:solidFill>
        <a:ln w="25400" cap="flat" cmpd="sng" algn="ctr">
          <a:solidFill>
            <a:schemeClr val="accent5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4224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безопасной </a:t>
          </a:r>
          <a:endParaRPr lang="ru-RU" sz="1900" b="1" kern="1200" dirty="0"/>
        </a:p>
      </dsp:txBody>
      <dsp:txXfrm>
        <a:off x="304197" y="3166307"/>
        <a:ext cx="3461837" cy="395873"/>
      </dsp:txXfrm>
    </dsp:sp>
    <dsp:sp modelId="{3060B011-37EC-4106-8F6C-702A9CAE7760}">
      <dsp:nvSpPr>
        <dsp:cNvPr id="0" name=""/>
        <dsp:cNvSpPr/>
      </dsp:nvSpPr>
      <dsp:spPr>
        <a:xfrm>
          <a:off x="56777" y="3116823"/>
          <a:ext cx="494841" cy="494841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899592" y="0"/>
            <a:ext cx="8244408" cy="685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895051"/>
      </p:ext>
    </p:extLst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508040"/>
      </p:ext>
    </p:extLst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23516"/>
      </p:ext>
    </p:extLst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788222"/>
      </p:ext>
    </p:extLst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918331"/>
      </p:ext>
    </p:extLst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860790"/>
      </p:ext>
    </p:extLst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916662"/>
      </p:ext>
    </p:extLst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899592" y="692696"/>
            <a:ext cx="7488832" cy="554461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228600">
              <a:schemeClr val="accent3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867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1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8147248" cy="5242594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ПРЕДМЕТНО-ПРОСТРАНСТВЕННАЯ </a:t>
            </a:r>
            <a:r>
              <a:rPr lang="ru-RU" sz="3600" b="1" dirty="0" smtClean="0"/>
              <a:t>РАЗВИВАЮЩАЯ </a:t>
            </a:r>
            <a:r>
              <a:rPr lang="ru-RU" sz="3600" b="1" dirty="0" smtClean="0"/>
              <a:t>СРЕДА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000" dirty="0" smtClean="0"/>
              <a:t>  Составила: воспитатель высшей </a:t>
            </a:r>
            <a:br>
              <a:rPr lang="ru-RU" sz="2000" dirty="0" smtClean="0"/>
            </a:br>
            <a:r>
              <a:rPr lang="ru-RU" sz="2000" dirty="0" smtClean="0"/>
              <a:t>квалификационной категории</a:t>
            </a:r>
            <a:br>
              <a:rPr lang="ru-RU" sz="2000" dirty="0" smtClean="0"/>
            </a:br>
            <a:r>
              <a:rPr lang="ru-RU" sz="2000" dirty="0" smtClean="0"/>
              <a:t> МБОУ «ЦО №20» г. </a:t>
            </a:r>
            <a:r>
              <a:rPr lang="ru-RU" sz="2000" smtClean="0"/>
              <a:t>Тулы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Рогачева Наталья Владимировна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60355747"/>
      </p:ext>
    </p:extLst>
  </p:cSld>
  <p:clrMapOvr>
    <a:masterClrMapping/>
  </p:clrMapOvr>
  <p:transition spd="slow">
    <p:strips dir="r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458213"/>
              </p:ext>
            </p:extLst>
          </p:nvPr>
        </p:nvGraphicFramePr>
        <p:xfrm>
          <a:off x="1156106" y="429368"/>
          <a:ext cx="792088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440"/>
                <a:gridCol w="3960440"/>
              </a:tblGrid>
              <a:tr h="64807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u="sng" dirty="0" err="1" smtClean="0">
                          <a:solidFill>
                            <a:schemeClr val="tx1"/>
                          </a:solidFill>
                        </a:rPr>
                        <a:t>Полифункциональность</a:t>
                      </a:r>
                      <a:r>
                        <a:rPr lang="ru-RU" sz="2000" b="1" u="sng" dirty="0" smtClean="0">
                          <a:solidFill>
                            <a:schemeClr val="tx1"/>
                          </a:solidFill>
                        </a:rPr>
                        <a:t> материалов</a:t>
                      </a:r>
                      <a:r>
                        <a:rPr lang="ru-RU" sz="2000" b="0" u="none" dirty="0" smtClean="0">
                          <a:solidFill>
                            <a:schemeClr val="tx1"/>
                          </a:solidFill>
                        </a:rPr>
                        <a:t> предполагает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: </a:t>
                      </a:r>
                    </a:p>
                    <a:p>
                      <a:pPr algn="ctr"/>
                      <a:r>
                        <a:rPr lang="ru-RU" sz="2000" u="sng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sz="2000" u="sn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  <a:alpha val="52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52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tabLst>
                          <a:tab pos="3590925" algn="l"/>
                        </a:tabLst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возможность разнообразного использования различных составляющих предметной среды </a:t>
                      </a:r>
                      <a:r>
                        <a:rPr kumimoji="0" lang="ru-RU" sz="16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(детская мебель, маты, мягкие модули, ширмы и т.д.)</a:t>
                      </a:r>
                      <a:endParaRPr lang="ru-RU" sz="16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0" indent="0" algn="l"/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наличие не обладающих жёстко закреплённым способом употребления </a:t>
                      </a:r>
                      <a:r>
                        <a:rPr kumimoji="0" lang="ru-RU" sz="16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(полифункциональных)</a:t>
                      </a: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предметов </a:t>
                      </a:r>
                      <a:r>
                        <a:rPr lang="ru-RU" sz="1600" i="1" dirty="0" smtClean="0">
                          <a:solidFill>
                            <a:schemeClr val="tx1"/>
                          </a:solidFill>
                        </a:rPr>
                        <a:t>(в том числе</a:t>
                      </a:r>
                      <a:r>
                        <a:rPr lang="ru-RU" sz="1600" i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600" i="1" dirty="0" smtClean="0">
                          <a:solidFill>
                            <a:schemeClr val="tx1"/>
                          </a:solidFill>
                        </a:rPr>
                        <a:t> природные материалы, предметы-заместители)</a:t>
                      </a:r>
                      <a:endParaRPr lang="ru-RU" sz="1600" b="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  <a:alpha val="5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Стрелка вправо 10"/>
          <p:cNvSpPr/>
          <p:nvPr/>
        </p:nvSpPr>
        <p:spPr>
          <a:xfrm rot="5400000">
            <a:off x="3024886" y="956618"/>
            <a:ext cx="339922" cy="90010"/>
          </a:xfrm>
          <a:prstGeom prst="rightArrow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5400000">
            <a:off x="6776461" y="956618"/>
            <a:ext cx="339922" cy="90010"/>
          </a:xfrm>
          <a:prstGeom prst="rightArrow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780929"/>
            <a:ext cx="2596788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143" y="3277002"/>
            <a:ext cx="2171516" cy="2896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852936"/>
            <a:ext cx="2689257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725145"/>
            <a:ext cx="2691744" cy="2017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873065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0623496"/>
              </p:ext>
            </p:extLst>
          </p:nvPr>
        </p:nvGraphicFramePr>
        <p:xfrm>
          <a:off x="971600" y="116632"/>
          <a:ext cx="8064895" cy="280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/>
                <a:gridCol w="3168352"/>
                <a:gridCol w="3024335"/>
              </a:tblGrid>
              <a:tr h="139040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ru-RU" sz="2000" b="1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ru-RU" sz="2000" b="1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20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Вариативность среды</a:t>
                      </a:r>
                      <a:r>
                        <a:rPr kumimoji="0" lang="ru-RU" sz="2000" b="0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предполагает: 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2313" indent="-182563">
                        <a:buFont typeface="Arial" pitchFamily="34" charset="0"/>
                        <a:buChar char="•"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наличие различных пространств </a:t>
                      </a:r>
                      <a:endParaRPr lang="ru-RU" sz="16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0" indent="0"/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для игры, конструирования, уединения и пр.</a:t>
                      </a:r>
                      <a:endParaRPr lang="ru-RU" sz="15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2313" indent="-182563">
                        <a:buFont typeface="Arial" pitchFamily="34" charset="0"/>
                        <a:buChar char="•"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разнообразных материалов, игр, игрушек и оборудования</a:t>
                      </a:r>
                      <a:endParaRPr lang="ru-RU" sz="1600" b="1" dirty="0"/>
                    </a:p>
                  </a:txBody>
                  <a:tcPr>
                    <a:lnL w="381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0" indent="0"/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обеспечивающих свободный выбор детей</a:t>
                      </a:r>
                      <a:endParaRPr lang="ru-RU" sz="15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2313" indent="-182563">
                        <a:buFont typeface="Arial" pitchFamily="34" charset="0"/>
                        <a:buChar char="•"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периодическую сменяемость игрового материала</a:t>
                      </a:r>
                      <a:endParaRPr lang="ru-RU" sz="1600" b="1" dirty="0"/>
                    </a:p>
                  </a:txBody>
                  <a:tcPr>
                    <a:lnL w="381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539750" indent="0" algn="l"/>
                      <a:r>
                        <a:rPr lang="ru-RU" sz="1500" b="1" dirty="0" smtClean="0">
                          <a:solidFill>
                            <a:schemeClr val="tx1"/>
                          </a:solidFill>
                        </a:rPr>
                        <a:t>стимулируют игровую, двигательную, познавательную и исследовательскую активность детей</a:t>
                      </a:r>
                      <a:endParaRPr lang="ru-RU" sz="15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2313" indent="-182563">
                        <a:buFont typeface="Arial" pitchFamily="34" charset="0"/>
                        <a:buChar char="•"/>
                        <a:tabLst>
                          <a:tab pos="0" algn="l"/>
                          <a:tab pos="808038" algn="l"/>
                        </a:tabLs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появление новых предметов</a:t>
                      </a:r>
                      <a:endParaRPr lang="ru-RU" sz="1600" b="1" dirty="0"/>
                    </a:p>
                  </a:txBody>
                  <a:tcPr>
                    <a:lnL w="381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Левая фигурная скобка 4"/>
          <p:cNvSpPr/>
          <p:nvPr/>
        </p:nvSpPr>
        <p:spPr>
          <a:xfrm>
            <a:off x="2339752" y="2708920"/>
            <a:ext cx="72008" cy="4571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118733" y="188640"/>
            <a:ext cx="221229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трелка вправо 9"/>
          <p:cNvSpPr/>
          <p:nvPr/>
        </p:nvSpPr>
        <p:spPr>
          <a:xfrm>
            <a:off x="5840469" y="295541"/>
            <a:ext cx="432052" cy="90010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flipV="1">
            <a:off x="5837200" y="838470"/>
            <a:ext cx="432052" cy="90629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авая фигурная скобка 8"/>
          <p:cNvSpPr/>
          <p:nvPr/>
        </p:nvSpPr>
        <p:spPr>
          <a:xfrm>
            <a:off x="6056495" y="1645061"/>
            <a:ext cx="284763" cy="1207876"/>
          </a:xfrm>
          <a:prstGeom prst="rightBrac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102762" y="1628800"/>
            <a:ext cx="221229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752" y="4976742"/>
            <a:ext cx="2286000" cy="1712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5013437"/>
            <a:ext cx="2133600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170" y="2996952"/>
            <a:ext cx="2542354" cy="1909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791" y="2996951"/>
            <a:ext cx="2544934" cy="1909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876" y="4976742"/>
            <a:ext cx="2279045" cy="1712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727368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 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952703"/>
              </p:ext>
            </p:extLst>
          </p:nvPr>
        </p:nvGraphicFramePr>
        <p:xfrm>
          <a:off x="1043609" y="260648"/>
          <a:ext cx="7920879" cy="2487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0293"/>
                <a:gridCol w="2640293"/>
                <a:gridCol w="2640293"/>
              </a:tblGrid>
              <a:tr h="360040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u="sng" dirty="0" smtClean="0">
                          <a:solidFill>
                            <a:schemeClr val="tx1"/>
                          </a:solidFill>
                        </a:rPr>
                        <a:t>Доступность среды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предполагает: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ru-RU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доступность для воспитанников  всех помещений, где осуществляется образовательная деятельность</a:t>
                      </a:r>
                    </a:p>
                    <a:p>
                      <a:pPr algn="ctr"/>
                      <a:endParaRPr lang="ru-RU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7313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ru-RU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7313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свободный доступ детей к играм, игрушкам, материалам, пособиям, обеспечивающим все основные виды детской активности</a:t>
                      </a:r>
                    </a:p>
                    <a:p>
                      <a:pPr algn="ctr"/>
                      <a:endParaRPr lang="ru-RU" sz="16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173038" algn="ctr"/>
                      <a:endParaRPr lang="ru-RU" sz="16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182563" indent="173038"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исправность и сохранность материалов и оборудования</a:t>
                      </a:r>
                      <a:endParaRPr lang="ru-RU" sz="16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Стрелка вправо 4"/>
          <p:cNvSpPr/>
          <p:nvPr/>
        </p:nvSpPr>
        <p:spPr>
          <a:xfrm rot="5400000">
            <a:off x="2142788" y="799451"/>
            <a:ext cx="339922" cy="90010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5400000">
            <a:off x="4879092" y="799451"/>
            <a:ext cx="339922" cy="90010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5400000">
            <a:off x="7615396" y="799451"/>
            <a:ext cx="339922" cy="90010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953" y="3068960"/>
            <a:ext cx="2594092" cy="194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068" y="4194559"/>
            <a:ext cx="2749223" cy="2061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926" y="2804121"/>
            <a:ext cx="2655618" cy="1993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051986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84746" y="116632"/>
            <a:ext cx="3816424" cy="792087"/>
          </a:xfr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sz="2000" b="1" kern="100" dirty="0" smtClean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  <a:t>При организации развивающей предметно-пространственной среды необходимо учитывать: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1340768"/>
            <a:ext cx="3816424" cy="5400600"/>
          </a:xfr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гигиенические </a:t>
            </a:r>
            <a:r>
              <a:rPr lang="ru-RU" sz="1600" dirty="0">
                <a:solidFill>
                  <a:schemeClr val="tx1"/>
                </a:solidFill>
              </a:rPr>
              <a:t>нормы площади на одного ребенка (</a:t>
            </a:r>
            <a:r>
              <a:rPr lang="ru-RU" sz="1600" dirty="0" smtClean="0">
                <a:solidFill>
                  <a:schemeClr val="tx1"/>
                </a:solidFill>
              </a:rPr>
              <a:t>норматив наполняемости </a:t>
            </a:r>
            <a:r>
              <a:rPr lang="ru-RU" sz="1600" dirty="0">
                <a:solidFill>
                  <a:schemeClr val="tx1"/>
                </a:solidFill>
              </a:rPr>
              <a:t>групп);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наличие </a:t>
            </a:r>
            <a:r>
              <a:rPr lang="ru-RU" sz="1600" dirty="0">
                <a:solidFill>
                  <a:schemeClr val="tx1"/>
                </a:solidFill>
              </a:rPr>
              <a:t>физкультурного и музыкального залов;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н</a:t>
            </a:r>
            <a:r>
              <a:rPr lang="ru-RU" sz="1600" dirty="0" smtClean="0">
                <a:solidFill>
                  <a:schemeClr val="tx1"/>
                </a:solidFill>
              </a:rPr>
              <a:t>аличие </a:t>
            </a:r>
            <a:r>
              <a:rPr lang="ru-RU" sz="1600" dirty="0">
                <a:solidFill>
                  <a:schemeClr val="tx1"/>
                </a:solidFill>
              </a:rPr>
              <a:t>прогулочных площадок, обеспечивающих физическую активность и разнообразную игровую деятельность детей на прогулке;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о</a:t>
            </a:r>
            <a:r>
              <a:rPr lang="ru-RU" sz="1600" dirty="0" smtClean="0">
                <a:solidFill>
                  <a:schemeClr val="tx1"/>
                </a:solidFill>
              </a:rPr>
              <a:t>снащенность </a:t>
            </a:r>
            <a:r>
              <a:rPr lang="ru-RU" sz="1600" dirty="0">
                <a:solidFill>
                  <a:schemeClr val="tx1"/>
                </a:solidFill>
              </a:rPr>
              <a:t>групп мебелью, игровым и дидактическим материалом в соответствии с ФГОС;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н</a:t>
            </a:r>
            <a:r>
              <a:rPr lang="ru-RU" sz="1600" dirty="0" smtClean="0">
                <a:solidFill>
                  <a:schemeClr val="tx1"/>
                </a:solidFill>
              </a:rPr>
              <a:t>аличие </a:t>
            </a:r>
            <a:r>
              <a:rPr lang="ru-RU" sz="1600" dirty="0">
                <a:solidFill>
                  <a:schemeClr val="tx1"/>
                </a:solidFill>
              </a:rPr>
              <a:t>в дошкольной организации возможностей, необходимых для организации питания детей;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н</a:t>
            </a:r>
            <a:r>
              <a:rPr lang="ru-RU" sz="1600" dirty="0" smtClean="0">
                <a:solidFill>
                  <a:schemeClr val="tx1"/>
                </a:solidFill>
              </a:rPr>
              <a:t>аличие </a:t>
            </a:r>
            <a:r>
              <a:rPr lang="ru-RU" sz="1600" dirty="0">
                <a:solidFill>
                  <a:schemeClr val="tx1"/>
                </a:solidFill>
              </a:rPr>
              <a:t>в дошкольной организации возможностей для дополнительного образования детей;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н</a:t>
            </a:r>
            <a:r>
              <a:rPr lang="ru-RU" sz="1600" dirty="0" smtClean="0">
                <a:solidFill>
                  <a:schemeClr val="tx1"/>
                </a:solidFill>
              </a:rPr>
              <a:t>аличие </a:t>
            </a:r>
            <a:r>
              <a:rPr lang="ru-RU" sz="1600" dirty="0">
                <a:solidFill>
                  <a:schemeClr val="tx1"/>
                </a:solidFill>
              </a:rPr>
              <a:t>возможностей для работы специалистов, в том числе для педагогов коррекционного образования; 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н</a:t>
            </a:r>
            <a:r>
              <a:rPr lang="ru-RU" sz="1600" dirty="0" smtClean="0">
                <a:solidFill>
                  <a:schemeClr val="tx1"/>
                </a:solidFill>
              </a:rPr>
              <a:t>аличие </a:t>
            </a:r>
            <a:r>
              <a:rPr lang="ru-RU" sz="1600" dirty="0">
                <a:solidFill>
                  <a:schemeClr val="tx1"/>
                </a:solidFill>
              </a:rPr>
              <a:t>дополнительных помещений для организации разнообразной деятельности детей.</a:t>
            </a:r>
          </a:p>
          <a:p>
            <a:endParaRPr lang="ru-RU" sz="1600" dirty="0"/>
          </a:p>
        </p:txBody>
      </p:sp>
      <p:sp>
        <p:nvSpPr>
          <p:cNvPr id="4" name="Стрелка вниз 3"/>
          <p:cNvSpPr/>
          <p:nvPr/>
        </p:nvSpPr>
        <p:spPr>
          <a:xfrm>
            <a:off x="2650642" y="908720"/>
            <a:ext cx="242316" cy="330336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Сайвер\Desktop\РАЗВИВАЮЩАЯ СРЕДА\2013-11-13\046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12160" y="908720"/>
            <a:ext cx="2054086" cy="2465823"/>
          </a:xfrm>
          <a:prstGeom prst="rect">
            <a:avLst/>
          </a:prstGeom>
          <a:noFill/>
          <a:ln w="50800" cmpd="thickThin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789040"/>
            <a:ext cx="3048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675031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060848"/>
            <a:ext cx="7859216" cy="2794322"/>
          </a:xfrm>
        </p:spPr>
        <p:txBody>
          <a:bodyPr/>
          <a:lstStyle/>
          <a:p>
            <a:r>
              <a:rPr lang="ru-RU" dirty="0" smtClean="0"/>
              <a:t>СПАСИБО ЗА </a:t>
            </a:r>
            <a:r>
              <a:rPr lang="ru-RU" dirty="0" smtClean="0"/>
              <a:t>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4576230"/>
      </p:ext>
    </p:extLst>
  </p:cSld>
  <p:clrMapOvr>
    <a:masterClrMapping/>
  </p:clrMapOvr>
  <p:transition spd="slow">
    <p:strips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764704"/>
            <a:ext cx="6779096" cy="394645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Предметно-пространственная </a:t>
            </a:r>
            <a:r>
              <a:rPr lang="ru-RU" sz="3200" b="1" dirty="0"/>
              <a:t>развивающая среда – основа реализации образовательной программы дошкольного образования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053549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620688"/>
            <a:ext cx="8064896" cy="5018112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7478" y="340394"/>
            <a:ext cx="784887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b="1" kern="100" dirty="0">
                <a:latin typeface="Times New Roman"/>
              </a:rPr>
              <a:t>Образовательная среда</a:t>
            </a:r>
            <a:r>
              <a:rPr lang="ru-RU" kern="100" dirty="0">
                <a:latin typeface="Times New Roman"/>
              </a:rPr>
              <a:t> – </a:t>
            </a:r>
            <a:r>
              <a:rPr lang="ru-RU" dirty="0">
                <a:latin typeface="Times New Roman"/>
              </a:rPr>
              <a:t>совокупность условий, целенаправленно создаваемых в целях обеспечения полноценного образования и развития детей</a:t>
            </a:r>
            <a:r>
              <a:rPr lang="ru-RU" dirty="0" smtClean="0">
                <a:latin typeface="Times New Roman"/>
              </a:rPr>
              <a:t>.</a:t>
            </a:r>
          </a:p>
          <a:p>
            <a:pPr indent="450215" algn="just">
              <a:spcAft>
                <a:spcPts val="0"/>
              </a:spcAft>
            </a:pPr>
            <a:endParaRPr lang="ru-RU" dirty="0" smtClean="0">
              <a:latin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b="1" kern="100" dirty="0">
                <a:latin typeface="Times New Roman"/>
              </a:rPr>
              <a:t>Развивающая предметно-пространственная среда</a:t>
            </a:r>
            <a:r>
              <a:rPr lang="ru-RU" kern="100" dirty="0">
                <a:latin typeface="Times New Roman"/>
              </a:rPr>
              <a:t> – часть образовательной среды, представленная специально организованным пространством (помещениями, участком и т.п.), </a:t>
            </a:r>
            <a:r>
              <a:rPr lang="ru-RU" dirty="0">
                <a:latin typeface="Times New Roman"/>
              </a:rPr>
              <a:t>материалами, оборудованием и инвентарем для развития детей дошкольного возраста в соответствии с особенностями каждого возрастного этапа, охраны и укрепления их здоровья, учёта особенностей и коррекции недостатков их развития.</a:t>
            </a:r>
            <a:endParaRPr lang="ru-RU" dirty="0"/>
          </a:p>
          <a:p>
            <a:pPr indent="450215" algn="just">
              <a:spcAft>
                <a:spcPts val="0"/>
              </a:spcAft>
            </a:pPr>
            <a:r>
              <a:rPr lang="ru-RU" dirty="0" smtClean="0">
                <a:effectLst/>
              </a:rPr>
              <a:t>  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974" y="3246978"/>
            <a:ext cx="2219325" cy="2957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861049"/>
            <a:ext cx="3052383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246978"/>
            <a:ext cx="1995934" cy="3064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717757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476672"/>
            <a:ext cx="7772400" cy="1080120"/>
          </a:xfrm>
        </p:spPr>
        <p:txBody>
          <a:bodyPr>
            <a:normAutofit/>
          </a:bodyPr>
          <a:lstStyle/>
          <a:p>
            <a:r>
              <a:rPr lang="ru-RU" sz="2400" b="1" u="sng" cap="small" dirty="0" smtClean="0">
                <a:latin typeface="+mn-lt"/>
                <a:ea typeface="Times New Roman"/>
              </a:rPr>
              <a:t>Условия</a:t>
            </a:r>
            <a:r>
              <a:rPr lang="ru-RU" sz="2400" cap="small" dirty="0" smtClean="0">
                <a:latin typeface="+mn-lt"/>
                <a:ea typeface="Times New Roman"/>
              </a:rPr>
              <a:t> реализации основной образовательной программы</a:t>
            </a:r>
            <a:r>
              <a:rPr lang="ru-RU" sz="2400" b="1" cap="small" dirty="0" smtClean="0">
                <a:latin typeface="+mn-lt"/>
                <a:ea typeface="Times New Roman"/>
              </a:rPr>
              <a:t> </a:t>
            </a:r>
            <a:r>
              <a:rPr lang="ru-RU" sz="2400" cap="small" dirty="0" smtClean="0">
                <a:latin typeface="+mn-lt"/>
                <a:ea typeface="Times New Roman"/>
              </a:rPr>
              <a:t>дошкольного образования</a:t>
            </a:r>
            <a:r>
              <a:rPr lang="ru-RU" sz="2100" cap="small" dirty="0" smtClean="0">
                <a:latin typeface="+mn-lt"/>
                <a:ea typeface="Times New Roman"/>
              </a:rPr>
              <a:t>:</a:t>
            </a:r>
            <a:endParaRPr lang="ru-RU" sz="2100" cap="small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700808"/>
            <a:ext cx="7776864" cy="3456385"/>
          </a:xfrm>
        </p:spPr>
        <p:txBody>
          <a:bodyPr>
            <a:normAutofit/>
          </a:bodyPr>
          <a:lstStyle/>
          <a:p>
            <a:pPr algn="l"/>
            <a:endParaRPr lang="ru-RU" sz="2400" dirty="0" smtClean="0">
              <a:solidFill>
                <a:schemeClr val="tx1"/>
              </a:solidFill>
            </a:endParaRPr>
          </a:p>
          <a:p>
            <a:pPr algn="l"/>
            <a:endParaRPr lang="ru-RU" sz="2400" dirty="0">
              <a:solidFill>
                <a:schemeClr val="tx1"/>
              </a:solidFill>
            </a:endParaRPr>
          </a:p>
          <a:p>
            <a:pPr algn="l"/>
            <a:endParaRPr lang="ru-RU" sz="2400" dirty="0" smtClean="0">
              <a:solidFill>
                <a:schemeClr val="tx1"/>
              </a:solidFill>
            </a:endParaRPr>
          </a:p>
          <a:p>
            <a:pPr algn="l"/>
            <a:endParaRPr lang="ru-RU" sz="2400" dirty="0">
              <a:solidFill>
                <a:schemeClr val="tx1"/>
              </a:solidFill>
            </a:endParaRPr>
          </a:p>
          <a:p>
            <a:pPr algn="l"/>
            <a:endParaRPr lang="ru-RU" sz="2400" dirty="0" smtClean="0">
              <a:solidFill>
                <a:schemeClr val="tx1"/>
              </a:solidFill>
            </a:endParaRPr>
          </a:p>
          <a:p>
            <a:endParaRPr lang="ru-RU" sz="2200" dirty="0">
              <a:solidFill>
                <a:prstClr val="black"/>
              </a:solidFill>
              <a:ea typeface="+mj-ea"/>
              <a:cs typeface="+mj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0948522"/>
              </p:ext>
            </p:extLst>
          </p:nvPr>
        </p:nvGraphicFramePr>
        <p:xfrm>
          <a:off x="1187624" y="2492895"/>
          <a:ext cx="7745496" cy="2697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97224"/>
                <a:gridCol w="2448272"/>
              </a:tblGrid>
              <a:tr h="2304256">
                <a:tc>
                  <a:txBody>
                    <a:bodyPr/>
                    <a:lstStyle/>
                    <a:p>
                      <a:pPr marL="180975" indent="-180975" algn="l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ru-RU" sz="1900" dirty="0" smtClean="0">
                          <a:solidFill>
                            <a:schemeClr val="tx1"/>
                          </a:solidFill>
                        </a:rPr>
                        <a:t>психолого-педагогические,</a:t>
                      </a:r>
                    </a:p>
                    <a:p>
                      <a:pPr marL="180975" indent="-180975" algn="l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ru-RU" sz="1900" dirty="0" smtClean="0">
                          <a:solidFill>
                            <a:schemeClr val="tx1"/>
                          </a:solidFill>
                        </a:rPr>
                        <a:t>кадровые,</a:t>
                      </a:r>
                    </a:p>
                    <a:p>
                      <a:pPr marL="180975" indent="-180975" algn="l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ru-RU" sz="1900" dirty="0" smtClean="0">
                          <a:solidFill>
                            <a:schemeClr val="tx1"/>
                          </a:solidFill>
                        </a:rPr>
                        <a:t>материально-технические, </a:t>
                      </a:r>
                    </a:p>
                    <a:p>
                      <a:pPr marL="180975" indent="-180975" algn="l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ru-RU" sz="1900" dirty="0" smtClean="0">
                          <a:solidFill>
                            <a:schemeClr val="tx1"/>
                          </a:solidFill>
                        </a:rPr>
                        <a:t>финансовые,</a:t>
                      </a:r>
                    </a:p>
                    <a:p>
                      <a:pPr marL="180975" indent="-180975" algn="l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ru-RU" sz="1900" b="1" u="sng" dirty="0" smtClean="0">
                          <a:solidFill>
                            <a:schemeClr val="tx1"/>
                          </a:solidFill>
                        </a:rPr>
                        <a:t>развивающая предметно-пространственная среда</a:t>
                      </a:r>
                      <a:endParaRPr lang="ru-RU" sz="19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В СООТВЕТСТВИИ С ТРЕБОВАНИЯМИ</a:t>
                      </a:r>
                    </a:p>
                    <a:p>
                      <a:pPr algn="ctr"/>
                      <a:r>
                        <a:rPr lang="ru-RU" dirty="0" smtClean="0"/>
                        <a:t>ФГОС ДО</a:t>
                      </a:r>
                      <a:endParaRPr lang="ru-RU" sz="1200" b="1" i="1" dirty="0"/>
                    </a:p>
                    <a:p>
                      <a:pPr algn="ctr"/>
                      <a:endParaRPr lang="ru-RU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авая фигурная скобка 5"/>
          <p:cNvSpPr/>
          <p:nvPr/>
        </p:nvSpPr>
        <p:spPr>
          <a:xfrm>
            <a:off x="6012160" y="2564904"/>
            <a:ext cx="432048" cy="2520280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695988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6151625"/>
              </p:ext>
            </p:extLst>
          </p:nvPr>
        </p:nvGraphicFramePr>
        <p:xfrm>
          <a:off x="1043607" y="294537"/>
          <a:ext cx="7848873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1"/>
                <a:gridCol w="2736304"/>
                <a:gridCol w="2592288"/>
              </a:tblGrid>
              <a:tr h="370840">
                <a:tc rowSpan="4"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bg1"/>
                          </a:solidFill>
                        </a:rPr>
                        <a:t>развивающая предметно-пространственная среда</a:t>
                      </a:r>
                      <a:endParaRPr lang="ru-RU" sz="2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355600" indent="0"/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максимальная реализация образовательного потенциала: </a:t>
                      </a:r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0" indent="-184150">
                        <a:buFont typeface="Arial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пространства </a:t>
                      </a:r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9750" indent="-184150">
                        <a:buFont typeface="Arial" pitchFamily="34" charset="0"/>
                        <a:buChar char="•"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материалов</a:t>
                      </a:r>
                      <a:endParaRPr lang="ru-RU" sz="2000" b="1" dirty="0"/>
                    </a:p>
                  </a:txBody>
                  <a:tcPr>
                    <a:lnL w="381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9750" indent="-184150">
                        <a:buFont typeface="Arial" pitchFamily="34" charset="0"/>
                        <a:buChar char="•"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оборудования </a:t>
                      </a:r>
                      <a:endParaRPr lang="ru-RU" sz="2000" b="1" dirty="0"/>
                    </a:p>
                  </a:txBody>
                  <a:tcPr>
                    <a:lnL w="381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5563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9750" indent="-184150">
                        <a:buFont typeface="Arial" pitchFamily="34" charset="0"/>
                        <a:buChar char="•"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инвентаря </a:t>
                      </a:r>
                      <a:endParaRPr lang="ru-RU" sz="2000" b="1" dirty="0"/>
                    </a:p>
                  </a:txBody>
                  <a:tcPr>
                    <a:lnL w="381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Стрелка вправо 4"/>
          <p:cNvSpPr/>
          <p:nvPr/>
        </p:nvSpPr>
        <p:spPr>
          <a:xfrm>
            <a:off x="3359531" y="966259"/>
            <a:ext cx="504056" cy="18002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6084168" y="966259"/>
            <a:ext cx="504056" cy="18002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842" y="2119722"/>
            <a:ext cx="2888419" cy="216527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1685" y="2574821"/>
            <a:ext cx="2535786" cy="3758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842" y="4472020"/>
            <a:ext cx="2877568" cy="215857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366" y="2134759"/>
            <a:ext cx="2624402" cy="197066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544" y="4472020"/>
            <a:ext cx="2614224" cy="195953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897487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980728"/>
            <a:ext cx="7772400" cy="864095"/>
          </a:xfrm>
        </p:spPr>
        <p:txBody>
          <a:bodyPr>
            <a:normAutofit/>
          </a:bodyPr>
          <a:lstStyle/>
          <a:p>
            <a:r>
              <a:rPr lang="ru-RU" sz="2200" b="1" kern="100" dirty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  <a:t>Развивающая предметно-пространственная среда должна обеспечивать </a:t>
            </a:r>
            <a:r>
              <a:rPr lang="ru-RU" sz="2200" b="1" kern="100" dirty="0" smtClean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  <a:t>: </a:t>
            </a:r>
            <a:endParaRPr lang="ru-RU" sz="2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2492896"/>
            <a:ext cx="7920880" cy="1752600"/>
          </a:xfrm>
        </p:spPr>
        <p:txBody>
          <a:bodyPr>
            <a:normAutofit fontScale="92500"/>
          </a:bodyPr>
          <a:lstStyle/>
          <a:p>
            <a:pPr marL="342900" indent="-342900" algn="just">
              <a:buFont typeface="Arial" pitchFamily="34" charset="0"/>
              <a:buChar char="•"/>
            </a:pPr>
            <a:endParaRPr lang="ru-RU" sz="2100" dirty="0" smtClean="0">
              <a:solidFill>
                <a:schemeClr val="tx1"/>
              </a:solidFill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100" b="1" dirty="0" smtClean="0">
                <a:solidFill>
                  <a:schemeClr val="tx1"/>
                </a:solidFill>
              </a:rPr>
              <a:t>возможность общения </a:t>
            </a:r>
            <a:r>
              <a:rPr lang="ru-RU" sz="2100" b="1" dirty="0">
                <a:solidFill>
                  <a:schemeClr val="tx1"/>
                </a:solidFill>
              </a:rPr>
              <a:t>и совместной деятельности детей и взрослых </a:t>
            </a:r>
            <a:r>
              <a:rPr lang="ru-RU" sz="1700" i="1" dirty="0">
                <a:solidFill>
                  <a:schemeClr val="tx1"/>
                </a:solidFill>
              </a:rPr>
              <a:t>(в том числе детей разного </a:t>
            </a:r>
            <a:r>
              <a:rPr lang="ru-RU" sz="1700" i="1" dirty="0" smtClean="0">
                <a:solidFill>
                  <a:schemeClr val="tx1"/>
                </a:solidFill>
              </a:rPr>
              <a:t>возраста; </a:t>
            </a:r>
            <a:r>
              <a:rPr lang="ru-RU" sz="1700" i="1" dirty="0">
                <a:solidFill>
                  <a:schemeClr val="tx1"/>
                </a:solidFill>
              </a:rPr>
              <a:t>во всей группе и в малых </a:t>
            </a:r>
            <a:r>
              <a:rPr lang="ru-RU" sz="1700" i="1" dirty="0" smtClean="0">
                <a:solidFill>
                  <a:schemeClr val="tx1"/>
                </a:solidFill>
              </a:rPr>
              <a:t>группах),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ru-RU" sz="2100" b="1" dirty="0">
                <a:solidFill>
                  <a:schemeClr val="tx1"/>
                </a:solidFill>
              </a:rPr>
              <a:t>в</a:t>
            </a:r>
            <a:r>
              <a:rPr lang="ru-RU" sz="2100" b="1" dirty="0" smtClean="0">
                <a:solidFill>
                  <a:schemeClr val="tx1"/>
                </a:solidFill>
              </a:rPr>
              <a:t>озможность двигательной </a:t>
            </a:r>
            <a:r>
              <a:rPr lang="ru-RU" sz="2100" b="1" dirty="0">
                <a:solidFill>
                  <a:schemeClr val="tx1"/>
                </a:solidFill>
              </a:rPr>
              <a:t>активности детей, </a:t>
            </a:r>
            <a:endParaRPr lang="ru-RU" sz="2100" b="1" dirty="0" smtClean="0">
              <a:solidFill>
                <a:schemeClr val="tx1"/>
              </a:solidFill>
            </a:endParaRPr>
          </a:p>
          <a:p>
            <a:pPr marL="342900" indent="-342900" algn="l">
              <a:buFont typeface="Arial" pitchFamily="34" charset="0"/>
              <a:buChar char="•"/>
            </a:pPr>
            <a:r>
              <a:rPr lang="ru-RU" sz="2100" b="1" dirty="0" smtClean="0">
                <a:solidFill>
                  <a:schemeClr val="tx1"/>
                </a:solidFill>
              </a:rPr>
              <a:t>возможности </a:t>
            </a:r>
            <a:r>
              <a:rPr lang="ru-RU" sz="2100" b="1" dirty="0">
                <a:solidFill>
                  <a:schemeClr val="tx1"/>
                </a:solidFill>
              </a:rPr>
              <a:t>для уединения.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67635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003897210"/>
              </p:ext>
            </p:extLst>
          </p:nvPr>
        </p:nvGraphicFramePr>
        <p:xfrm>
          <a:off x="1115616" y="2204864"/>
          <a:ext cx="3816424" cy="3760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043608" y="859607"/>
            <a:ext cx="41044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Развивающая предметно-пространственная среда должна быть: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99444"/>
            <a:ext cx="2550467" cy="1916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222866"/>
            <a:ext cx="2568285" cy="1926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149080"/>
            <a:ext cx="2545978" cy="1909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493943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793178"/>
              </p:ext>
            </p:extLst>
          </p:nvPr>
        </p:nvGraphicFramePr>
        <p:xfrm>
          <a:off x="1043608" y="337661"/>
          <a:ext cx="7920880" cy="124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440"/>
                <a:gridCol w="3960440"/>
              </a:tblGrid>
              <a:tr h="3708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7313" algn="l"/>
                        </a:tabLst>
                        <a:defRPr/>
                      </a:pPr>
                      <a:r>
                        <a:rPr lang="ru-RU" sz="2000" u="sng" dirty="0" smtClean="0">
                          <a:solidFill>
                            <a:schemeClr val="tx1"/>
                          </a:solidFill>
                        </a:rPr>
                        <a:t>Насыщенность</a:t>
                      </a:r>
                      <a:r>
                        <a:rPr lang="ru-RU" sz="2000" u="sng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000" b="1" u="sng" dirty="0" smtClean="0">
                          <a:solidFill>
                            <a:schemeClr val="tx1"/>
                          </a:solidFill>
                        </a:rPr>
                        <a:t>среды</a:t>
                      </a:r>
                      <a:r>
                        <a:rPr lang="ru-RU" sz="2000" b="0" u="none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600" b="0" i="1" u="none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kumimoji="0" lang="ru-RU" sz="16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разнообразие материалов, оборудования и инвентаря - в здании и на участке)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должна соответствовать: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2313" indent="-182563">
                        <a:buFont typeface="Arial" pitchFamily="34" charset="0"/>
                        <a:buChar char="•"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возрастным возможностям детей 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2313" indent="-182563">
                        <a:buFont typeface="Arial" pitchFamily="34" charset="0"/>
                        <a:buChar char="•"/>
                      </a:pPr>
                      <a:r>
                        <a:rPr lang="ru-RU" sz="1800" b="1" dirty="0" smtClean="0"/>
                        <a:t>содержанию Программы</a:t>
                      </a:r>
                      <a:endParaRPr lang="ru-RU" sz="1800" b="1" dirty="0"/>
                    </a:p>
                  </a:txBody>
                  <a:tcPr>
                    <a:lnL w="381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авая фигурная скобка 5"/>
          <p:cNvSpPr/>
          <p:nvPr/>
        </p:nvSpPr>
        <p:spPr>
          <a:xfrm>
            <a:off x="5148064" y="474758"/>
            <a:ext cx="227456" cy="1010026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260848"/>
            <a:ext cx="2401887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062" y="2144546"/>
            <a:ext cx="2673995" cy="2004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062" y="4373094"/>
            <a:ext cx="2672533" cy="200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2169876"/>
            <a:ext cx="2635774" cy="1979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4398053"/>
            <a:ext cx="2656345" cy="1991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463907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397490"/>
              </p:ext>
            </p:extLst>
          </p:nvPr>
        </p:nvGraphicFramePr>
        <p:xfrm>
          <a:off x="1128345" y="356255"/>
          <a:ext cx="7848872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8"/>
                <a:gridCol w="4176464"/>
              </a:tblGrid>
              <a:tr h="504056">
                <a:tc rowSpan="3">
                  <a:txBody>
                    <a:bodyPr/>
                    <a:lstStyle/>
                    <a:p>
                      <a:pPr algn="just"/>
                      <a:r>
                        <a:rPr lang="ru-RU" sz="2000" b="1" u="sng" dirty="0" err="1" smtClean="0">
                          <a:solidFill>
                            <a:schemeClr val="tx1"/>
                          </a:solidFill>
                        </a:rPr>
                        <a:t>Трансформируемость</a:t>
                      </a:r>
                      <a:r>
                        <a:rPr lang="ru-RU" sz="2000" b="1" u="sng" dirty="0" smtClean="0">
                          <a:solidFill>
                            <a:schemeClr val="tx1"/>
                          </a:solidFill>
                        </a:rPr>
                        <a:t> пространства</a:t>
                      </a:r>
                      <a:r>
                        <a:rPr lang="ru-RU" sz="2000" b="1" u="none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000" b="0" i="0" u="none" baseline="0" dirty="0" smtClean="0">
                          <a:solidFill>
                            <a:schemeClr val="tx1"/>
                          </a:solidFill>
                        </a:rPr>
                        <a:t>обеспечивает</a:t>
                      </a:r>
                      <a:r>
                        <a:rPr lang="ru-RU" sz="1600" b="0" i="0" u="none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600" b="0" i="1" dirty="0" smtClean="0">
                          <a:solidFill>
                            <a:schemeClr val="tx1"/>
                          </a:solidFill>
                        </a:rPr>
                        <a:t>возможность изменений предметно-пространственной среды </a:t>
                      </a:r>
                      <a:r>
                        <a:rPr lang="ru-RU" sz="2000" b="0" i="0" dirty="0" smtClean="0">
                          <a:solidFill>
                            <a:schemeClr val="tx1"/>
                          </a:solidFill>
                        </a:rPr>
                        <a:t> в зависимости:</a:t>
                      </a:r>
                      <a:endParaRPr lang="ru-RU" sz="1600" b="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182563">
                        <a:buFont typeface="Arial" pitchFamily="34" charset="0"/>
                        <a:buChar char="•"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j-ea"/>
                          <a:cs typeface="+mj-cs"/>
                        </a:rPr>
                        <a:t>от образовательной ситуации,</a:t>
                      </a:r>
                      <a:endParaRPr lang="ru-RU" sz="18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  <a:alpha val="90000"/>
                      </a:schemeClr>
                    </a:solidFill>
                  </a:tcPr>
                </a:tc>
              </a:tr>
              <a:tr h="50405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2438" indent="-182563">
                        <a:buFont typeface="Arial" pitchFamily="34" charset="0"/>
                        <a:buChar char="•"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j-ea"/>
                          <a:cs typeface="+mj-cs"/>
                        </a:rPr>
                        <a:t>от меняющихся интересов детей,</a:t>
                      </a:r>
                      <a:endParaRPr lang="ru-RU" sz="1800" dirty="0"/>
                    </a:p>
                  </a:txBody>
                  <a:tcPr>
                    <a:lnL w="381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  <a:alpha val="9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2438" indent="-182563">
                        <a:buFont typeface="Arial" pitchFamily="34" charset="0"/>
                        <a:buChar char="•"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j-ea"/>
                          <a:cs typeface="+mj-cs"/>
                        </a:rPr>
                        <a:t>от возможностей детей.</a:t>
                      </a:r>
                      <a:endParaRPr lang="ru-RU" sz="1800" dirty="0"/>
                    </a:p>
                  </a:txBody>
                  <a:tcPr>
                    <a:lnL w="381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  <a:alpha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авая фигурная скобка 4"/>
          <p:cNvSpPr/>
          <p:nvPr/>
        </p:nvSpPr>
        <p:spPr>
          <a:xfrm>
            <a:off x="4825325" y="360120"/>
            <a:ext cx="227456" cy="1296144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071171"/>
            <a:ext cx="3168352" cy="2377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245" y="2071171"/>
            <a:ext cx="3174626" cy="2377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686" y="4509120"/>
            <a:ext cx="2968625" cy="2225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385412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778</TotalTime>
  <Words>435</Words>
  <Application>Microsoft Office PowerPoint</Application>
  <PresentationFormat>Экран (4:3)</PresentationFormat>
  <Paragraphs>79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1_Тема Office</vt:lpstr>
      <vt:lpstr> ПРЕДМЕТНО-ПРОСТРАНСТВЕННАЯ РАЗВИВАЮЩАЯ СРЕДА      Составила: воспитатель высшей  квалификационной категории  МБОУ «ЦО №20» г. Тулы  Рогачева Наталья Владимировна</vt:lpstr>
      <vt:lpstr> Предметно-пространственная развивающая среда – основа реализации образовательной программы дошкольного образования</vt:lpstr>
      <vt:lpstr>Презентация PowerPoint</vt:lpstr>
      <vt:lpstr>Условия реализации основной образовательной программы дошкольного образования:</vt:lpstr>
      <vt:lpstr>Презентация PowerPoint</vt:lpstr>
      <vt:lpstr>Развивающая предметно-пространственная среда должна обеспечивать 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 организации развивающей предметно-пространственной среды необходимо учитывать: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Сайвер</dc:creator>
  <cp:lastModifiedBy>МБОУ ЦО №20</cp:lastModifiedBy>
  <cp:revision>92</cp:revision>
  <dcterms:created xsi:type="dcterms:W3CDTF">2013-11-12T10:19:12Z</dcterms:created>
  <dcterms:modified xsi:type="dcterms:W3CDTF">2022-03-31T06:40:55Z</dcterms:modified>
</cp:coreProperties>
</file>