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0"/>
  </p:notesMasterIdLst>
  <p:sldIdLst>
    <p:sldId id="259" r:id="rId2"/>
    <p:sldId id="260" r:id="rId3"/>
    <p:sldId id="261" r:id="rId4"/>
    <p:sldId id="296" r:id="rId5"/>
    <p:sldId id="295" r:id="rId6"/>
    <p:sldId id="263" r:id="rId7"/>
    <p:sldId id="264" r:id="rId8"/>
    <p:sldId id="297" r:id="rId9"/>
    <p:sldId id="29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2" r:id="rId22"/>
    <p:sldId id="291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4" r:id="rId37"/>
    <p:sldId id="290" r:id="rId38"/>
    <p:sldId id="29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5F5F5"/>
    <a:srgbClr val="DFDDDD"/>
    <a:srgbClr val="FECB00"/>
    <a:srgbClr val="990099"/>
    <a:srgbClr val="6F267F"/>
    <a:srgbClr val="729F11"/>
    <a:srgbClr val="111E31"/>
    <a:srgbClr val="F7E8E1"/>
    <a:srgbClr val="F1FCFE"/>
    <a:srgbClr val="DBF6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6797" autoAdjust="0"/>
  </p:normalViewPr>
  <p:slideViewPr>
    <p:cSldViewPr snapToGrid="0">
      <p:cViewPr>
        <p:scale>
          <a:sx n="70" d="100"/>
          <a:sy n="70" d="100"/>
        </p:scale>
        <p:origin x="-2736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lantevaag\Desktop\&#1082;%20&#1085;&#1087;&#1082;%20&#1091;&#1095;&#1080;&#1090;&#1077;&#1083;&#1077;&#1081;\&#1072;&#1085;&#1082;&#1077;&#1090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3200"/>
            </a:pPr>
            <a:r>
              <a:rPr lang="ru-RU" sz="3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200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771656098614148"/>
          <c:y val="0.30330546477776787"/>
          <c:w val="0.64153678099220457"/>
          <c:h val="0.54548362010304252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ECB00"/>
              </a:solidFill>
            </c:spPr>
          </c:dPt>
          <c:dLbls>
            <c:dLbl>
              <c:idx val="0"/>
              <c:layout>
                <c:manualLayout>
                  <c:x val="0.23045628846118466"/>
                  <c:y val="-9.6467139269151972E-2"/>
                </c:manualLayout>
              </c:layout>
              <c:showPercent val="1"/>
            </c:dLbl>
            <c:dLbl>
              <c:idx val="1"/>
              <c:layout>
                <c:manualLayout>
                  <c:x val="-0.14465982366908198"/>
                  <c:y val="5.497664132214404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'7'!$A$15:$A$16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'7'!$B$15:$B$16</c:f>
              <c:numCache>
                <c:formatCode>General</c:formatCode>
                <c:ptCount val="2"/>
                <c:pt idx="0">
                  <c:v>43</c:v>
                </c:pt>
                <c:pt idx="1">
                  <c:v>2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sz="20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класс</a:t>
            </a:r>
            <a:r>
              <a:rPr lang="ru-RU" dirty="0" smtClean="0"/>
              <a:t> </a:t>
            </a:r>
            <a:endParaRPr lang="ru-RU" dirty="0"/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8315132041230171E-2"/>
          <c:y val="0.19503893600230313"/>
          <c:w val="0.61944444444444469"/>
          <c:h val="0.5477614480751215"/>
        </c:manualLayout>
      </c:layout>
      <c:pie3DChart>
        <c:varyColors val="1"/>
        <c:ser>
          <c:idx val="0"/>
          <c:order val="0"/>
          <c:explosion val="25"/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1.5209587534356774E-2"/>
                  <c:y val="-3.0124703265305291E-2"/>
                </c:manualLayout>
              </c:layout>
              <c:showPercent val="1"/>
            </c:dLbl>
            <c:dLbl>
              <c:idx val="1"/>
              <c:layout>
                <c:manualLayout>
                  <c:x val="-1.6539370078740161E-2"/>
                  <c:y val="5.4309200933216707E-2"/>
                </c:manualLayout>
              </c:layout>
              <c:showPercent val="1"/>
            </c:dLbl>
            <c:dLbl>
              <c:idx val="2"/>
              <c:layout>
                <c:manualLayout>
                  <c:x val="1.8591358274341517E-2"/>
                  <c:y val="-9.7217734134613196E-2"/>
                </c:manualLayout>
              </c:layout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'9'!$A$23:$A$25</c:f>
              <c:strCache>
                <c:ptCount val="3"/>
                <c:pt idx="0">
                  <c:v>выполнить по инструкции</c:v>
                </c:pt>
                <c:pt idx="1">
                  <c:v>необходимо подумать</c:v>
                </c:pt>
                <c:pt idx="2">
                  <c:v>проявить творчество</c:v>
                </c:pt>
              </c:strCache>
            </c:strRef>
          </c:cat>
          <c:val>
            <c:numRef>
              <c:f>'9'!$B$23:$B$25</c:f>
              <c:numCache>
                <c:formatCode>General</c:formatCode>
                <c:ptCount val="3"/>
                <c:pt idx="0">
                  <c:v>22</c:v>
                </c:pt>
                <c:pt idx="1">
                  <c:v>10</c:v>
                </c:pt>
                <c:pt idx="2">
                  <c:v>23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7932250606380506"/>
          <c:y val="0.55443951973212868"/>
          <c:w val="0.32067749393619516"/>
          <c:h val="0.40242723311994644"/>
        </c:manualLayout>
      </c:layout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lang="ru-RU" sz="32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классы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9.3055555555555586E-2"/>
          <c:y val="0.29923811606882472"/>
          <c:w val="0.80985700867468169"/>
          <c:h val="0.49813065033537479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6.7270888013998262E-2"/>
                  <c:y val="-2.218066491688539E-2"/>
                </c:manualLayout>
              </c:layout>
              <c:showPercent val="1"/>
            </c:dLbl>
            <c:dLbl>
              <c:idx val="1"/>
              <c:layout>
                <c:manualLayout>
                  <c:x val="-9.8483595800524931E-2"/>
                  <c:y val="0.11161672499270926"/>
                </c:manualLayout>
              </c:layout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'8'!$A$15:$A$16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'8'!$B$15:$B$16</c:f>
              <c:numCache>
                <c:formatCode>General</c:formatCode>
                <c:ptCount val="2"/>
                <c:pt idx="0">
                  <c:v>30</c:v>
                </c:pt>
                <c:pt idx="1">
                  <c:v>4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3200"/>
            </a:pPr>
            <a:r>
              <a:rPr lang="ru-RU" sz="3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200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771656098614148"/>
          <c:y val="0.30330546477776787"/>
          <c:w val="0.64153678099220457"/>
          <c:h val="0.54548362010304252"/>
        </c:manualLayout>
      </c:layout>
      <c:pie3DChart>
        <c:varyColors val="1"/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sz="20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lang="ru-RU" sz="32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классы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8281648801585955E-2"/>
          <c:y val="0.1686335774684907"/>
          <c:w val="0.91015687141534174"/>
          <c:h val="0.63967571122182121"/>
        </c:manualLayout>
      </c:layout>
      <c:pie3DChart>
        <c:varyColors val="1"/>
        <c:ser>
          <c:idx val="0"/>
          <c:order val="0"/>
          <c:explosion val="25"/>
          <c:dPt>
            <c:idx val="0"/>
            <c:explosion val="73"/>
          </c:dPt>
          <c:dLbls>
            <c:dLbl>
              <c:idx val="0"/>
              <c:layout>
                <c:manualLayout>
                  <c:x val="0.13407967484893957"/>
                  <c:y val="6.191320946541762E-4"/>
                </c:manualLayout>
              </c:layout>
              <c:showPercent val="1"/>
            </c:dLbl>
            <c:dLbl>
              <c:idx val="1"/>
              <c:layout>
                <c:manualLayout>
                  <c:x val="0.15056521737375353"/>
                  <c:y val="3.8208555965390044E-2"/>
                </c:manualLayout>
              </c:layout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'9'!$A$15:$A$16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'9'!$B$15:$B$16</c:f>
              <c:numCache>
                <c:formatCode>General</c:formatCode>
                <c:ptCount val="2"/>
                <c:pt idx="0">
                  <c:v>52</c:v>
                </c:pt>
                <c:pt idx="1">
                  <c:v>2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.389947560163378"/>
          <c:y val="0.87098397125693694"/>
          <c:w val="0.2370896492509168"/>
          <c:h val="8.6417713650095027E-2"/>
        </c:manualLayout>
      </c:layout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классы</a:t>
            </a:r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842794219882182"/>
          <c:y val="0.22479611465754615"/>
          <c:w val="0.62182697245321938"/>
          <c:h val="0.50789058372574269"/>
        </c:manualLayout>
      </c:layout>
      <c:pie3DChart>
        <c:varyColors val="1"/>
        <c:ser>
          <c:idx val="0"/>
          <c:order val="0"/>
          <c:explosion val="25"/>
          <c:dPt>
            <c:idx val="1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6.7299284992410863E-2"/>
                  <c:y val="-2.1422551908361405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'7'!$A$19:$A$20</c:f>
              <c:strCache>
                <c:ptCount val="2"/>
                <c:pt idx="0">
                  <c:v>изучение нового</c:v>
                </c:pt>
                <c:pt idx="1">
                  <c:v>практика</c:v>
                </c:pt>
              </c:strCache>
            </c:strRef>
          </c:cat>
          <c:val>
            <c:numRef>
              <c:f>'7'!$B$19:$B$20</c:f>
              <c:numCache>
                <c:formatCode>General</c:formatCode>
                <c:ptCount val="2"/>
                <c:pt idx="0">
                  <c:v>13</c:v>
                </c:pt>
                <c:pt idx="1">
                  <c:v>35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lang="ru-RU" sz="3200" b="0" i="0" u="none" strike="noStrike" kern="1200" baseline="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классы</a:t>
            </a:r>
            <a:endParaRPr lang="ru-RU" sz="3200" b="0" i="0" u="none" strike="noStrike" kern="1200" baseline="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9861111111111113"/>
          <c:y val="0.24249890638670171"/>
          <c:w val="0.65833333333333344"/>
          <c:h val="0.51535651793525805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'8'!$A$19:$A$20</c:f>
              <c:strCache>
                <c:ptCount val="2"/>
                <c:pt idx="0">
                  <c:v>изучение нового</c:v>
                </c:pt>
                <c:pt idx="1">
                  <c:v>практика</c:v>
                </c:pt>
              </c:strCache>
            </c:strRef>
          </c:cat>
          <c:val>
            <c:numRef>
              <c:f>'8'!$B$19:$B$20</c:f>
              <c:numCache>
                <c:formatCode>General</c:formatCode>
                <c:ptCount val="2"/>
                <c:pt idx="0">
                  <c:v>7</c:v>
                </c:pt>
                <c:pt idx="1">
                  <c:v>26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классы</a:t>
            </a:r>
            <a:endParaRPr lang="ru-RU" sz="3200" b="0" i="0" u="none" strike="noStrike" kern="1200" baseline="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24431559019851071"/>
          <c:y val="0.27335661475478157"/>
          <c:w val="0.52500000000000002"/>
          <c:h val="0.45083341434172575"/>
        </c:manualLayout>
      </c:layout>
      <c:pie3DChart>
        <c:varyColors val="1"/>
        <c:ser>
          <c:idx val="0"/>
          <c:order val="0"/>
          <c:explosion val="25"/>
          <c:dPt>
            <c:idx val="1"/>
            <c:spPr>
              <a:solidFill>
                <a:srgbClr val="92D050"/>
              </a:solidFill>
            </c:spPr>
          </c:dPt>
          <c:dLbls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'9'!$A$19:$A$20</c:f>
              <c:strCache>
                <c:ptCount val="2"/>
                <c:pt idx="0">
                  <c:v>изучение нового</c:v>
                </c:pt>
                <c:pt idx="1">
                  <c:v>практика</c:v>
                </c:pt>
              </c:strCache>
            </c:strRef>
          </c:cat>
          <c:val>
            <c:numRef>
              <c:f>'9'!$B$19:$B$20</c:f>
              <c:numCache>
                <c:formatCode>General</c:formatCode>
                <c:ptCount val="2"/>
                <c:pt idx="0">
                  <c:v>10</c:v>
                </c:pt>
                <c:pt idx="1">
                  <c:v>45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lang="ru-RU" sz="3200" b="0" i="0" u="none" strike="noStrike" kern="1200" baseline="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класс</a:t>
            </a:r>
            <a:endParaRPr lang="ru-RU" sz="3200" b="0" i="0" u="none" strike="noStrike" kern="1200" baseline="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2"/>
            <c:spPr>
              <a:solidFill>
                <a:srgbClr val="92D050"/>
              </a:solidFill>
            </c:spPr>
          </c:dPt>
          <c:dLbls>
            <c:dLbl>
              <c:idx val="2"/>
              <c:layout>
                <c:manualLayout>
                  <c:x val="2.9320991217190534E-2"/>
                  <c:y val="-0.29247999221327975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'7'!$A$23:$A$25</c:f>
              <c:strCache>
                <c:ptCount val="3"/>
                <c:pt idx="0">
                  <c:v>выполнить по инструкции</c:v>
                </c:pt>
                <c:pt idx="1">
                  <c:v>необходимо подумать</c:v>
                </c:pt>
                <c:pt idx="2">
                  <c:v>проявить творчество</c:v>
                </c:pt>
              </c:strCache>
            </c:strRef>
          </c:cat>
          <c:val>
            <c:numRef>
              <c:f>'7'!$B$23:$B$25</c:f>
              <c:numCache>
                <c:formatCode>General</c:formatCode>
                <c:ptCount val="3"/>
                <c:pt idx="0">
                  <c:v>14</c:v>
                </c:pt>
                <c:pt idx="1">
                  <c:v>7</c:v>
                </c:pt>
                <c:pt idx="2">
                  <c:v>28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745362684135644"/>
          <c:y val="0.52242462480783047"/>
          <c:w val="0.32546373158643582"/>
          <c:h val="0.41261970127151232"/>
        </c:manualLayout>
      </c:layout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3200" b="0" i="0" u="none" strike="noStrike" kern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класс</a:t>
            </a:r>
            <a:endParaRPr lang="ru-RU" sz="3200" b="0" i="0" u="none" strike="noStrike" kern="1200" baseline="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c:rich>
      </c:tx>
      <c:layout/>
      <c:overlay val="1"/>
    </c:title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3.1226699073587438E-2"/>
                  <c:y val="-8.459595854464981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810402916622869E-2"/>
                  <c:y val="-5.8159721499446745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 algn="ctr">
                  <a:defRPr lang="ru-RU" sz="2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'8'!$A$23:$A$25</c:f>
              <c:strCache>
                <c:ptCount val="3"/>
                <c:pt idx="0">
                  <c:v>выполнить по инструкции</c:v>
                </c:pt>
                <c:pt idx="1">
                  <c:v>необходимо подумать</c:v>
                </c:pt>
                <c:pt idx="2">
                  <c:v>проявить творчество</c:v>
                </c:pt>
              </c:strCache>
            </c:strRef>
          </c:cat>
          <c:val>
            <c:numRef>
              <c:f>'8'!$B$23:$B$25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11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2855767688111663"/>
          <c:y val="0.52175598229146802"/>
          <c:w val="0.35426763862841026"/>
          <c:h val="0.39532957036743471"/>
        </c:manualLayout>
      </c:layout>
      <c:txPr>
        <a:bodyPr/>
        <a:lstStyle/>
        <a:p>
          <a:pPr>
            <a:defRPr lang="ru-RU" sz="2000" b="0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34849-C7AD-4D5D-8641-3E217C55E94E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A9D7EC-A908-460F-A120-6E61E59FBB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9357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82904-8777-4EA8-AE41-989A56082FA1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0DCE-FC72-4B5C-B9D4-C7F6339B292A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1CA-D9D5-47F9-8883-B4B7073BB612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21ED2-818D-43F3-8D86-FBD867C91D80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1067B-1A7A-45C4-9C52-00945EC02870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0270-512C-4B84-A7A1-CE8DD5354F8B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6735-FADD-4F65-A1AC-2D29EBF01AA0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C0C7-46DB-4069-8D33-F80B1BE7E023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EFC9-CD9E-4B6C-8AE2-8741FBDBCCFB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4F92-2B43-4031-A0D4-C6BAA9614821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8655-BB84-4665-8F74-8B12F2A56A96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3F16B-AF1E-4313-8FDA-99D46933B298}" type="datetime1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58797" y="1364049"/>
            <a:ext cx="7055708" cy="3300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Развитие </a:t>
            </a:r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познавательной активности на уроках информатики</a:t>
            </a:r>
            <a:endParaRPr lang="en-US" sz="36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6285" y="4700673"/>
            <a:ext cx="3133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Силантьева А.Г.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информатики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0566" y="5981594"/>
            <a:ext cx="11097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2667" y="286309"/>
            <a:ext cx="70763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XXVIII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НПК учителей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в преподавании учебных дисциплин в условиях завершения  перехода на федеральные государственные образовательные стандарты второго поколения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4" y="81882"/>
            <a:ext cx="7886700" cy="9843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4075" y="1050878"/>
            <a:ext cx="6578221" cy="289332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анкетировании  приняло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133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человека,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7х, 8х, 9х классов</a:t>
            </a:r>
          </a:p>
        </p:txBody>
      </p:sp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2973" y="3657601"/>
            <a:ext cx="3768487" cy="28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685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4" y="81882"/>
            <a:ext cx="7886700" cy="9843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6375" y="872657"/>
            <a:ext cx="4572000" cy="57708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классы:</a:t>
            </a:r>
          </a:p>
          <a:p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800" b="1" dirty="0">
                <a:solidFill>
                  <a:srgbClr val="6F26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Обществознание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Геометрия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74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4" y="81882"/>
            <a:ext cx="7886700" cy="9843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6375" y="872657"/>
            <a:ext cx="4572000" cy="57708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классы:</a:t>
            </a:r>
          </a:p>
          <a:p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>
                <a:solidFill>
                  <a:srgbClr val="6F26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360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4" y="81882"/>
            <a:ext cx="7886700" cy="9843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6375" y="872657"/>
            <a:ext cx="4572000" cy="57708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классы:</a:t>
            </a:r>
          </a:p>
          <a:p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>
                <a:solidFill>
                  <a:srgbClr val="6F26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Обществознание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779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15491" y="659413"/>
            <a:ext cx="634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ли Вам на уроках информатики?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507588803"/>
              </p:ext>
            </p:extLst>
          </p:nvPr>
        </p:nvGraphicFramePr>
        <p:xfrm>
          <a:off x="177421" y="1228298"/>
          <a:ext cx="4161442" cy="325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886917455"/>
              </p:ext>
            </p:extLst>
          </p:nvPr>
        </p:nvGraphicFramePr>
        <p:xfrm>
          <a:off x="4598170" y="3029803"/>
          <a:ext cx="4259835" cy="3322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11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15491" y="659413"/>
            <a:ext cx="634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ли Вам на уроках информатики?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850498955"/>
              </p:ext>
            </p:extLst>
          </p:nvPr>
        </p:nvGraphicFramePr>
        <p:xfrm>
          <a:off x="224319" y="1121078"/>
          <a:ext cx="4074725" cy="291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001469889"/>
              </p:ext>
            </p:extLst>
          </p:nvPr>
        </p:nvGraphicFramePr>
        <p:xfrm>
          <a:off x="1315491" y="1532727"/>
          <a:ext cx="5418578" cy="3926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93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29" y="694950"/>
            <a:ext cx="8729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интереснее изучение нового материала или практика?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78527986"/>
              </p:ext>
            </p:extLst>
          </p:nvPr>
        </p:nvGraphicFramePr>
        <p:xfrm>
          <a:off x="445332" y="1525947"/>
          <a:ext cx="3962895" cy="296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13372293"/>
              </p:ext>
            </p:extLst>
          </p:nvPr>
        </p:nvGraphicFramePr>
        <p:xfrm>
          <a:off x="4312692" y="3080982"/>
          <a:ext cx="4572000" cy="3224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00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29" y="694950"/>
            <a:ext cx="8729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интереснее изучение нового материала или практика?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34161579"/>
              </p:ext>
            </p:extLst>
          </p:nvPr>
        </p:nvGraphicFramePr>
        <p:xfrm>
          <a:off x="709683" y="1757959"/>
          <a:ext cx="7942997" cy="4151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59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29" y="694950"/>
            <a:ext cx="8729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практических занятиях какие задания интереснее?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01132395"/>
              </p:ext>
            </p:extLst>
          </p:nvPr>
        </p:nvGraphicFramePr>
        <p:xfrm>
          <a:off x="655092" y="1497841"/>
          <a:ext cx="8229599" cy="460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75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29" y="694950"/>
            <a:ext cx="8729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практических занятиях какие задания интереснее?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4425553"/>
              </p:ext>
            </p:extLst>
          </p:nvPr>
        </p:nvGraphicFramePr>
        <p:xfrm>
          <a:off x="750627" y="1378424"/>
          <a:ext cx="8134065" cy="4804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418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7606" y="286602"/>
            <a:ext cx="7438030" cy="62370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endParaRPr lang="ru-RU" sz="3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уровень познавательной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учащихся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информатике, а также влияние творческих и логических заданий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</a:t>
            </a:r>
          </a:p>
          <a:p>
            <a:pPr marL="0" indent="0">
              <a:buNone/>
            </a:pPr>
            <a:r>
              <a:rPr lang="ru-RU" sz="3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теоретический материал по теме исследования;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анкетирование для определения уровня познавательного интереса учащихся;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полученных результатов анкетирования;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план по разработке творческих работ на следующий учебный год.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39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6" y="-13653"/>
            <a:ext cx="7886700" cy="7976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29" y="694950"/>
            <a:ext cx="8729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практических занятиях какие задания интереснее?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42575676"/>
              </p:ext>
            </p:extLst>
          </p:nvPr>
        </p:nvGraphicFramePr>
        <p:xfrm>
          <a:off x="532263" y="1790699"/>
          <a:ext cx="8352429" cy="471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34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8330" y="136476"/>
            <a:ext cx="7191518" cy="13784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Выводы:</a:t>
            </a:r>
            <a:endParaRPr lang="ru-RU" sz="36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51382" y="1274508"/>
            <a:ext cx="7110483" cy="4066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познавательного интереса</a:t>
            </a:r>
          </a:p>
          <a:p>
            <a:pPr lvl="0" algn="ctr">
              <a:lnSpc>
                <a:spcPct val="2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классы – высокий </a:t>
            </a:r>
          </a:p>
          <a:p>
            <a:pPr lvl="0" algn="ctr">
              <a:lnSpc>
                <a:spcPct val="2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 – средний (ближе к низкому)</a:t>
            </a:r>
          </a:p>
          <a:p>
            <a:pPr lvl="0" algn="ctr">
              <a:lnSpc>
                <a:spcPct val="2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классы – средний (ближе к высокому)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27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29146" y="136476"/>
            <a:ext cx="7191518" cy="13784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План работы:</a:t>
            </a:r>
            <a:endParaRPr lang="ru-RU" sz="36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87606" y="1274508"/>
            <a:ext cx="71104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учебного года отслеживать динамику познавательного интереса по предмету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уроки изучения нового материала в 8 классе с компонентами творческих и логически заданий, чтобы не произошел спад познавательного интереса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Дополнить имеющийся банк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логических и творческих заданий.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4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5879" y="873457"/>
            <a:ext cx="6768437" cy="275684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Примеры творческих и логических задач на уроках информатики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01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7765" y="215001"/>
            <a:ext cx="7232461" cy="132556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Представление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ÐÐ°ÑÑÐ¸Ð½ÐºÐ¸ Ð¿Ð¾ Ð·Ð°Ð¿ÑÐ¾ÑÑ ÑÐµÐ±ÑÑ Ð½Ð° ÑÐ»Ð¾Ð²Ð° Ð¸Ð½ÑÐ¾ÑÐ¼Ð°ÑÐ¸ÐºÐ°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99" t="18358" r="5799" b="11594"/>
          <a:stretch/>
        </p:blipFill>
        <p:spPr bwMode="auto">
          <a:xfrm>
            <a:off x="1806518" y="1293651"/>
            <a:ext cx="6191070" cy="20500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ÐÐ°ÑÑÐ¸Ð½ÐºÐ¸ Ð¿Ð¾ Ð·Ð°Ð¿ÑÐ¾ÑÑ ÑÐµÐ±ÑÑ Ð½Ð° ÑÐ»Ð¾Ð²Ð° Ð¸Ð½ÑÐ¾ÑÐ¼Ð°ÑÐ¸ÐºÐ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2" t="7821" r="3794" b="7261"/>
          <a:stretch/>
        </p:blipFill>
        <p:spPr bwMode="auto">
          <a:xfrm>
            <a:off x="1806518" y="3726429"/>
            <a:ext cx="6191070" cy="214210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00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7765" y="215001"/>
            <a:ext cx="7232461" cy="132556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Представление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5910" y="1005596"/>
            <a:ext cx="82978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зашифровал слово русского языка, заменив каждую букву её порядковым номером в алфавите.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получилась запись: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222122111121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было зашифровано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Алфавит: АБВГДЕЁЖЗИЙКЛМНОПРСТУФХЦЧШЩЪЫЬЭЮЯ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2420" y="4581814"/>
            <a:ext cx="6659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22  21  22  1  11 12 1</a:t>
            </a:r>
          </a:p>
          <a:p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 </a:t>
            </a: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   Ф  А  Й  К А</a:t>
            </a:r>
            <a:endParaRPr lang="ru-RU" sz="5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55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230" y="272955"/>
            <a:ext cx="7232461" cy="914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Графическая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2137" y="731124"/>
            <a:ext cx="8529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с помощью графического редактора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оставить только устройства ввода информации.</a:t>
            </a:r>
          </a:p>
        </p:txBody>
      </p:sp>
      <p:pic>
        <p:nvPicPr>
          <p:cNvPr id="15362" name="Picture 2" descr="устрой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446" y="1815152"/>
            <a:ext cx="7983638" cy="41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270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230" y="272955"/>
            <a:ext cx="7232461" cy="914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Графическая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6387" name="Picture 3" descr="муха цокотух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121" b="13536"/>
          <a:stretch>
            <a:fillRect/>
          </a:stretch>
        </p:blipFill>
        <p:spPr bwMode="auto">
          <a:xfrm>
            <a:off x="1023584" y="723328"/>
            <a:ext cx="7192370" cy="559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22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5" y="518615"/>
            <a:ext cx="8120412" cy="9144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Табличный процессор. Форматирование ячеек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16945" r="24997" b="28162"/>
          <a:stretch/>
        </p:blipFill>
        <p:spPr bwMode="auto">
          <a:xfrm>
            <a:off x="739812" y="1232445"/>
            <a:ext cx="7721799" cy="50045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1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1" y="286604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Табличный процессор. 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Диапазон ячеек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16946" r="30368" b="31741"/>
          <a:stretch/>
        </p:blipFill>
        <p:spPr bwMode="auto">
          <a:xfrm>
            <a:off x="650667" y="1189933"/>
            <a:ext cx="8097548" cy="49788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922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3268" y="341194"/>
            <a:ext cx="6904914" cy="5835769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активность учащихся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и творческие задания как средство повышения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исследования: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на уроках информатики  логических и творческих заданий позволит повысить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познавательную активность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предмета.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625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1" y="286604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Табличный процессор. 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Формулы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20525" r="12646" b="20525"/>
          <a:stretch/>
        </p:blipFill>
        <p:spPr bwMode="auto">
          <a:xfrm>
            <a:off x="578281" y="1285818"/>
            <a:ext cx="8088047" cy="48693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Овал 2"/>
          <p:cNvSpPr/>
          <p:nvPr/>
        </p:nvSpPr>
        <p:spPr>
          <a:xfrm>
            <a:off x="2033516" y="2838734"/>
            <a:ext cx="1569493" cy="11600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15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1" y="286604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Табличный процессор. 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Встроенные функции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17428" r="1727" b="29045"/>
          <a:stretch/>
        </p:blipFill>
        <p:spPr bwMode="auto">
          <a:xfrm>
            <a:off x="385497" y="1279444"/>
            <a:ext cx="8471900" cy="48211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402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98" y="289004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Алгебра логики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7518" t="15513" r="7096" b="9546"/>
          <a:stretch/>
        </p:blipFill>
        <p:spPr bwMode="auto">
          <a:xfrm>
            <a:off x="315386" y="889506"/>
            <a:ext cx="8487420" cy="5456703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548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94" y="2396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Разветвляющийся алгоритм.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Составное условие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3677" y="947456"/>
            <a:ext cx="8140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конкурсе красоты могут участвовать девушки в возрасте от 18 до 25 лет, чей рост больше 180 см.</a:t>
            </a:r>
          </a:p>
        </p:txBody>
      </p:sp>
      <p:pic>
        <p:nvPicPr>
          <p:cNvPr id="1026" name="Picture 2" descr="C:\Users\silantevaag\Desktop\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9767" y="1778453"/>
            <a:ext cx="5715000" cy="490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43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94" y="2396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Разветвляющийся алгоритм.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Составное условие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5661" y="947456"/>
            <a:ext cx="84889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двери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Проверить войдет ли в дверь шкаф с размерами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Ð°ÑÑÐ¸Ð½ÐºÐ¸ Ð¿Ð¾ Ð·Ð°Ð¿ÑÐ¾ÑÑ Ð´Ð²ÐµÑÑ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04" r="23830"/>
          <a:stretch/>
        </p:blipFill>
        <p:spPr bwMode="auto">
          <a:xfrm>
            <a:off x="423081" y="3226630"/>
            <a:ext cx="1651379" cy="313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423081" y="3125337"/>
            <a:ext cx="1501253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074460" y="3357349"/>
            <a:ext cx="0" cy="2893326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9120" y="275684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76736" y="460975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pic>
        <p:nvPicPr>
          <p:cNvPr id="2052" name="Picture 4" descr="ÐÐ°ÑÑÐ¸Ð½ÐºÐ¸ Ð¿Ð¾ Ð·Ð°Ð¿ÑÐ¾ÑÑ ÑÐºÐ°Ñ Ð¾Ð´Ð½Ð¾ÑÑÐ²Ð¾ÑÑÐ°ÑÑÐ¹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32" r="32084"/>
          <a:stretch/>
        </p:blipFill>
        <p:spPr bwMode="auto">
          <a:xfrm>
            <a:off x="2538475" y="2632647"/>
            <a:ext cx="2060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>
            <a:off x="3302750" y="2593076"/>
            <a:ext cx="1296538" cy="13510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58344" y="2941514"/>
            <a:ext cx="0" cy="3420689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770489" y="2659943"/>
            <a:ext cx="436728" cy="124201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33322" y="4269989"/>
            <a:ext cx="36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821105" y="227833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825081" y="2373013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902333" y="1602686"/>
            <a:ext cx="40642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Условие: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a&gt;n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b&gt;m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b&gt;n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a&gt;m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a&gt;k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b&gt;n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b&gt;k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a&gt;n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b&gt;m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b&gt;k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a&gt;m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959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94" y="2396"/>
            <a:ext cx="7670036" cy="12010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Программирование.</a:t>
            </a:r>
            <a:b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Формальный исполнитель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35022" y="1337244"/>
            <a:ext cx="4041443" cy="439481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4571999" y="1327008"/>
            <a:ext cx="3930556" cy="440505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541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41" b="12843"/>
          <a:stretch/>
        </p:blipFill>
        <p:spPr bwMode="auto">
          <a:xfrm>
            <a:off x="801911" y="191059"/>
            <a:ext cx="7741587" cy="616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481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9" t="5410" r="46549" b="45472"/>
          <a:stretch/>
        </p:blipFill>
        <p:spPr bwMode="auto">
          <a:xfrm>
            <a:off x="817157" y="327545"/>
            <a:ext cx="7603512" cy="539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366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5026" y="1511726"/>
            <a:ext cx="719237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обучения необходимо систематически возбуждать, развивать и укреплять познавательный интерес учащихся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важный мотив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учения,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мощное средство повышения его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1457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ÐÐ°ÑÑÐ¸Ð½ÐºÐ¸ Ð¿Ð¾ Ð·Ð°Ð¿ÑÐ¾ÑÑ ÑÐ¾Ð²ÑÐµÐ¼ÐµÐ½Ð½ÑÐµ ÑÐºÐ¾Ð»ÑÐ½Ð¸ÐºÐ¸ Ð¸ ÐºÐ¾Ð¼Ð¿ÑÑÑÐµÑ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641" b="4979"/>
          <a:stretch/>
        </p:blipFill>
        <p:spPr bwMode="auto">
          <a:xfrm>
            <a:off x="565008" y="188179"/>
            <a:ext cx="4962335" cy="364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ÑÐ¾Ð²ÑÐµÐ¼ÐµÐ½Ð½ÑÐµ ÑÐºÐ¾Ð»ÑÐ½Ð¸ÐºÐ¸ Ð¸ ÐºÐ¾Ð¼Ð¿ÑÑÑÐµÑ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4" t="8955" r="3086"/>
          <a:stretch/>
        </p:blipFill>
        <p:spPr bwMode="auto">
          <a:xfrm>
            <a:off x="3708745" y="3261814"/>
            <a:ext cx="4829322" cy="317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63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1480775" y="222103"/>
            <a:ext cx="6707875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Учение, лишенное всякого интереса и взятое только силой принуждения, убивает в ученике охоту к овладению знаниями. </a:t>
            </a:r>
            <a:endParaRPr lang="ru-RU" sz="3600" b="1" dirty="0" smtClean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 smtClean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endParaRPr lang="ru-RU" sz="2800" b="1" dirty="0">
              <a:solidFill>
                <a:srgbClr val="7030A0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 algn="ctr"/>
            <a:r>
              <a:rPr lang="ru-RU" sz="2800" dirty="0">
                <a:latin typeface="Comic Sans MS" panose="030F0702030302020204" pitchFamily="66" charset="0"/>
                <a:ea typeface="+mj-ea"/>
                <a:cs typeface="+mj-cs"/>
              </a:rPr>
              <a:t>Константин Дмитриевич Ушинский</a:t>
            </a:r>
          </a:p>
        </p:txBody>
      </p:sp>
      <p:pic>
        <p:nvPicPr>
          <p:cNvPr id="6" name="Picture 6" descr="ÐÐ°ÑÑÐ¸Ð½ÐºÐ¸ Ð¿Ð¾ Ð·Ð°Ð¿ÑÐ¾ÑÑ Ð¸Ð½ÑÐµÑÐµÑ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56"/>
          <a:stretch/>
        </p:blipFill>
        <p:spPr bwMode="auto">
          <a:xfrm>
            <a:off x="5203203" y="3376813"/>
            <a:ext cx="3409041" cy="262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42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526"/>
          <a:stretch/>
        </p:blipFill>
        <p:spPr bwMode="auto">
          <a:xfrm>
            <a:off x="327549" y="188998"/>
            <a:ext cx="5622876" cy="369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´ÐµÑÐ¸ Ñ ÑÐµÐ»ÐµÑÐ¾Ð½Ð¾Ð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1479" y="3098042"/>
            <a:ext cx="5230465" cy="347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650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54" b="5893"/>
          <a:stretch/>
        </p:blipFill>
        <p:spPr bwMode="auto">
          <a:xfrm>
            <a:off x="5363570" y="4088806"/>
            <a:ext cx="3622959" cy="254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08888" y="534780"/>
            <a:ext cx="483861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endParaRPr lang="ru-RU" sz="6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</a:p>
          <a:p>
            <a:pPr algn="ctr"/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</a:p>
          <a:p>
            <a:pPr algn="ctr"/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Мотив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27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Источники становления познавательного интереса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5152" y="1825625"/>
            <a:ext cx="6987654" cy="2295999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материала 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деятельности</a:t>
            </a:r>
          </a:p>
          <a:p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Picture 2" descr="ÐÐ°ÑÑÐ¸Ð½ÐºÐ¸ Ð¿Ð¾ Ð·Ð°Ð¿ÑÐ¾ÑÑ ÑÐ¾Ð²ÑÐµÐ¼ÐµÐ½Ð½ÑÐµ ÑÐºÐ¾Ð»ÑÐ½Ð¸ÐºÐ¸ Ð¸ ÐºÐ¾Ð¼Ð¿ÑÑÑÐµ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273" y="3534771"/>
            <a:ext cx="3807119" cy="287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084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074" name="Picture 2" descr="ÐÐ°ÑÑÐ¸Ð½ÐºÐ¸ Ð¿Ð¾ Ð·Ð°Ð¿ÑÐ¾ÑÑ Ð¿Ð¾Ð·Ð½Ð°Ð²Ð°ÑÐµÐ»ÑÐ½Ð°Ñ Ð°ÐºÑÐ¸Ð²Ð½Ð¾ÑÑÑ ÑÐºÐ¾Ð»ÑÐ½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5503" y="425283"/>
            <a:ext cx="5238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Ð°ÑÑÐ¸Ð½ÐºÐ¸ Ð¿Ð¾ Ð·Ð°Ð¿ÑÐ¾ÑÑ Ð¿Ð¾Ð·Ð½Ð°Ð²Ð°ÑÐµÐ»ÑÐ½Ð°Ñ Ð°ÐºÑÐ¸Ð²Ð½Ð¾ÑÑÑ ÑÐºÐ¾Ð»ÑÐ½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552" y="3275464"/>
            <a:ext cx="4714931" cy="315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07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1018</TotalTime>
  <Words>665</Words>
  <Application>Microsoft Office PowerPoint</Application>
  <PresentationFormat>Экран (4:3)</PresentationFormat>
  <Paragraphs>207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Источники становления познавательного интереса</vt:lpstr>
      <vt:lpstr>Слайд 9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Результаты анкетирования</vt:lpstr>
      <vt:lpstr>Слайд 21</vt:lpstr>
      <vt:lpstr>Слайд 22</vt:lpstr>
      <vt:lpstr>Примеры творческих и логических задач на уроках информатики</vt:lpstr>
      <vt:lpstr>Представление информации </vt:lpstr>
      <vt:lpstr>Представление информации </vt:lpstr>
      <vt:lpstr>Графическая информации </vt:lpstr>
      <vt:lpstr>Графическая информации </vt:lpstr>
      <vt:lpstr>Табличный процессор. Форматирование ячеек </vt:lpstr>
      <vt:lpstr>Табличный процессор.  Диапазон ячеек </vt:lpstr>
      <vt:lpstr>Табличный процессор.  Формулы </vt:lpstr>
      <vt:lpstr>Табличный процессор.  Встроенные функции </vt:lpstr>
      <vt:lpstr>Алгебра логики </vt:lpstr>
      <vt:lpstr>Разветвляющийся алгоритм. Составное условие</vt:lpstr>
      <vt:lpstr>Разветвляющийся алгоритм. Составное условие</vt:lpstr>
      <vt:lpstr>Программирование. Формальный исполнитель</vt:lpstr>
      <vt:lpstr>Слайд 36</vt:lpstr>
      <vt:lpstr>Слайд 37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ПК</cp:lastModifiedBy>
  <cp:revision>61</cp:revision>
  <dcterms:created xsi:type="dcterms:W3CDTF">2018-09-04T12:10:47Z</dcterms:created>
  <dcterms:modified xsi:type="dcterms:W3CDTF">2022-09-20T19:59:46Z</dcterms:modified>
</cp:coreProperties>
</file>