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61" r:id="rId3"/>
    <p:sldId id="263" r:id="rId4"/>
    <p:sldId id="257" r:id="rId5"/>
    <p:sldId id="258" r:id="rId6"/>
    <p:sldId id="259" r:id="rId7"/>
    <p:sldId id="260" r:id="rId8"/>
    <p:sldId id="264" r:id="rId9"/>
    <p:sldId id="265" r:id="rId10"/>
    <p:sldId id="262" r:id="rId11"/>
  </p:sldIdLst>
  <p:sldSz cx="12192000" cy="6858000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197015892488045"/>
          <c:y val="0.17303372710466466"/>
          <c:w val="0.44100294985250738"/>
          <c:h val="0.6719101123595505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плюсов нпо направлениям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8.1383851486705211E-2"/>
                  <c:y val="0.14380551531231722"/>
                </c:manualLayout>
              </c:layout>
              <c:tx>
                <c:rich>
                  <a:bodyPr/>
                  <a:lstStyle/>
                  <a:p>
                    <a:fld id="{17FE9A31-D2A4-4663-94FB-E6B23A8E48F9}" type="CATEGORYNAME">
                      <a:rPr lang="ru-RU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[ИМЯ КАТЕГОРИИ]</a:t>
                    </a:fld>
                    <a:r>
                      <a:rPr lang="ru-RU" baseline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DB51B097-56C3-4119-862F-6A1DABAE6283}" type="PERCENTAGE">
                      <a:rPr lang="ru-RU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[ПРОЦЕНТ]</a:t>
                    </a:fld>
                    <a:endParaRPr lang="ru-RU" baseline="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339537670147069"/>
                      <c:h val="0.1212361709988038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1997698542168578"/>
                  <c:y val="-1.0711664151819093E-2"/>
                </c:manualLayout>
              </c:layout>
              <c:tx>
                <c:rich>
                  <a:bodyPr/>
                  <a:lstStyle/>
                  <a:p>
                    <a:fld id="{39E19E4F-FB7C-40A9-AFE6-54EA4AEFB341}" type="CATEGORYNAME">
                      <a:rPr lang="ru-RU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1"/>
                        </a:solidFill>
                      </a:rPr>
                      <a:t>
</a:t>
                    </a:r>
                    <a:fld id="{EBB3F11D-04CC-4D00-813C-923776B7E851}" type="PERCENTAGE">
                      <a:rPr lang="ru-RU" baseline="0">
                        <a:solidFill>
                          <a:schemeClr val="tx1"/>
                        </a:solidFill>
                      </a:rPr>
                      <a:pPr/>
                      <a:t>[ПРОЦЕНТ]</a:t>
                    </a:fld>
                    <a:endParaRPr lang="ru-RU" baseline="0" dirty="0">
                      <a:solidFill>
                        <a:schemeClr val="tx1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611981076681752"/>
                      <c:h val="0.1130077132961418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1.2292237908737749E-2"/>
                  <c:y val="-0.1008371665649697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Научное</a:t>
                    </a:r>
                    <a:r>
                      <a:rPr lang="ru-RU" baseline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 </a:t>
                    </a:r>
                    <a:r>
                      <a:rPr lang="ru-RU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22</a:t>
                    </a:r>
                    <a:r>
                      <a:rPr lang="ru-RU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710602692781081"/>
                      <c:h val="4.3281118554698954E-2"/>
                    </c:manualLayout>
                  </c15:layout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fld id="{78046563-9303-40A8-AA55-105196D07A6F}" type="CATEGORYNAME">
                      <a:rPr lang="ru-RU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0C7B676E-68FC-4148-BDF9-9F0411A8C498}" type="PERCENTAGE">
                      <a:rPr lang="ru-RU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[ПРОЦЕНТ]</a:t>
                    </a:fld>
                    <a:endParaRPr lang="ru-RU" baseline="0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13184092512412557"/>
                  <c:y val="7.8318878039274203E-2"/>
                </c:manualLayout>
              </c:layout>
              <c:tx>
                <c:rich>
                  <a:bodyPr/>
                  <a:lstStyle/>
                  <a:p>
                    <a:fld id="{4C8979BD-A8C9-4F95-9522-4BA429681543}" type="CATEGORYNAME">
                      <a:rPr lang="ru-RU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[ИМЯ КАТЕГОРИИ]</a:t>
                    </a:fld>
                    <a:r>
                      <a:rPr lang="ru-RU" baseline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E8525470-BC0C-4428-8707-CF22F1A48ED8}" type="PERCENTAGE">
                      <a:rPr lang="ru-RU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[ПРОЦЕНТ]</a:t>
                    </a:fld>
                    <a:endParaRPr lang="ru-RU" baseline="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03865440929331"/>
                      <c:h val="7.5010774462771837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9.426768102024681E-2"/>
                  <c:y val="0.13264907028046116"/>
                </c:manualLayout>
              </c:layout>
              <c:tx>
                <c:rich>
                  <a:bodyPr/>
                  <a:lstStyle/>
                  <a:p>
                    <a:fld id="{F7492D7B-B010-4761-A323-D6710BABD521}" type="CATEGORYNAME">
                      <a:rPr lang="ru-RU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[ИМЯ КАТЕГОРИИ]</a:t>
                    </a:fld>
                    <a:r>
                      <a:rPr lang="ru-RU" baseline="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
</a:t>
                    </a:r>
                    <a:fld id="{D89174B7-CEDB-4C62-B16B-9ADEB231BFC7}" type="PERCENTAGE">
                      <a:rPr lang="ru-RU" baseline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[ПРОЦЕНТ]</a:t>
                    </a:fld>
                    <a:endParaRPr lang="ru-RU" baseline="0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83054048038269"/>
                      <c:h val="0.1088295246792770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Художественно-эстетическое</c:v>
                </c:pt>
                <c:pt idx="1">
                  <c:v>Физкультурно-спортивное</c:v>
                </c:pt>
                <c:pt idx="2">
                  <c:v>Научное</c:v>
                </c:pt>
                <c:pt idx="3">
                  <c:v>Техническое</c:v>
                </c:pt>
                <c:pt idx="4">
                  <c:v>Экологическое</c:v>
                </c:pt>
                <c:pt idx="5">
                  <c:v>Туристско-краеведческое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</c:v>
                </c:pt>
                <c:pt idx="1">
                  <c:v>16</c:v>
                </c:pt>
                <c:pt idx="2">
                  <c:v>22</c:v>
                </c:pt>
                <c:pt idx="3">
                  <c:v>11</c:v>
                </c:pt>
                <c:pt idx="4">
                  <c:v>12</c:v>
                </c:pt>
                <c:pt idx="5">
                  <c:v>11</c:v>
                </c:pt>
              </c:numCache>
            </c:numRef>
          </c:val>
        </c:ser>
        <c:dLbls>
          <c:dLblPos val="in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31F11-3EC7-454F-8EE5-45AE3241E731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265424-42D2-42BA-B0D0-5E51D2100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9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543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082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730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137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88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075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391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78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6050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786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79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342F0-5BFD-41AF-9396-E140437119BE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D45D1-A217-4502-B527-74E50533A1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301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8006" y="2295121"/>
            <a:ext cx="10164793" cy="1594899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Проектная деятельность </a:t>
            </a:r>
            <a:b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уроках литературы. Панорама «Сказочное Лукоморье»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747" y="388697"/>
            <a:ext cx="11464506" cy="1655762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МУНИЦИПАЛЬНОЕ КАЗЕННОЕ ОБЩЕОБРАЗОВАТЕЛЬНОЕ УЧРЕЖДЕНИЕ ПАВЛОВСКАЯ СРЕДНЯЯ ОБЩЕОБРАЗОВАТЕЛЬНАЯ ШКОЛА № 2 ПАВЛОВСКОГО МУНИЦИПАЛЬНОГО РАЙОНА ВОРОНЕЖСКОЙ ОБЛАСТИ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63747" y="4871557"/>
            <a:ext cx="1146450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Выполнила Шабанова Екатерина Дмитриевна, </a:t>
            </a:r>
          </a:p>
          <a:p>
            <a:pPr algn="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учитель русского языка и литературы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2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0032"/>
            <a:ext cx="1103884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Панорама «Сказочное Лукоморье». Результаты работы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 descr="https://sun9-49.userapi.com/impg/BkxzDEL9LxRkOqXGNwJeOGKh2ltmgCG-KE9HJw/W83CpgsoK0g.jpg?size=2560x1920&amp;quality=96&amp;sign=67db10365bea477833dbd1fac56509c8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r="13717" b="17885"/>
          <a:stretch/>
        </p:blipFill>
        <p:spPr bwMode="auto">
          <a:xfrm>
            <a:off x="1109980" y="2025333"/>
            <a:ext cx="5067300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560" y="1825626"/>
            <a:ext cx="3449320" cy="470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73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Чему мы должны научить?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6880" y="1825625"/>
            <a:ext cx="11531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    Основное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требование Федерального государственного образовательного стандарта -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научить школьника учиться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т.е. самостоятельно добывать знания из различных источников, уметь работать с информацией, эффективно используя ее в учебной и профессиональной деятельности. </a:t>
            </a:r>
          </a:p>
        </p:txBody>
      </p:sp>
      <p:pic>
        <p:nvPicPr>
          <p:cNvPr id="2050" name="Picture 2" descr="https://avatars.mds.yandex.net/i?id=4d655036eafae7b636228756109aa677c5baf3c0-590461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015" y="4226560"/>
            <a:ext cx="2890033" cy="2165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2429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920" y="250032"/>
            <a:ext cx="1107948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 проектов на уроках литературы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6280" y="1575595"/>
            <a:ext cx="1099312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современной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школе востребован именно метод проектов.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Проектная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деятельность может быть успешно реализована на уроках литературы в 5-х классах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  Литература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учебный предмет позволяет реализовывать проекты с такими науками, как история, искусство, русский язык.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41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Диагностика интересов и способностей (опросник 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Л. И. 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Харисовой) 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5232597"/>
              </p:ext>
            </p:extLst>
          </p:nvPr>
        </p:nvGraphicFramePr>
        <p:xfrm>
          <a:off x="1022709" y="1684656"/>
          <a:ext cx="10077091" cy="516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8045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000" y="365125"/>
            <a:ext cx="1136904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«Панорама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ˮ</a:t>
            </a:r>
            <a:r>
              <a:rPr lang="ru-RU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Сказочное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Лукоморье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ˮ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1825624"/>
            <a:ext cx="11612880" cy="484949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Цель проекта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создать условия для формирования у обучающихся интереса и понимания творчества А. С. Пушкина; создание панорамы к прологу поэмы А. С. Пушкина «Руслан и Людмила».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Задачи проекта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продумать концепцию будущего продукта;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проанализировать пролог к поэме «Руслан и Людмила» и определить ключевые объекты для углублённого изучения;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подобрать и проанализировать различные источники информации;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 подобрать доступный и недорогостоящий материал для изготовления панорамы;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-организовать работу над панорамой;</a:t>
            </a:r>
          </a:p>
          <a:p>
            <a:pPr marL="0" indent="0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-представить панораму по произведению А. С. Пушкина.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Возраст участников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:11-12 лет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Предполагаемый продукт</a:t>
            </a:r>
            <a:r>
              <a:rPr lang="ru-RU" dirty="0"/>
              <a:t>: панорама «Сказочное Лукоморье».</a:t>
            </a: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62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Этапы работы над проектом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97095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Подготовительный этап.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2. Планирование деятельности.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3. Исследование.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4. Практический этап.</a:t>
            </a:r>
          </a:p>
          <a:p>
            <a:pPr marL="0" indent="0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5. Контрольный этап. </a:t>
            </a:r>
          </a:p>
        </p:txBody>
      </p:sp>
    </p:spTree>
    <p:extLst>
      <p:ext uri="{BB962C8B-B14F-4D97-AF65-F5344CB8AC3E}">
        <p14:creationId xmlns:p14="http://schemas.microsoft.com/office/powerpoint/2010/main" val="359598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Необходимое оборудование и 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Справочная литература.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Текст поэмы А. С. Пушкина «Руслан и Людмила».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Цветной принтер.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Картон, цветная бумага.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Ватман.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Пластилин, стеки.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Пистолет для горячего клея, двусторонний скотч, ножницы.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Самоклеящаяся бумага.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268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9760" y="365125"/>
            <a:ext cx="1073404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Чем была полезна работа над проектом?</a:t>
            </a:r>
            <a:endParaRPr lang="ru-RU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1) Обучающиеся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получили опыт в приобретении и использовании необходимых знаний и умений в конкретной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ситуации.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2) Приобрели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навыки коммуникации, работая в проектной группе, выполняя разные роли, общаясь на заданную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тему.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3) Участники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проекта обогатились духовно и эмоционально, осознавая ценность проделанной работы.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223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646314_2-p-fon-dlya-prezentatsii-literaturnoe-chteni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50032"/>
            <a:ext cx="1103884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Панорама «Сказочное Лукоморье». Результаты работы</a:t>
            </a: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ttps://sun9-62.userapi.com/impg/1W4vDGI4mkIDOzhQmrKwq9xVW9kF7ix_YQduUA/AM_d7bCX94U.jpg?size=2560x1920&amp;quality=96&amp;sign=2b1beaadf073a76b907bac3acba336b8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2" b="7688"/>
          <a:stretch/>
        </p:blipFill>
        <p:spPr bwMode="auto">
          <a:xfrm>
            <a:off x="406400" y="1930400"/>
            <a:ext cx="5963920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sun9-36.userapi.com/impg/ho0gHqcjN8hT_cV4NzoW1NEF6I4QHfDZcyR5dA/phDzf3ri3io.jpg?size=1620x2160&amp;quality=96&amp;sign=aafc6921b4f92a3223dcb3504d6ea807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4"/>
          <a:stretch/>
        </p:blipFill>
        <p:spPr bwMode="auto">
          <a:xfrm>
            <a:off x="7405876" y="1724026"/>
            <a:ext cx="3750567" cy="4605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550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389</Words>
  <Application>Microsoft Office PowerPoint</Application>
  <PresentationFormat>Широкоэкранный</PresentationFormat>
  <Paragraphs>48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Проектная деятельность  на уроках литературы. Панорама «Сказочное Лукоморье»</vt:lpstr>
      <vt:lpstr>Чему мы должны научить?</vt:lpstr>
      <vt:lpstr>Метод проектов на уроках литературы</vt:lpstr>
      <vt:lpstr>Диагностика интересов и способностей (опросник  Л. И. Харисовой) </vt:lpstr>
      <vt:lpstr>Проект  «Панорама ˮСказочное Лукоморьеˮ»</vt:lpstr>
      <vt:lpstr>Этапы работы над проектом</vt:lpstr>
      <vt:lpstr>Необходимое оборудование и ресурсы</vt:lpstr>
      <vt:lpstr>Чем была полезна работа над проектом?</vt:lpstr>
      <vt:lpstr>Панорама «Сказочное Лукоморье». Результаты работы</vt:lpstr>
      <vt:lpstr>Панорама «Сказочное Лукоморье». Результаты работы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деятельность  на уроках литературы</dc:title>
  <dc:creator>Учетная запись Майкрософт</dc:creator>
  <cp:lastModifiedBy>Учетная запись Майкрософт</cp:lastModifiedBy>
  <cp:revision>8</cp:revision>
  <cp:lastPrinted>2023-05-23T08:43:22Z</cp:lastPrinted>
  <dcterms:created xsi:type="dcterms:W3CDTF">2023-05-21T09:20:18Z</dcterms:created>
  <dcterms:modified xsi:type="dcterms:W3CDTF">2023-05-23T08:44:44Z</dcterms:modified>
</cp:coreProperties>
</file>