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60" r:id="rId1"/>
  </p:sldMasterIdLst>
  <p:notesMasterIdLst>
    <p:notesMasterId r:id="rId17"/>
  </p:notesMasterIdLst>
  <p:sldIdLst>
    <p:sldId id="256" r:id="rId2"/>
    <p:sldId id="271" r:id="rId3"/>
    <p:sldId id="257" r:id="rId4"/>
    <p:sldId id="270" r:id="rId5"/>
    <p:sldId id="258" r:id="rId6"/>
    <p:sldId id="272" r:id="rId7"/>
    <p:sldId id="259" r:id="rId8"/>
    <p:sldId id="260" r:id="rId9"/>
    <p:sldId id="261" r:id="rId10"/>
    <p:sldId id="263" r:id="rId11"/>
    <p:sldId id="264" r:id="rId12"/>
    <p:sldId id="265" r:id="rId13"/>
    <p:sldId id="266" r:id="rId14"/>
    <p:sldId id="267" r:id="rId15"/>
    <p:sldId id="269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E3133F73-9FE3-4E6D-A5DF-6A2A3CB260F4}">
          <p14:sldIdLst>
            <p14:sldId id="256"/>
            <p14:sldId id="271"/>
            <p14:sldId id="257"/>
            <p14:sldId id="270"/>
            <p14:sldId id="258"/>
            <p14:sldId id="272"/>
            <p14:sldId id="259"/>
            <p14:sldId id="260"/>
            <p14:sldId id="261"/>
            <p14:sldId id="263"/>
            <p14:sldId id="264"/>
            <p14:sldId id="265"/>
            <p14:sldId id="266"/>
            <p14:sldId id="267"/>
            <p14:sldId id="26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6" d="100"/>
          <a:sy n="76" d="100"/>
        </p:scale>
        <p:origin x="102" y="4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1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5.5484157405806984E-2"/>
          <c:y val="0.10770356137076979"/>
          <c:w val="0.93018124938435442"/>
          <c:h val="0.60895104373743414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Да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p3d/>
          </c:spPr>
          <c:invertIfNegative val="0"/>
          <c:cat>
            <c:strRef>
              <c:f>Лист1!$A$2:$A$5</c:f>
              <c:strCache>
                <c:ptCount val="4"/>
                <c:pt idx="0">
                  <c:v>Вопрос 1</c:v>
                </c:pt>
                <c:pt idx="1">
                  <c:v>Вопрос 2</c:v>
                </c:pt>
                <c:pt idx="2">
                  <c:v>Вопрос 3</c:v>
                </c:pt>
                <c:pt idx="3">
                  <c:v>Вопрос 4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23</c:v>
                </c:pt>
                <c:pt idx="1">
                  <c:v>1</c:v>
                </c:pt>
                <c:pt idx="2">
                  <c:v>22</c:v>
                </c:pt>
                <c:pt idx="3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4CE8-417F-854D-8C5F8C5CF148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Частично</c:v>
                </c:pt>
              </c:strCache>
            </c:strRef>
          </c:tx>
          <c:spPr>
            <a:solidFill>
              <a:srgbClr val="54A021"/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p3d/>
          </c:spPr>
          <c:invertIfNegative val="0"/>
          <c:cat>
            <c:strRef>
              <c:f>Лист1!$A$2:$A$5</c:f>
              <c:strCache>
                <c:ptCount val="4"/>
                <c:pt idx="0">
                  <c:v>Вопрос 1</c:v>
                </c:pt>
                <c:pt idx="1">
                  <c:v>Вопрос 2</c:v>
                </c:pt>
                <c:pt idx="2">
                  <c:v>Вопрос 3</c:v>
                </c:pt>
                <c:pt idx="3">
                  <c:v>Вопрос 4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1">
                  <c:v>16</c:v>
                </c:pt>
                <c:pt idx="3">
                  <c:v>18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4CE8-417F-854D-8C5F8C5CF148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Нет</c:v>
                </c:pt>
              </c:strCache>
            </c:strRef>
          </c:tx>
          <c:spPr>
            <a:solidFill>
              <a:srgbClr val="E6B91E"/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p3d/>
          </c:spPr>
          <c:invertIfNegative val="0"/>
          <c:cat>
            <c:strRef>
              <c:f>Лист1!$A$2:$A$5</c:f>
              <c:strCache>
                <c:ptCount val="4"/>
                <c:pt idx="0">
                  <c:v>Вопрос 1</c:v>
                </c:pt>
                <c:pt idx="1">
                  <c:v>Вопрос 2</c:v>
                </c:pt>
                <c:pt idx="2">
                  <c:v>Вопрос 3</c:v>
                </c:pt>
                <c:pt idx="3">
                  <c:v>Вопрос 4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1</c:v>
                </c:pt>
                <c:pt idx="1">
                  <c:v>7</c:v>
                </c:pt>
                <c:pt idx="2">
                  <c:v>2</c:v>
                </c:pt>
                <c:pt idx="3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4CE8-417F-854D-8C5F8C5CF148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Все варианты </c:v>
                </c:pt>
              </c:strCache>
            </c:strRef>
          </c:tx>
          <c:spPr>
            <a:solidFill>
              <a:srgbClr val="E76618"/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p3d/>
          </c:spPr>
          <c:invertIfNegative val="0"/>
          <c:cat>
            <c:strRef>
              <c:f>Лист1!$A$2:$A$5</c:f>
              <c:strCache>
                <c:ptCount val="4"/>
                <c:pt idx="0">
                  <c:v>Вопрос 1</c:v>
                </c:pt>
                <c:pt idx="1">
                  <c:v>Вопрос 2</c:v>
                </c:pt>
                <c:pt idx="2">
                  <c:v>Вопрос 3</c:v>
                </c:pt>
                <c:pt idx="3">
                  <c:v>Вопрос 4</c:v>
                </c:pt>
              </c:strCache>
            </c:strRef>
          </c:cat>
          <c:val>
            <c:numRef>
              <c:f>Лист1!$E$2:$E$5</c:f>
              <c:numCache>
                <c:formatCode>General</c:formatCode>
                <c:ptCount val="4"/>
                <c:pt idx="3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4CE8-417F-854D-8C5F8C5CF14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54742480"/>
        <c:axId val="354740128"/>
        <c:axId val="0"/>
      </c:bar3DChart>
      <c:catAx>
        <c:axId val="3547424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54740128"/>
        <c:crosses val="autoZero"/>
        <c:auto val="1"/>
        <c:lblAlgn val="ctr"/>
        <c:lblOffset val="100"/>
        <c:noMultiLvlLbl val="0"/>
      </c:catAx>
      <c:valAx>
        <c:axId val="3547401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547424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4469152894349738"/>
          <c:y val="0.89108950179041824"/>
          <c:w val="0.50832738455769932"/>
          <c:h val="0.1089104670783127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933A48-EE47-44C1-83AB-87CF5B68E27D}" type="datetimeFigureOut">
              <a:rPr lang="ru-RU" smtClean="0"/>
              <a:t>28.04.2024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3C30DD-7F1B-4BDE-970F-86EED980D4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78976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3C30DD-7F1B-4BDE-970F-86EED980D4EF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02378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3C30DD-7F1B-4BDE-970F-86EED980D4EF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3659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226D6-ED79-4ED9-984A-78F155389618}" type="datetimeFigureOut">
              <a:rPr lang="ru-RU" smtClean="0"/>
              <a:pPr/>
              <a:t>28.04.2024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ADF3B-EF54-4B95-A08F-7134FDCCC08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30998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226D6-ED79-4ED9-984A-78F155389618}" type="datetimeFigureOut">
              <a:rPr lang="ru-RU" smtClean="0"/>
              <a:pPr/>
              <a:t>28.04.2024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ADF3B-EF54-4B95-A08F-7134FDCCC08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2387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226D6-ED79-4ED9-984A-78F155389618}" type="datetimeFigureOut">
              <a:rPr lang="ru-RU" smtClean="0"/>
              <a:pPr/>
              <a:t>28.04.2024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ADF3B-EF54-4B95-A08F-7134FDCCC08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537626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226D6-ED79-4ED9-984A-78F155389618}" type="datetimeFigureOut">
              <a:rPr lang="ru-RU" smtClean="0"/>
              <a:pPr/>
              <a:t>28.04.2024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ADF3B-EF54-4B95-A08F-7134FDCCC08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7391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226D6-ED79-4ED9-984A-78F155389618}" type="datetimeFigureOut">
              <a:rPr lang="ru-RU" smtClean="0"/>
              <a:pPr/>
              <a:t>28.04.2024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ADF3B-EF54-4B95-A08F-7134FDCCC08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400433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226D6-ED79-4ED9-984A-78F155389618}" type="datetimeFigureOut">
              <a:rPr lang="ru-RU" smtClean="0"/>
              <a:pPr/>
              <a:t>28.04.2024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ADF3B-EF54-4B95-A08F-7134FDCCC08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47313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226D6-ED79-4ED9-984A-78F155389618}" type="datetimeFigureOut">
              <a:rPr lang="ru-RU" smtClean="0"/>
              <a:pPr/>
              <a:t>28.04.2024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ADF3B-EF54-4B95-A08F-7134FDCCC08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23947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226D6-ED79-4ED9-984A-78F155389618}" type="datetimeFigureOut">
              <a:rPr lang="ru-RU" smtClean="0"/>
              <a:pPr/>
              <a:t>28.04.2024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ADF3B-EF54-4B95-A08F-7134FDCCC08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30490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226D6-ED79-4ED9-984A-78F155389618}" type="datetimeFigureOut">
              <a:rPr lang="ru-RU" smtClean="0"/>
              <a:pPr/>
              <a:t>28.04.2024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ADF3B-EF54-4B95-A08F-7134FDCCC08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89231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226D6-ED79-4ED9-984A-78F155389618}" type="datetimeFigureOut">
              <a:rPr lang="ru-RU" smtClean="0"/>
              <a:pPr/>
              <a:t>28.04.2024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ADF3B-EF54-4B95-A08F-7134FDCCC08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26110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226D6-ED79-4ED9-984A-78F155389618}" type="datetimeFigureOut">
              <a:rPr lang="ru-RU" smtClean="0"/>
              <a:pPr/>
              <a:t>28.04.2024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ADF3B-EF54-4B95-A08F-7134FDCCC08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51486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226D6-ED79-4ED9-984A-78F155389618}" type="datetimeFigureOut">
              <a:rPr lang="ru-RU" smtClean="0"/>
              <a:pPr/>
              <a:t>28.04.2024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ADF3B-EF54-4B95-A08F-7134FDCCC08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79053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226D6-ED79-4ED9-984A-78F155389618}" type="datetimeFigureOut">
              <a:rPr lang="ru-RU" smtClean="0"/>
              <a:pPr/>
              <a:t>28.04.2024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ADF3B-EF54-4B95-A08F-7134FDCCC08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50951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226D6-ED79-4ED9-984A-78F155389618}" type="datetimeFigureOut">
              <a:rPr lang="ru-RU" smtClean="0"/>
              <a:pPr/>
              <a:t>28.04.2024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ADF3B-EF54-4B95-A08F-7134FDCCC08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00596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226D6-ED79-4ED9-984A-78F155389618}" type="datetimeFigureOut">
              <a:rPr lang="ru-RU" smtClean="0"/>
              <a:pPr/>
              <a:t>28.04.2024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ADF3B-EF54-4B95-A08F-7134FDCCC08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91015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226D6-ED79-4ED9-984A-78F155389618}" type="datetimeFigureOut">
              <a:rPr lang="ru-RU" smtClean="0"/>
              <a:pPr/>
              <a:t>28.04.2024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ADF3B-EF54-4B95-A08F-7134FDCCC08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6846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B226D6-ED79-4ED9-984A-78F155389618}" type="datetimeFigureOut">
              <a:rPr lang="ru-RU" smtClean="0"/>
              <a:pPr/>
              <a:t>28.04.2024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0D5ADF3B-EF54-4B95-A08F-7134FDCCC08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44088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binsk-s38.ru/" TargetMode="External"/><Relationship Id="rId7" Type="http://schemas.openxmlformats.org/officeDocument/2006/relationships/hyperlink" Target="https://www.rehouz.info/" TargetMode="External"/><Relationship Id="rId2" Type="http://schemas.openxmlformats.org/officeDocument/2006/relationships/hyperlink" Target="https://www.fotokart.ru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eee-science.ru/" TargetMode="External"/><Relationship Id="rId5" Type="http://schemas.openxmlformats.org/officeDocument/2006/relationships/hyperlink" Target="https://www.snamicorp.ru/" TargetMode="External"/><Relationship Id="rId4" Type="http://schemas.openxmlformats.org/officeDocument/2006/relationships/hyperlink" Target="https://www.drestime.ru/" TargetMode="Externa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7A9147E-372F-45F7-9F43-2FA5890091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92836" y="199506"/>
            <a:ext cx="9395396" cy="916316"/>
          </a:xfrm>
        </p:spPr>
        <p:txBody>
          <a:bodyPr/>
          <a:lstStyle/>
          <a:p>
            <a:pPr algn="ctr">
              <a:spcAft>
                <a:spcPts val="0"/>
              </a:spcAft>
            </a:pP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Муниципальное общеобразовательное учреждение</a:t>
            </a:r>
            <a:r>
              <a:rPr lang="ru-RU" sz="1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Козьмодемьяновская</a:t>
            </a: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средняя общеобразовательная школа</a:t>
            </a:r>
            <a:r>
              <a:rPr lang="ru-RU" sz="1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с. Козьмодемьяновка Тамбовского муниципального округа Амурской </a:t>
            </a:r>
            <a:r>
              <a:rPr 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области</a:t>
            </a: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0C3ED55E-9AAA-4B2C-BA8B-ECCE7642464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6652" y="1772212"/>
            <a:ext cx="10192564" cy="2528404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Творческий проект</a:t>
            </a:r>
          </a:p>
          <a:p>
            <a:pPr algn="ctr"/>
            <a:r>
              <a:rPr lang="ru-RU" sz="4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Цвети, любимый </a:t>
            </a:r>
            <a:r>
              <a:rPr lang="ru-RU" sz="44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школьный </a:t>
            </a:r>
            <a:r>
              <a:rPr lang="ru-RU" sz="4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двор! </a:t>
            </a:r>
            <a:endParaRPr lang="ru-RU" sz="44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BBE41697-77E4-4B4C-9B2E-D289470A1C42}"/>
              </a:ext>
            </a:extLst>
          </p:cNvPr>
          <p:cNvSpPr/>
          <p:nvPr/>
        </p:nvSpPr>
        <p:spPr>
          <a:xfrm>
            <a:off x="6470061" y="3964981"/>
            <a:ext cx="444945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 учащаяся 10 класса</a:t>
            </a:r>
          </a:p>
          <a:p>
            <a:pPr algn="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МОУ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Козьмодемьяновской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СОШ</a:t>
            </a:r>
          </a:p>
          <a:p>
            <a:pPr algn="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Дубровина Елизавета Евгеньевна</a:t>
            </a:r>
          </a:p>
          <a:p>
            <a:pPr algn="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Руководитель: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Лещук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Жанна Юрьевна,</a:t>
            </a:r>
          </a:p>
          <a:p>
            <a:pPr algn="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технологии 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59B6E0B1-9F71-49DF-8AEE-F2495971EC8E}"/>
              </a:ext>
            </a:extLst>
          </p:cNvPr>
          <p:cNvSpPr/>
          <p:nvPr/>
        </p:nvSpPr>
        <p:spPr>
          <a:xfrm>
            <a:off x="3945404" y="6142640"/>
            <a:ext cx="378543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Козьмодемьяновка, 2024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04392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DF9E0168-09CB-48E6-BA0E-A9C9B734CB62}"/>
              </a:ext>
            </a:extLst>
          </p:cNvPr>
          <p:cNvSpPr/>
          <p:nvPr/>
        </p:nvSpPr>
        <p:spPr>
          <a:xfrm>
            <a:off x="626578" y="1822858"/>
            <a:ext cx="3454339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– Школа;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– клумбы;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– клумба «палитра»;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– декоративные кусты;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 – лавочки;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 – деревья;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 – кусты;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 –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банер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 – вертушка на входе;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 – пергола.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C79FDCEE-34C2-4E7A-A3B0-EEC0655FEA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5691311" y="1109058"/>
            <a:ext cx="6857998" cy="463988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87115" y="962065"/>
            <a:ext cx="6166881" cy="5305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  <a:tabLst>
                <a:tab pos="678180" algn="l"/>
              </a:tabLs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Генеральный план школьного двора</a:t>
            </a:r>
            <a:endParaRPr lang="ru-RU" sz="20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82444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D0008F5-1E12-461F-8554-89C8BD18E1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128833"/>
            <a:ext cx="8596668" cy="917542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Коллекция материалов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635B60EE-31E7-48F5-81F7-4C88BED194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2528051" y="-1329646"/>
            <a:ext cx="5714627" cy="10025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06691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450ECBC-CBC0-4307-A231-8C019694AB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337516" y="21943"/>
            <a:ext cx="6762823" cy="804421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	</a:t>
            </a: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Экономический расчёт </a:t>
            </a:r>
          </a:p>
        </p:txBody>
      </p:sp>
      <p:graphicFrame>
        <p:nvGraphicFramePr>
          <p:cNvPr id="6" name="Объект 5">
            <a:extLst>
              <a:ext uri="{FF2B5EF4-FFF2-40B4-BE49-F238E27FC236}">
                <a16:creationId xmlns:a16="http://schemas.microsoft.com/office/drawing/2014/main" xmlns="" id="{2F3C7EDA-3979-4FF2-AFD6-74D1A104834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75086858"/>
              </p:ext>
            </p:extLst>
          </p:nvPr>
        </p:nvGraphicFramePr>
        <p:xfrm>
          <a:off x="1291472" y="1031620"/>
          <a:ext cx="8715196" cy="3573176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632512">
                  <a:extLst>
                    <a:ext uri="{9D8B030D-6E8A-4147-A177-3AD203B41FA5}">
                      <a16:colId xmlns:a16="http://schemas.microsoft.com/office/drawing/2014/main" xmlns="" val="1410543077"/>
                    </a:ext>
                  </a:extLst>
                </a:gridCol>
                <a:gridCol w="1703977">
                  <a:extLst>
                    <a:ext uri="{9D8B030D-6E8A-4147-A177-3AD203B41FA5}">
                      <a16:colId xmlns:a16="http://schemas.microsoft.com/office/drawing/2014/main" xmlns="" val="3215249676"/>
                    </a:ext>
                  </a:extLst>
                </a:gridCol>
                <a:gridCol w="1433191">
                  <a:extLst>
                    <a:ext uri="{9D8B030D-6E8A-4147-A177-3AD203B41FA5}">
                      <a16:colId xmlns:a16="http://schemas.microsoft.com/office/drawing/2014/main" xmlns="" val="468465084"/>
                    </a:ext>
                  </a:extLst>
                </a:gridCol>
                <a:gridCol w="1945516">
                  <a:extLst>
                    <a:ext uri="{9D8B030D-6E8A-4147-A177-3AD203B41FA5}">
                      <a16:colId xmlns:a16="http://schemas.microsoft.com/office/drawing/2014/main" xmlns="" val="513207011"/>
                    </a:ext>
                  </a:extLst>
                </a:gridCol>
              </a:tblGrid>
              <a:tr h="365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материала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Кол-во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Цена, руб.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Стоимость, руб.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4046587103"/>
                  </a:ext>
                </a:extLst>
              </a:tr>
              <a:tr h="27590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Картон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5"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678180" algn="l"/>
                        </a:tabLs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Имелось в наличии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5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048189742"/>
                  </a:ext>
                </a:extLst>
              </a:tr>
              <a:tr h="27590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ДВП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64х45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475675600"/>
                  </a:ext>
                </a:extLst>
              </a:tr>
              <a:tr h="27590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Липучки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шт.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570105687"/>
                  </a:ext>
                </a:extLst>
              </a:tr>
              <a:tr h="27590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Камни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044841367"/>
                  </a:ext>
                </a:extLst>
              </a:tr>
              <a:tr h="27590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Искусственные цветы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9шт.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916712071"/>
                  </a:ext>
                </a:extLst>
              </a:tr>
              <a:tr h="27590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Деревянные палочки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80шт.  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137238995"/>
                  </a:ext>
                </a:extLst>
              </a:tr>
              <a:tr h="27590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Искусственные цветы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2шт.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148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70652124"/>
                  </a:ext>
                </a:extLst>
              </a:tr>
              <a:tr h="27590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Искусственная трава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рулон 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358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358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197860789"/>
                  </a:ext>
                </a:extLst>
              </a:tr>
              <a:tr h="56632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Фоамиран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листа А3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36,50 за шт.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587607802"/>
                  </a:ext>
                </a:extLst>
              </a:tr>
              <a:tr h="27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679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601668402"/>
                  </a:ext>
                </a:extLst>
              </a:tr>
            </a:tbl>
          </a:graphicData>
        </a:graphic>
      </p:graphicFrame>
      <p:graphicFrame>
        <p:nvGraphicFramePr>
          <p:cNvPr id="7" name="Таблица 6">
            <a:extLst>
              <a:ext uri="{FF2B5EF4-FFF2-40B4-BE49-F238E27FC236}">
                <a16:creationId xmlns:a16="http://schemas.microsoft.com/office/drawing/2014/main" xmlns="" id="{2E330334-66AB-4E14-8534-05B840ECC72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0780040"/>
              </p:ext>
            </p:extLst>
          </p:nvPr>
        </p:nvGraphicFramePr>
        <p:xfrm>
          <a:off x="1291471" y="5261700"/>
          <a:ext cx="8715197" cy="1399599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797313">
                  <a:extLst>
                    <a:ext uri="{9D8B030D-6E8A-4147-A177-3AD203B41FA5}">
                      <a16:colId xmlns:a16="http://schemas.microsoft.com/office/drawing/2014/main" xmlns="" val="4105606833"/>
                    </a:ext>
                  </a:extLst>
                </a:gridCol>
                <a:gridCol w="1819346">
                  <a:extLst>
                    <a:ext uri="{9D8B030D-6E8A-4147-A177-3AD203B41FA5}">
                      <a16:colId xmlns:a16="http://schemas.microsoft.com/office/drawing/2014/main" xmlns="" val="1880980759"/>
                    </a:ext>
                  </a:extLst>
                </a:gridCol>
                <a:gridCol w="1919511">
                  <a:extLst>
                    <a:ext uri="{9D8B030D-6E8A-4147-A177-3AD203B41FA5}">
                      <a16:colId xmlns:a16="http://schemas.microsoft.com/office/drawing/2014/main" xmlns="" val="968149712"/>
                    </a:ext>
                  </a:extLst>
                </a:gridCol>
                <a:gridCol w="2179027">
                  <a:extLst>
                    <a:ext uri="{9D8B030D-6E8A-4147-A177-3AD203B41FA5}">
                      <a16:colId xmlns:a16="http://schemas.microsoft.com/office/drawing/2014/main" xmlns="" val="1199920344"/>
                    </a:ext>
                  </a:extLst>
                </a:gridCol>
              </a:tblGrid>
              <a:tr h="57663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затрат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часов работы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Стоимость 1 кВт/час, руб.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Затраты на </a:t>
                      </a:r>
                      <a:r>
                        <a:rPr lang="ru-RU" sz="18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эл.энергию</a:t>
                      </a: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руб.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724115820"/>
                  </a:ext>
                </a:extLst>
              </a:tr>
              <a:tr h="38597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Клеевой пистолет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2,84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11,36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256668648"/>
                  </a:ext>
                </a:extLst>
              </a:tr>
              <a:tr h="38597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                                              11,36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558293051"/>
                  </a:ext>
                </a:extLst>
              </a:tr>
            </a:tbl>
          </a:graphicData>
        </a:graphic>
      </p:graphicFrame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41B1B580-6859-4377-B476-E2598BB91023}"/>
              </a:ext>
            </a:extLst>
          </p:cNvPr>
          <p:cNvSpPr/>
          <p:nvPr/>
        </p:nvSpPr>
        <p:spPr>
          <a:xfrm>
            <a:off x="4285688" y="374716"/>
            <a:ext cx="3856248" cy="5871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450215">
              <a:lnSpc>
                <a:spcPct val="150000"/>
              </a:lnSpc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Затраты на материалы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4EB8C7A1-329F-42BD-BE51-9F0EFBEEB80C}"/>
              </a:ext>
            </a:extLst>
          </p:cNvPr>
          <p:cNvSpPr/>
          <p:nvPr/>
        </p:nvSpPr>
        <p:spPr>
          <a:xfrm>
            <a:off x="3575814" y="4643393"/>
            <a:ext cx="4566122" cy="5797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450215">
              <a:lnSpc>
                <a:spcPct val="150000"/>
              </a:lnSpc>
              <a:spcAft>
                <a:spcPts val="0"/>
              </a:spcAft>
            </a:pP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Затраты на электроэнергию</a:t>
            </a:r>
            <a:endParaRPr lang="ru-RU" sz="240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8059224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0D88098-B26A-4807-B7FF-274F4358EE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1134" y="250738"/>
            <a:ext cx="8596668" cy="757287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Макет школьного двора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386E7399-1503-4E0F-B970-6D866D5C02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1674" y="1008025"/>
            <a:ext cx="9008387" cy="5690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97399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FA70923-5338-43AC-8881-A158745AF9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247423"/>
            <a:ext cx="8596668" cy="606458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Источники информации</a:t>
            </a:r>
          </a:p>
        </p:txBody>
      </p:sp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677334" y="1100769"/>
            <a:ext cx="8777562" cy="3910143"/>
          </a:xfrm>
        </p:spPr>
        <p:txBody>
          <a:bodyPr>
            <a:normAutofit/>
          </a:bodyPr>
          <a:lstStyle/>
          <a:p>
            <a:pPr lvl="0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Школьный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двор [электронный ресурс] - режим доступа: 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https://www.</a:t>
            </a:r>
            <a:r>
              <a:rPr lang="en-US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fotokart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.</a:t>
            </a:r>
            <a:r>
              <a:rPr lang="en-US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ru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Благоустройство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школьного двора [электронный ресурс] – режим доступа: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https://www.abinsk-s38.ru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Виды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школьных дворов [электронный ресурс] – режим доступа: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https://www.</a:t>
            </a:r>
            <a:r>
              <a:rPr lang="en-US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drestime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.</a:t>
            </a:r>
            <a:r>
              <a:rPr lang="en-US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ru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ландшафтного дизайна [электронный ресурс] – режим доступа: 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https://www.</a:t>
            </a:r>
            <a:r>
              <a:rPr lang="en-US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snamicorp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.</a:t>
            </a:r>
            <a:r>
              <a:rPr lang="en-US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ru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Ландшафтный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дизайн школьного двора [электронный ресурс] – режим доступа: 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https://www.</a:t>
            </a:r>
            <a:r>
              <a:rPr lang="en-US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eee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-</a:t>
            </a:r>
            <a:r>
              <a:rPr lang="en-US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science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.</a:t>
            </a:r>
            <a:r>
              <a:rPr lang="en-US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ru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Стили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ландшафтных дизайнов [электронный ресурс] - режим доступа: 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https://www.</a:t>
            </a:r>
            <a:r>
              <a:rPr lang="en-US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rehouz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.</a:t>
            </a:r>
            <a:r>
              <a:rPr lang="en-US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info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9105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0AC7F38A-90D4-4C00-9354-CEACD3C59B77}"/>
              </a:ext>
            </a:extLst>
          </p:cNvPr>
          <p:cNvSpPr>
            <a:spLocks noGrp="1"/>
          </p:cNvSpPr>
          <p:nvPr>
            <p:ph idx="1"/>
          </p:nvPr>
        </p:nvSpPr>
        <p:spPr>
          <a:xfrm rot="20613656">
            <a:off x="856182" y="2575089"/>
            <a:ext cx="8596668" cy="64102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0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27294408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37F027C6-2F60-47A8-B6CB-60B90458380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5023" t="10563"/>
          <a:stretch/>
        </p:blipFill>
        <p:spPr>
          <a:xfrm>
            <a:off x="6053815" y="3867954"/>
            <a:ext cx="5401585" cy="278684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35A9F6AF-B325-4A02-9F65-9C6CB3BDBE1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70" r="7443"/>
          <a:stretch/>
        </p:blipFill>
        <p:spPr>
          <a:xfrm>
            <a:off x="182732" y="735748"/>
            <a:ext cx="5728152" cy="2849252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867923" y="94674"/>
            <a:ext cx="36432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</a:rPr>
              <a:t>Наш школьный двор</a:t>
            </a:r>
            <a:endParaRPr lang="ru-RU" sz="3600" b="1" dirty="0"/>
          </a:p>
        </p:txBody>
      </p:sp>
      <p:pic>
        <p:nvPicPr>
          <p:cNvPr id="6" name="Рисунок 5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3000" y="735748"/>
            <a:ext cx="5232400" cy="284925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 descr="DSCN239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073" y="3702854"/>
            <a:ext cx="5285470" cy="3114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0518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BAC7A764-5F0A-404D-844B-8A3D50B7CA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926" y="763571"/>
            <a:ext cx="11135674" cy="5703217"/>
          </a:xfrm>
        </p:spPr>
        <p:txBody>
          <a:bodyPr/>
          <a:lstStyle/>
          <a:p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изготовить макет школьного двора с элементами современного дизайна.</a:t>
            </a:r>
          </a:p>
          <a:p>
            <a:pPr marL="0" indent="0">
              <a:buNone/>
            </a:pP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pPr marL="0" indent="0">
              <a:buNone/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	Познакомиться с ландшафтным дизайном и его видами.</a:t>
            </a:r>
          </a:p>
          <a:p>
            <a:pPr marL="444500" indent="-444500">
              <a:buNone/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	Выяснить мнение учащихся о необходимости благоустройства школьной территории с помощью анкетирования.</a:t>
            </a:r>
          </a:p>
          <a:p>
            <a:pPr marL="0" indent="0">
              <a:buNone/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	Разработать дизайн – проект школьного двора. </a:t>
            </a:r>
          </a:p>
          <a:p>
            <a:pPr marL="0" indent="0">
              <a:buNone/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	Подобрать необходимый материал.</a:t>
            </a:r>
          </a:p>
          <a:p>
            <a:pPr marL="0" indent="0">
              <a:buNone/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	Изготовить макет школьного двора.</a:t>
            </a:r>
          </a:p>
          <a:p>
            <a:pPr marL="0" indent="0">
              <a:buNone/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	Расширить свои творческие способности.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116037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>
            <a:extLst>
              <a:ext uri="{FF2B5EF4-FFF2-40B4-BE49-F238E27FC236}">
                <a16:creationId xmlns:a16="http://schemas.microsoft.com/office/drawing/2014/main" xmlns="" id="{4D8A926D-352F-4613-9C0C-2FAD1427D5F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54494046"/>
              </p:ext>
            </p:extLst>
          </p:nvPr>
        </p:nvGraphicFramePr>
        <p:xfrm>
          <a:off x="4940300" y="1281078"/>
          <a:ext cx="6070862" cy="53115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A272AAAE-81AD-421B-ABAA-DDD9A8B9AC00}"/>
              </a:ext>
            </a:extLst>
          </p:cNvPr>
          <p:cNvSpPr/>
          <p:nvPr/>
        </p:nvSpPr>
        <p:spPr>
          <a:xfrm>
            <a:off x="304800" y="1645692"/>
            <a:ext cx="4724400" cy="50978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 Нуждается ли школьный двор в благоустройстве?</a:t>
            </a:r>
          </a:p>
          <a:p>
            <a:pPr>
              <a:lnSpc>
                <a:spcPct val="130000"/>
              </a:lnSpc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А) Да     Б) Нет</a:t>
            </a:r>
          </a:p>
          <a:p>
            <a:pPr>
              <a:lnSpc>
                <a:spcPct val="130000"/>
              </a:lnSpc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 Устраивает ли тебя вид нашего школьного двора?</a:t>
            </a:r>
          </a:p>
          <a:p>
            <a:pPr>
              <a:lnSpc>
                <a:spcPct val="130000"/>
              </a:lnSpc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А) Да     Б) Частично     В) Нет</a:t>
            </a:r>
          </a:p>
          <a:p>
            <a:pPr>
              <a:lnSpc>
                <a:spcPct val="130000"/>
              </a:lnSpc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 Нужен ли школе участок с цветами и деревьями?</a:t>
            </a:r>
          </a:p>
          <a:p>
            <a:pPr>
              <a:lnSpc>
                <a:spcPct val="130000"/>
              </a:lnSpc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А) Да     Б) Нет</a:t>
            </a:r>
          </a:p>
          <a:p>
            <a:pPr>
              <a:lnSpc>
                <a:spcPct val="130000"/>
              </a:lnSpc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 Какие преобразования могли бы принести к улучшению внешнего вида двора?</a:t>
            </a:r>
          </a:p>
          <a:p>
            <a:pPr>
              <a:lnSpc>
                <a:spcPct val="130000"/>
              </a:lnSpc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А) Увеличение деревьев    </a:t>
            </a:r>
          </a:p>
          <a:p>
            <a:pPr>
              <a:lnSpc>
                <a:spcPct val="130000"/>
              </a:lnSpc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Б) Создание новых композиций     </a:t>
            </a:r>
          </a:p>
          <a:p>
            <a:pPr>
              <a:lnSpc>
                <a:spcPct val="130000"/>
              </a:lnSpc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В) Увеличение количества клумб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675399" y="88879"/>
            <a:ext cx="2707601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50000"/>
              </a:lnSpc>
              <a:spcAft>
                <a:spcPts val="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Анкетирование</a:t>
            </a:r>
            <a:endParaRPr lang="ru-RU" sz="20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7480" y="876279"/>
            <a:ext cx="946150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Уважаемые ребята, ответьте на вопросы анкеты по теме «Дизайн школьного двора».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16385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581A565-D806-4B38-961E-52CCC45670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9959" y="128833"/>
            <a:ext cx="8596668" cy="587604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появления архитектурных макетов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853E9810-0861-490B-B78F-051C33F665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111" y="1067775"/>
            <a:ext cx="3866059" cy="322000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A6D26DB2-E91E-4B72-99D3-648D36152B4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344" t="2608" r="4471" b="6400"/>
          <a:stretch/>
        </p:blipFill>
        <p:spPr>
          <a:xfrm>
            <a:off x="5593657" y="2534386"/>
            <a:ext cx="6239650" cy="3220005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D3A89648-2486-4139-924E-D50B31B7A39B}"/>
              </a:ext>
            </a:extLst>
          </p:cNvPr>
          <p:cNvSpPr/>
          <p:nvPr/>
        </p:nvSpPr>
        <p:spPr>
          <a:xfrm>
            <a:off x="-15470" y="4382317"/>
            <a:ext cx="53621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Первый макет в Древний Египет X-V века до н. э. 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4F825B08-04B7-4CD5-B1EE-DFFCF9572086}"/>
              </a:ext>
            </a:extLst>
          </p:cNvPr>
          <p:cNvSpPr/>
          <p:nvPr/>
        </p:nvSpPr>
        <p:spPr>
          <a:xfrm>
            <a:off x="6479719" y="6009208"/>
            <a:ext cx="28125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Макет в Древняя Греция</a:t>
            </a:r>
          </a:p>
        </p:txBody>
      </p:sp>
    </p:spTree>
    <p:extLst>
      <p:ext uri="{BB962C8B-B14F-4D97-AF65-F5344CB8AC3E}">
        <p14:creationId xmlns:p14="http://schemas.microsoft.com/office/powerpoint/2010/main" val="21039449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04A37BD7-B86A-4BA1-9BF7-1053AEE6A8A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103" t="7395" r="4300" b="2658"/>
          <a:stretch/>
        </p:blipFill>
        <p:spPr>
          <a:xfrm>
            <a:off x="155098" y="788464"/>
            <a:ext cx="4720531" cy="3313902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B6117678-FDFA-46A6-B88C-6C5A2D4BD92B}"/>
              </a:ext>
            </a:extLst>
          </p:cNvPr>
          <p:cNvSpPr/>
          <p:nvPr/>
        </p:nvSpPr>
        <p:spPr>
          <a:xfrm>
            <a:off x="1011764" y="4240769"/>
            <a:ext cx="27238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Макет в Средневековье 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736F5835-53D7-4215-A545-38A8B72ACC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6660" y="3466695"/>
            <a:ext cx="3218424" cy="281392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E41B72B3-AF6E-4F8A-B461-A2DB1EEA27C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422" r="3570" b="2890"/>
          <a:stretch/>
        </p:blipFill>
        <p:spPr>
          <a:xfrm>
            <a:off x="8296115" y="3466696"/>
            <a:ext cx="3704168" cy="2813922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CA9C94B9-440C-4FF7-A06F-AE8A858CF789}"/>
              </a:ext>
            </a:extLst>
          </p:cNvPr>
          <p:cNvSpPr/>
          <p:nvPr/>
        </p:nvSpPr>
        <p:spPr>
          <a:xfrm>
            <a:off x="5536654" y="6280618"/>
            <a:ext cx="49296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Валун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Сайвите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изображающий макет города</a:t>
            </a:r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xmlns="" id="{D581A565-D806-4B38-961E-52CCC45670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8320" y="101621"/>
            <a:ext cx="8596668" cy="587604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появления архитектурных макетов</a:t>
            </a:r>
          </a:p>
        </p:txBody>
      </p:sp>
    </p:spTree>
    <p:extLst>
      <p:ext uri="{BB962C8B-B14F-4D97-AF65-F5344CB8AC3E}">
        <p14:creationId xmlns:p14="http://schemas.microsoft.com/office/powerpoint/2010/main" val="32674290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5007791-1560-42EF-8721-8C5C0FBEB8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00365" y="125338"/>
            <a:ext cx="4074762" cy="502763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Ландшафтные дизайны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21656B6E-BDD6-4B83-BB01-9705693D07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376" y="628102"/>
            <a:ext cx="3843464" cy="265207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731F300B-3BCB-4E57-BCBE-F0A1A7A544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36119" y="628101"/>
            <a:ext cx="3704260" cy="269474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6032B15C-BD10-4BFF-AAA4-A0117158C4D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7376" y="3692182"/>
            <a:ext cx="4056348" cy="268981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071459D2-49AE-46BA-A70E-7CD7B82FEF3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36119" y="3727292"/>
            <a:ext cx="3925181" cy="2619595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04D2012F-3E66-4D7B-916D-37DED9D2BA0E}"/>
              </a:ext>
            </a:extLst>
          </p:cNvPr>
          <p:cNvSpPr/>
          <p:nvPr/>
        </p:nvSpPr>
        <p:spPr>
          <a:xfrm>
            <a:off x="1296154" y="3280175"/>
            <a:ext cx="34561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Ландшафтный дизайн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XX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века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C7CDBAFC-2A52-4D4E-BA70-8E5BB6C34AC5}"/>
              </a:ext>
            </a:extLst>
          </p:cNvPr>
          <p:cNvSpPr/>
          <p:nvPr/>
        </p:nvSpPr>
        <p:spPr>
          <a:xfrm>
            <a:off x="5761831" y="3322850"/>
            <a:ext cx="28596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Сады Германии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XIX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века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2D19CB9C-D206-42EE-98E4-490586995712}"/>
              </a:ext>
            </a:extLst>
          </p:cNvPr>
          <p:cNvSpPr/>
          <p:nvPr/>
        </p:nvSpPr>
        <p:spPr>
          <a:xfrm>
            <a:off x="1955981" y="6389002"/>
            <a:ext cx="20070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Японский бонсай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xmlns="" id="{C0E68EE8-7E47-4A58-9899-BEB898E7B6B9}"/>
              </a:ext>
            </a:extLst>
          </p:cNvPr>
          <p:cNvSpPr/>
          <p:nvPr/>
        </p:nvSpPr>
        <p:spPr>
          <a:xfrm>
            <a:off x="5497392" y="6390936"/>
            <a:ext cx="40026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Китайский ландшафтный Фэн-Шуй</a:t>
            </a:r>
          </a:p>
        </p:txBody>
      </p:sp>
    </p:spTree>
    <p:extLst>
      <p:ext uri="{BB962C8B-B14F-4D97-AF65-F5344CB8AC3E}">
        <p14:creationId xmlns:p14="http://schemas.microsoft.com/office/powerpoint/2010/main" val="9199436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B772C2D-BBAF-4FC9-BDA9-F950E080EA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74223" y="147687"/>
            <a:ext cx="4882098" cy="597031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Банк идей и предложений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323B2551-DD46-41E5-8458-407638E938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1363" y="744717"/>
            <a:ext cx="3749599" cy="2478683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4B41CBDC-53AF-428A-A463-99F474A6E5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15272" y="744718"/>
            <a:ext cx="3765997" cy="247868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56D01A3D-F27A-43BA-A083-8D049005EE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5882" y="3748868"/>
            <a:ext cx="3874035" cy="242333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3DDF368C-3D69-49BD-A405-D2638764E00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15272" y="3748868"/>
            <a:ext cx="3874034" cy="2423332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E554C94F-2A0A-4487-9F76-68729DDE8D93}"/>
              </a:ext>
            </a:extLst>
          </p:cNvPr>
          <p:cNvSpPr/>
          <p:nvPr/>
        </p:nvSpPr>
        <p:spPr>
          <a:xfrm>
            <a:off x="1702042" y="3223401"/>
            <a:ext cx="23884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Классический стиль 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33804248-D475-48DE-BB29-7EEA7FF92BE7}"/>
              </a:ext>
            </a:extLst>
          </p:cNvPr>
          <p:cNvSpPr/>
          <p:nvPr/>
        </p:nvSpPr>
        <p:spPr>
          <a:xfrm>
            <a:off x="5922160" y="3257777"/>
            <a:ext cx="219685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Английский стиль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1CDAF467-10CB-4382-8253-ACD62000E124}"/>
              </a:ext>
            </a:extLst>
          </p:cNvPr>
          <p:cNvSpPr/>
          <p:nvPr/>
        </p:nvSpPr>
        <p:spPr>
          <a:xfrm>
            <a:off x="1812137" y="6269418"/>
            <a:ext cx="22585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Деревенский стиль 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xmlns="" id="{88A59D72-B7F1-4CBF-869A-39F53B8EB1AE}"/>
              </a:ext>
            </a:extLst>
          </p:cNvPr>
          <p:cNvSpPr/>
          <p:nvPr/>
        </p:nvSpPr>
        <p:spPr>
          <a:xfrm>
            <a:off x="6218027" y="6269418"/>
            <a:ext cx="17269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Стиль Хай тек</a:t>
            </a:r>
          </a:p>
        </p:txBody>
      </p:sp>
    </p:spTree>
    <p:extLst>
      <p:ext uri="{BB962C8B-B14F-4D97-AF65-F5344CB8AC3E}">
        <p14:creationId xmlns:p14="http://schemas.microsoft.com/office/powerpoint/2010/main" val="35251810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24C2F01-B62B-451F-92A9-33B6753945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1602" y="163046"/>
            <a:ext cx="8596668" cy="653592"/>
          </a:xfrm>
        </p:spPr>
        <p:txBody>
          <a:bodyPr/>
          <a:lstStyle/>
          <a:p>
            <a:pPr algn="ctr"/>
            <a:r>
              <a:rPr lang="ru-RU" dirty="0"/>
              <a:t>	</a:t>
            </a: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Инструменты и материалы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F93FD49C-2BB7-46FC-B572-6D0FBF3237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6604" y="1018095"/>
            <a:ext cx="10156769" cy="4201605"/>
          </a:xfrm>
        </p:spPr>
        <p:txBody>
          <a:bodyPr>
            <a:normAutofit fontScale="92500" lnSpcReduction="10000"/>
          </a:bodyPr>
          <a:lstStyle/>
          <a:p>
            <a:pPr>
              <a:spcBef>
                <a:spcPts val="0"/>
              </a:spcBef>
            </a:pP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Инструменты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ru-RU" sz="26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Ножницы.                      4. Клей-пистолет.</a:t>
            </a:r>
            <a:endParaRPr lang="ru-RU" sz="22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Карандаш.                     5. Клей «Момент».</a:t>
            </a:r>
            <a:endParaRPr lang="ru-RU" sz="22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Линейка.                       6. Лобзик по дереву</a:t>
            </a: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0" indent="0" algn="just">
              <a:spcBef>
                <a:spcPts val="0"/>
              </a:spcBef>
              <a:buNone/>
            </a:pPr>
            <a:endParaRPr lang="ru-RU" sz="22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Материалы</a:t>
            </a:r>
          </a:p>
          <a:p>
            <a:pPr marL="0" indent="0">
              <a:buNone/>
            </a:pP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Для воплощения моей идеи в жизнь мне понадобятся: картонные коробки, </a:t>
            </a:r>
            <a:r>
              <a:rPr lang="ru-RU" sz="2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фоамиран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ДВП, искусственные цветы, искусственная трава, деревянные палочки, липучки</a:t>
            </a: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ru-RU" sz="2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Требования к изделию: 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эстетические, экологические, экономические, </a:t>
            </a:r>
          </a:p>
          <a:p>
            <a:pPr marL="0" indent="0">
              <a:buNone/>
            </a:pP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эксплуатационные, технологические, конструктивные.      </a:t>
            </a:r>
          </a:p>
        </p:txBody>
      </p:sp>
    </p:spTree>
    <p:extLst>
      <p:ext uri="{BB962C8B-B14F-4D97-AF65-F5344CB8AC3E}">
        <p14:creationId xmlns:p14="http://schemas.microsoft.com/office/powerpoint/2010/main" val="848329889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1020</TotalTime>
  <Words>535</Words>
  <Application>Microsoft Office PowerPoint</Application>
  <PresentationFormat>Широкоэкранный</PresentationFormat>
  <Paragraphs>130</Paragraphs>
  <Slides>15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1" baseType="lpstr">
      <vt:lpstr>Arial</vt:lpstr>
      <vt:lpstr>Calibri</vt:lpstr>
      <vt:lpstr>Times New Roman</vt:lpstr>
      <vt:lpstr>Trebuchet MS</vt:lpstr>
      <vt:lpstr>Wingdings 3</vt:lpstr>
      <vt:lpstr>Аспект</vt:lpstr>
      <vt:lpstr>Муниципальное общеобразовательное учреждение Козьмодемьяновская средняя общеобразовательная школа с. Козьмодемьяновка Тамбовского муниципального округа Амурской области</vt:lpstr>
      <vt:lpstr>Презентация PowerPoint</vt:lpstr>
      <vt:lpstr>Презентация PowerPoint</vt:lpstr>
      <vt:lpstr>Презентация PowerPoint</vt:lpstr>
      <vt:lpstr>История появления архитектурных макетов</vt:lpstr>
      <vt:lpstr>История появления архитектурных макетов</vt:lpstr>
      <vt:lpstr>Ландшафтные дизайны</vt:lpstr>
      <vt:lpstr>Банк идей и предложений</vt:lpstr>
      <vt:lpstr> Инструменты и материалы</vt:lpstr>
      <vt:lpstr>Презентация PowerPoint</vt:lpstr>
      <vt:lpstr>Коллекция материалов</vt:lpstr>
      <vt:lpstr> Экономический расчёт </vt:lpstr>
      <vt:lpstr>Макет школьного двора</vt:lpstr>
      <vt:lpstr>Источники информации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общеобразовательное учреждение Козьмодемьяновская средняя общеобразовательная школа с. Козьмодемьяновка Тамбовского муниципального округа Амурской области  </dc:title>
  <dc:creator>User</dc:creator>
  <cp:lastModifiedBy>Учетная запись Майкрософт</cp:lastModifiedBy>
  <cp:revision>50</cp:revision>
  <dcterms:created xsi:type="dcterms:W3CDTF">2023-11-20T13:06:41Z</dcterms:created>
  <dcterms:modified xsi:type="dcterms:W3CDTF">2024-04-28T01:35:13Z</dcterms:modified>
</cp:coreProperties>
</file>