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6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09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657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44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1913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39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883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52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6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25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1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9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55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10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319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06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1E57A-ED35-4DE3-BB92-D62E8D788E9C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1535BCA-5F97-45E8-AE0E-ABAFA34A3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9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9139" y="597878"/>
            <a:ext cx="9605474" cy="41795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Диагностика детей с особыми образовательными потребностями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50369" y="5228492"/>
            <a:ext cx="4525108" cy="1101970"/>
          </a:xfrm>
        </p:spPr>
        <p:txBody>
          <a:bodyPr>
            <a:normAutofit/>
          </a:bodyPr>
          <a:lstStyle/>
          <a:p>
            <a:r>
              <a:rPr lang="ru-RU" dirty="0" smtClean="0"/>
              <a:t>Педагог-психолог МБОУ «СОШ №6» Салахова </a:t>
            </a:r>
            <a:r>
              <a:rPr lang="ru-RU" dirty="0" err="1" smtClean="0"/>
              <a:t>Гузалия</a:t>
            </a:r>
            <a:r>
              <a:rPr lang="ru-RU" dirty="0" smtClean="0"/>
              <a:t> </a:t>
            </a:r>
            <a:r>
              <a:rPr lang="ru-RU" dirty="0" err="1" smtClean="0"/>
              <a:t>Рабуатовна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13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9713" y="399245"/>
            <a:ext cx="9134899" cy="15057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Диагностика внимания</a:t>
            </a:r>
            <a:br>
              <a:rPr lang="ru-RU" dirty="0" smtClean="0"/>
            </a:br>
            <a:r>
              <a:rPr lang="ru-RU" dirty="0"/>
              <a:t>Методика </a:t>
            </a:r>
            <a:r>
              <a:rPr lang="ru-RU" dirty="0" err="1"/>
              <a:t>С.Лиепинь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изучение </a:t>
            </a:r>
            <a:r>
              <a:rPr lang="ru-RU" dirty="0" smtClean="0"/>
              <a:t>устойчивости</a:t>
            </a:r>
            <a:r>
              <a:rPr lang="ru-RU" dirty="0"/>
              <a:t>, распределения и переключения внимания.</a:t>
            </a:r>
          </a:p>
        </p:txBody>
      </p:sp>
      <p:pic>
        <p:nvPicPr>
          <p:cNvPr id="4" name="Рисунок 3" descr="C:\Users\Психолог\Desktop\программы\ОВЗ\методики для диагностики\диагностика\лиепинь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0327" y="2588654"/>
            <a:ext cx="3953814" cy="403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012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Диагностик</a:t>
            </a:r>
            <a:r>
              <a:rPr lang="ru-RU" dirty="0"/>
              <a:t>а </a:t>
            </a:r>
            <a:r>
              <a:rPr lang="ru-RU" dirty="0" smtClean="0"/>
              <a:t>мышления</a:t>
            </a:r>
            <a:br>
              <a:rPr lang="ru-RU" dirty="0" smtClean="0"/>
            </a:br>
            <a:r>
              <a:rPr lang="ru-RU" dirty="0" smtClean="0"/>
              <a:t>Методика </a:t>
            </a:r>
            <a:r>
              <a:rPr lang="ru-RU" dirty="0"/>
              <a:t>«Четвертый лишний»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 изучение уровня развития мышления (обобщение, анализ-синтез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Для выявления уровня развития речевого анализа-синтеза используется набор слов.</a:t>
            </a:r>
          </a:p>
          <a:p>
            <a:pPr marL="0" indent="0">
              <a:buNone/>
            </a:pPr>
            <a:r>
              <a:rPr lang="ru-RU" dirty="0"/>
              <a:t>Для выявления уровня развития </a:t>
            </a:r>
            <a:r>
              <a:rPr lang="ru-RU" dirty="0" smtClean="0"/>
              <a:t>визуального </a:t>
            </a:r>
            <a:r>
              <a:rPr lang="ru-RU" dirty="0"/>
              <a:t>анализа-синтеза используется набор </a:t>
            </a:r>
            <a:r>
              <a:rPr lang="ru-RU" dirty="0" smtClean="0"/>
              <a:t>картинок.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iemcko.ru/images/4356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5773" y="3868614"/>
            <a:ext cx="3034812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emcko.ru/images/4356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3698" y="3868613"/>
            <a:ext cx="3279348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emcko.ru/images/4357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34544" y="3868612"/>
            <a:ext cx="3270067" cy="289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57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/>
              <a:t>Методика «Простые аналогии».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76400"/>
            <a:ext cx="8915400" cy="423482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 изучение уровня развития </a:t>
            </a:r>
            <a:r>
              <a:rPr lang="ru-RU" dirty="0" smtClean="0"/>
              <a:t>мышления</a:t>
            </a:r>
          </a:p>
          <a:p>
            <a:pPr marL="0" indent="0">
              <a:buNone/>
            </a:pPr>
            <a:r>
              <a:rPr lang="ru-RU" dirty="0"/>
              <a:t>Для выявления уровня развития </a:t>
            </a:r>
            <a:r>
              <a:rPr lang="ru-RU" dirty="0" smtClean="0"/>
              <a:t>речевых аналогий используется </a:t>
            </a:r>
            <a:r>
              <a:rPr lang="ru-RU" dirty="0"/>
              <a:t>набор слов.</a:t>
            </a:r>
          </a:p>
          <a:p>
            <a:pPr marL="0" indent="0">
              <a:buNone/>
            </a:pPr>
            <a:r>
              <a:rPr lang="ru-RU" dirty="0"/>
              <a:t>Для выявления уровня развития </a:t>
            </a:r>
            <a:r>
              <a:rPr lang="ru-RU" dirty="0" smtClean="0"/>
              <a:t>визуальных аналогий используется </a:t>
            </a:r>
            <a:r>
              <a:rPr lang="ru-RU" dirty="0"/>
              <a:t>набор картинок.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287" y="3341077"/>
            <a:ext cx="4981617" cy="3516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904" y="3341078"/>
            <a:ext cx="5188527" cy="346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Методика «Классификация».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76400"/>
            <a:ext cx="8915400" cy="423482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Цель:</a:t>
            </a:r>
            <a:r>
              <a:rPr lang="ru-RU" dirty="0"/>
              <a:t> изучение уровня развития мышления </a:t>
            </a:r>
            <a:r>
              <a:rPr lang="ru-RU" dirty="0" smtClean="0"/>
              <a:t>(классификация).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Для выявления уровня развития </a:t>
            </a:r>
            <a:r>
              <a:rPr lang="ru-RU" dirty="0" smtClean="0"/>
              <a:t>речевой классификации используется </a:t>
            </a:r>
            <a:r>
              <a:rPr lang="ru-RU" dirty="0"/>
              <a:t>набор слов.</a:t>
            </a:r>
          </a:p>
          <a:p>
            <a:pPr marL="0" indent="0">
              <a:buNone/>
            </a:pPr>
            <a:r>
              <a:rPr lang="ru-RU" dirty="0"/>
              <a:t>Для выявления уровня развития </a:t>
            </a:r>
            <a:r>
              <a:rPr lang="ru-RU" dirty="0" smtClean="0"/>
              <a:t>визуальной классификации используется </a:t>
            </a:r>
            <a:r>
              <a:rPr lang="ru-RU" dirty="0"/>
              <a:t>набор картинок.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3421789"/>
            <a:ext cx="4204093" cy="2489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912" y="3421789"/>
            <a:ext cx="4333936" cy="248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2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Диагностика восприятия</a:t>
            </a:r>
            <a:br>
              <a:rPr lang="ru-RU" dirty="0" smtClean="0"/>
            </a:br>
            <a:r>
              <a:rPr lang="ru-RU" dirty="0" smtClean="0"/>
              <a:t>Методика «Зашумленные изображения»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Цель:</a:t>
            </a:r>
            <a:r>
              <a:rPr lang="ru-RU" dirty="0" err="1"/>
              <a:t>диагностика</a:t>
            </a:r>
            <a:r>
              <a:rPr lang="ru-RU" dirty="0"/>
              <a:t> уровня развития восприятия.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Психолог\Desktop\Методики и деагностики\зашумл карт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8350" y="2873004"/>
            <a:ext cx="3965284" cy="341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сихолог\Desktop\Методики и деагностики\зашумл изобр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783" y="2873972"/>
            <a:ext cx="4677289" cy="30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265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Диагностика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учебной деятельности</a:t>
            </a:r>
            <a:br>
              <a:rPr lang="ru-RU" dirty="0" smtClean="0"/>
            </a:br>
            <a:r>
              <a:rPr lang="ru-RU" dirty="0" smtClean="0"/>
              <a:t>Методика </a:t>
            </a:r>
            <a:r>
              <a:rPr lang="ru-RU" dirty="0"/>
              <a:t>«Домик»</a:t>
            </a:r>
            <a:br>
              <a:rPr lang="ru-RU" dirty="0"/>
            </a:br>
            <a:r>
              <a:rPr lang="ru-RU" dirty="0"/>
              <a:t>(Н. И. </a:t>
            </a:r>
            <a:r>
              <a:rPr lang="ru-RU" dirty="0" err="1"/>
              <a:t>Гуткина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1228" y="2614410"/>
            <a:ext cx="9083384" cy="379926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Цель </a:t>
            </a:r>
            <a:r>
              <a:rPr lang="ru-RU" sz="2400" dirty="0"/>
              <a:t>исследования: определить способность ребенка копировать сложный образец, уровень </a:t>
            </a:r>
            <a:r>
              <a:rPr lang="ru-RU" sz="2400" dirty="0" err="1"/>
              <a:t>сформированности</a:t>
            </a:r>
            <a:r>
              <a:rPr lang="ru-RU" sz="2400" dirty="0"/>
              <a:t> учебной деятельности.</a:t>
            </a:r>
          </a:p>
          <a:p>
            <a:pPr marL="0" indent="0">
              <a:buNone/>
            </a:pPr>
            <a:r>
              <a:rPr lang="ru-RU" sz="2400" dirty="0"/>
              <a:t>Задание позволяет выявить умение ребенка ориентироваться на образец, точно его копировать, определить особенности развития произвольного внимания, пространственного восприятия, сенсомоторной координации и тонкой моторики руки.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06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диагностика сформированности навыков учебной деятельности, самоконтроль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2925" y="772732"/>
            <a:ext cx="7298049" cy="571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30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Диагностика - дело сложное особенно для ОСОБОГО ребенка. </a:t>
            </a:r>
          </a:p>
          <a:p>
            <a:pPr marL="0" indent="0">
              <a:buNone/>
            </a:pPr>
            <a:r>
              <a:rPr lang="ru-RU" sz="2800" dirty="0" smtClean="0"/>
              <a:t>Терпение, такт, понимание, сопереживание, особый подход к каждому и совместные усилия дадут свои плоды.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923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Литература: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Семаго </a:t>
            </a:r>
            <a:r>
              <a:rPr lang="ru-RU" dirty="0"/>
              <a:t>Н.Я., Семаго М.М. Диагностический Комплект психолога. Методическое руководство. Изд. 3-е </a:t>
            </a:r>
            <a:r>
              <a:rPr lang="ru-RU" dirty="0" err="1"/>
              <a:t>перераб</a:t>
            </a:r>
            <a:r>
              <a:rPr lang="ru-RU" dirty="0"/>
              <a:t>.- </a:t>
            </a:r>
            <a:r>
              <a:rPr lang="ru-RU" dirty="0" err="1"/>
              <a:t>М.:Изд-во</a:t>
            </a:r>
            <a:r>
              <a:rPr lang="ru-RU" dirty="0"/>
              <a:t> </a:t>
            </a:r>
            <a:r>
              <a:rPr lang="ru-RU" dirty="0" err="1"/>
              <a:t>АПКиПРО</a:t>
            </a:r>
            <a:r>
              <a:rPr lang="ru-RU" dirty="0"/>
              <a:t> РФ., 2007.</a:t>
            </a:r>
          </a:p>
          <a:p>
            <a:pPr lvl="0"/>
            <a:r>
              <a:rPr lang="ru-RU" dirty="0" err="1"/>
              <a:t>Райгородский</a:t>
            </a:r>
            <a:r>
              <a:rPr lang="ru-RU" dirty="0"/>
              <a:t> Д.Я. Практическая психодиагностика. Методики и тесты. Учебное пособие.-Самара: Издательский Дом «</a:t>
            </a:r>
            <a:r>
              <a:rPr lang="ru-RU" dirty="0" err="1"/>
              <a:t>Бахрах</a:t>
            </a:r>
            <a:r>
              <a:rPr lang="ru-RU" dirty="0"/>
              <a:t>-м», 2017.-672 с.</a:t>
            </a:r>
          </a:p>
          <a:p>
            <a:pPr lvl="0"/>
            <a:r>
              <a:rPr lang="ru-RU" dirty="0" err="1"/>
              <a:t>Хохликова</a:t>
            </a:r>
            <a:r>
              <a:rPr lang="ru-RU" dirty="0"/>
              <a:t> </a:t>
            </a:r>
            <a:r>
              <a:rPr lang="ru-RU" dirty="0" err="1"/>
              <a:t>В.Энциклопедия</a:t>
            </a:r>
            <a:r>
              <a:rPr lang="ru-RU" dirty="0"/>
              <a:t> психологических </a:t>
            </a:r>
            <a:r>
              <a:rPr lang="ru-RU" dirty="0" err="1"/>
              <a:t>тестов.-М:Терра-Книжный</a:t>
            </a:r>
            <a:r>
              <a:rPr lang="ru-RU" dirty="0"/>
              <a:t> клуб, 1999.-400 с.</a:t>
            </a:r>
          </a:p>
          <a:p>
            <a:pPr lvl="0"/>
            <a:r>
              <a:rPr lang="ru-RU" dirty="0" err="1"/>
              <a:t>Ясюкова</a:t>
            </a:r>
            <a:r>
              <a:rPr lang="ru-RU" dirty="0"/>
              <a:t> Л.Я. Методика определения готовности к школе. Прогноз и профилактика проблем обучения в начальной школе.- </a:t>
            </a:r>
            <a:r>
              <a:rPr lang="ru-RU" dirty="0" err="1"/>
              <a:t>Спб</a:t>
            </a:r>
            <a:r>
              <a:rPr lang="ru-RU" dirty="0"/>
              <a:t>.: ГМНПП «</a:t>
            </a:r>
            <a:r>
              <a:rPr lang="ru-RU" dirty="0" err="1"/>
              <a:t>Иматон</a:t>
            </a:r>
            <a:r>
              <a:rPr lang="ru-RU" dirty="0"/>
              <a:t>», 2002.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41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Направления диагностики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познавательные процессы </a:t>
            </a:r>
            <a:r>
              <a:rPr lang="ru-RU" dirty="0"/>
              <a:t>(</a:t>
            </a:r>
            <a:r>
              <a:rPr lang="ru-RU" dirty="0" smtClean="0"/>
              <a:t>внимание, мышление, память, восприятие, воображение, речь);</a:t>
            </a:r>
            <a:endParaRPr lang="ru-RU" dirty="0"/>
          </a:p>
          <a:p>
            <a:pPr lvl="0"/>
            <a:r>
              <a:rPr lang="ru-RU" dirty="0" smtClean="0"/>
              <a:t>эмоционально-волевая сфера </a:t>
            </a:r>
            <a:r>
              <a:rPr lang="ru-RU" dirty="0"/>
              <a:t>(эмоциональное состояние, целеполагание, уровень мотивации, возбудимость/</a:t>
            </a:r>
            <a:r>
              <a:rPr lang="ru-RU" dirty="0" err="1"/>
              <a:t>тормозимость</a:t>
            </a:r>
            <a:r>
              <a:rPr lang="ru-RU" dirty="0"/>
              <a:t>, уровень тревожности);</a:t>
            </a:r>
          </a:p>
          <a:p>
            <a:pPr lvl="0"/>
            <a:r>
              <a:rPr lang="ru-RU" dirty="0" smtClean="0"/>
              <a:t>особенности </a:t>
            </a:r>
            <a:r>
              <a:rPr lang="ru-RU" dirty="0"/>
              <a:t>контакта (общение с взрослыми, со сверстниками);</a:t>
            </a:r>
          </a:p>
          <a:p>
            <a:pPr lvl="0"/>
            <a:r>
              <a:rPr lang="ru-RU" dirty="0" smtClean="0"/>
              <a:t>особенности </a:t>
            </a:r>
            <a:r>
              <a:rPr lang="ru-RU" dirty="0"/>
              <a:t>деятельности (работоспособность, темп, перенос имеющихся знаний);</a:t>
            </a:r>
          </a:p>
          <a:p>
            <a:pPr lvl="0"/>
            <a:r>
              <a:rPr lang="ru-RU" dirty="0" smtClean="0"/>
              <a:t>пространственные </a:t>
            </a:r>
            <a:r>
              <a:rPr lang="ru-RU" dirty="0"/>
              <a:t>и </a:t>
            </a:r>
            <a:r>
              <a:rPr lang="ru-RU" dirty="0" smtClean="0"/>
              <a:t>временные представления;</a:t>
            </a:r>
            <a:endParaRPr lang="ru-RU" dirty="0"/>
          </a:p>
          <a:p>
            <a:pPr lvl="0"/>
            <a:r>
              <a:rPr lang="ru-RU" dirty="0" smtClean="0"/>
              <a:t>личностные качества.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1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err="1"/>
              <a:t>Восьмицветовой</a:t>
            </a:r>
            <a:r>
              <a:rPr lang="ru-RU" dirty="0"/>
              <a:t> тест </a:t>
            </a:r>
            <a:r>
              <a:rPr lang="ru-RU" dirty="0" err="1"/>
              <a:t>Люшера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(тест цветовых выборов </a:t>
            </a:r>
            <a:r>
              <a:rPr lang="ru-RU" dirty="0" err="1"/>
              <a:t>Люшера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7108" y="1770185"/>
            <a:ext cx="10027504" cy="479473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основании анализа более 36 000 результатов исследований </a:t>
            </a:r>
            <a:r>
              <a:rPr lang="ru-RU" dirty="0" smtClean="0"/>
              <a:t>Макс </a:t>
            </a:r>
            <a:r>
              <a:rPr lang="ru-RU" dirty="0" err="1"/>
              <a:t>Люшер</a:t>
            </a:r>
            <a:r>
              <a:rPr lang="ru-RU" dirty="0"/>
              <a:t> дал примерную характеристику выбранных позиций:</a:t>
            </a:r>
          </a:p>
          <a:p>
            <a:r>
              <a:rPr lang="ru-RU" dirty="0"/>
              <a:t>1-я позиция отражает средства достижения цели (например, выбор синего цвета говорит о намерении действовать спокойно, без излишнего напряжения);</a:t>
            </a:r>
          </a:p>
          <a:p>
            <a:r>
              <a:rPr lang="ru-RU" dirty="0"/>
              <a:t>2-я позиция показывает цель, к которой стремится испытуемый;</a:t>
            </a:r>
          </a:p>
          <a:p>
            <a:r>
              <a:rPr lang="ru-RU" dirty="0"/>
              <a:t>3-я и 4—я позиции характеризуют предпочтение цвету и отражают ощущение испытуемым </a:t>
            </a:r>
            <a:r>
              <a:rPr lang="ru-RU" b="1" dirty="0"/>
              <a:t>истинной ситуации, в которой он находится</a:t>
            </a:r>
            <a:r>
              <a:rPr lang="ru-RU" dirty="0"/>
              <a:t>, или же образ действий, который ему подсказывает ситуация;</a:t>
            </a:r>
          </a:p>
          <a:p>
            <a:r>
              <a:rPr lang="ru-RU" dirty="0"/>
              <a:t>5-я и 6-я позиции характеризуют безразличие к цвету, нейтральное к нему отношение. Они как бы свидетельствуют, что испытуемый не связывает свое состояние, настроение, мотивы с данными цветами. Однако в определенной ситуации эта позиция может содержать резервную трактовку цвета, например, синий цвет (цвет покоя) откладывается временно как неподходящий в данной ситуации;</a:t>
            </a:r>
          </a:p>
          <a:p>
            <a:r>
              <a:rPr lang="ru-RU" dirty="0"/>
              <a:t>7—я и 8—я позиции характеризуют негативное отношение к цвету, стремление </a:t>
            </a:r>
            <a:r>
              <a:rPr lang="ru-RU" b="1" dirty="0"/>
              <a:t>подавить какую-либо потребность, мотив, настроение, отражаемые данным цветом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96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98585"/>
            <a:ext cx="8911687" cy="1506415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/>
              <a:t>Методика "Выбери нужное лицо"</a:t>
            </a:r>
            <a:br>
              <a:rPr lang="ru-RU" dirty="0"/>
            </a:br>
            <a:r>
              <a:rPr lang="ru-RU" dirty="0"/>
              <a:t> (Тест тревожности Р. </a:t>
            </a:r>
            <a:r>
              <a:rPr lang="ru-RU" dirty="0" err="1" smtClean="0"/>
              <a:t>Тэммл</a:t>
            </a:r>
            <a:r>
              <a:rPr lang="ru-RU" dirty="0"/>
              <a:t>, М. </a:t>
            </a:r>
            <a:r>
              <a:rPr lang="ru-RU" dirty="0" err="1"/>
              <a:t>Дорки</a:t>
            </a:r>
            <a:r>
              <a:rPr lang="ru-RU" dirty="0"/>
              <a:t> и Ф. </a:t>
            </a:r>
            <a:r>
              <a:rPr lang="ru-RU" dirty="0" err="1"/>
              <a:t>Амен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7754" y="1905000"/>
            <a:ext cx="9546858" cy="400622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ревожность </a:t>
            </a:r>
            <a:r>
              <a:rPr lang="ru-RU" dirty="0"/>
              <a:t>рассматривается как черта личности, функция которой состоит в обеспечении безопасности человека на психологическом уровне и которая вместе с тем имеет отрицательные </a:t>
            </a:r>
            <a:r>
              <a:rPr lang="ru-RU" dirty="0" smtClean="0"/>
              <a:t>следствия.</a:t>
            </a:r>
            <a:endParaRPr lang="ru-RU" dirty="0"/>
          </a:p>
        </p:txBody>
      </p:sp>
      <p:pic>
        <p:nvPicPr>
          <p:cNvPr id="4" name="Рисунок 3" descr="C:\Users\Психолог\Desktop\аттестация\тест\image08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2925" y="2882375"/>
            <a:ext cx="3327229" cy="362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сихолог\Desktop\аттестация\тест\dg-met-face-5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504" y="2882375"/>
            <a:ext cx="3282157" cy="362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12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3231" y="351692"/>
            <a:ext cx="9101381" cy="15533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/>
              <a:t>Методика «Волшебная страна чувств»</a:t>
            </a:r>
            <a:br>
              <a:rPr lang="ru-RU" dirty="0"/>
            </a:br>
            <a:r>
              <a:rPr lang="ru-RU" dirty="0"/>
              <a:t>(Т. </a:t>
            </a:r>
            <a:r>
              <a:rPr lang="ru-RU" dirty="0" err="1"/>
              <a:t>Грабенко</a:t>
            </a:r>
            <a:r>
              <a:rPr lang="ru-RU" dirty="0"/>
              <a:t>, Т. </a:t>
            </a:r>
            <a:r>
              <a:rPr lang="ru-RU" dirty="0" err="1"/>
              <a:t>Зинкевич</a:t>
            </a:r>
            <a:r>
              <a:rPr lang="ru-RU" dirty="0"/>
              <a:t>-Евстигнеева, Д. </a:t>
            </a:r>
            <a:r>
              <a:rPr lang="ru-RU" dirty="0" smtClean="0"/>
              <a:t>Фролов. Тренинг </a:t>
            </a:r>
            <a:r>
              <a:rPr lang="ru-RU" dirty="0"/>
              <a:t>по </a:t>
            </a:r>
            <a:r>
              <a:rPr lang="ru-RU" dirty="0" err="1"/>
              <a:t>сказкотерапии</a:t>
            </a:r>
            <a:r>
              <a:rPr lang="ru-RU" dirty="0"/>
              <a:t>. </a:t>
            </a:r>
            <a:r>
              <a:rPr lang="ru-RU" dirty="0" err="1"/>
              <a:t>Под.ред</a:t>
            </a:r>
            <a:r>
              <a:rPr lang="ru-RU" dirty="0"/>
              <a:t>. Т.Д. </a:t>
            </a:r>
            <a:r>
              <a:rPr lang="ru-RU" dirty="0" err="1"/>
              <a:t>Зинкевич-Евстегнеевой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5318" y="2497015"/>
            <a:ext cx="9199294" cy="405833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 этой методики - исследование психоэмоционального состояния ребенка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Символически силуэт делится на 5 зон: </a:t>
            </a:r>
            <a:br>
              <a:rPr lang="ru-RU" dirty="0"/>
            </a:br>
            <a:r>
              <a:rPr lang="ru-RU" dirty="0"/>
              <a:t>• голова и шея - символизируют ментальную деятельность; </a:t>
            </a:r>
            <a:br>
              <a:rPr lang="ru-RU" dirty="0"/>
            </a:br>
            <a:r>
              <a:rPr lang="ru-RU" dirty="0"/>
              <a:t>• туловище до линии талии, исключая руки - символизируют эмоциональную деятельность; </a:t>
            </a:r>
            <a:br>
              <a:rPr lang="ru-RU" dirty="0"/>
            </a:br>
            <a:r>
              <a:rPr lang="ru-RU" dirty="0"/>
              <a:t>• руки - символизируют коммуникативные функции; </a:t>
            </a:r>
            <a:br>
              <a:rPr lang="ru-RU" dirty="0"/>
            </a:br>
            <a:r>
              <a:rPr lang="ru-RU" dirty="0"/>
              <a:t>• тазобедренная область - символизирует область сексуальных, а также творческих переживаний; </a:t>
            </a:r>
            <a:br>
              <a:rPr lang="ru-RU" dirty="0"/>
            </a:br>
            <a:r>
              <a:rPr lang="ru-RU" dirty="0"/>
              <a:t>• ноги - символизируют чувство «опоры», уверенность в себе, возможность «Заземления» негативных переживаний. </a:t>
            </a:r>
          </a:p>
        </p:txBody>
      </p:sp>
    </p:spTree>
    <p:extLst>
      <p:ext uri="{BB962C8B-B14F-4D97-AF65-F5344CB8AC3E}">
        <p14:creationId xmlns:p14="http://schemas.microsoft.com/office/powerpoint/2010/main" val="177503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615354" y="1101967"/>
            <a:ext cx="1957754" cy="15591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 descr="C:\Users\Психолог\Desktop\Методики и деагностики\страна чувств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92769" y="410307"/>
            <a:ext cx="4841631" cy="595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570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/>
              <a:t>Методика "Кактус"</a:t>
            </a:r>
            <a:br>
              <a:rPr lang="ru-RU" dirty="0"/>
            </a:br>
            <a:r>
              <a:rPr lang="ru-RU" dirty="0"/>
              <a:t>(М. А. Панфилова – детский психолог)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2890" y="2133599"/>
            <a:ext cx="9791722" cy="4511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Цель: методика предназначена для исследования эмоционально-личностной сферы детей младшего школьного возраста и подростков.</a:t>
            </a:r>
          </a:p>
          <a:p>
            <a:pPr marL="0" indent="0">
              <a:buNone/>
            </a:pPr>
            <a:r>
              <a:rPr lang="ru-RU" b="1" dirty="0"/>
              <a:t>Обработка данных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При обработке результатов принимаются во внимание данные, соответствующие всем графическим методам, а именно:</a:t>
            </a:r>
            <a:br>
              <a:rPr lang="ru-RU" dirty="0"/>
            </a:br>
            <a:r>
              <a:rPr lang="ru-RU" dirty="0"/>
              <a:t>• пространственное положение</a:t>
            </a:r>
            <a:br>
              <a:rPr lang="ru-RU" dirty="0"/>
            </a:br>
            <a:r>
              <a:rPr lang="ru-RU" dirty="0"/>
              <a:t>• размер рисунка</a:t>
            </a:r>
            <a:br>
              <a:rPr lang="ru-RU" dirty="0"/>
            </a:br>
            <a:r>
              <a:rPr lang="ru-RU" dirty="0"/>
              <a:t>• характеристики линий</a:t>
            </a:r>
            <a:br>
              <a:rPr lang="ru-RU" dirty="0"/>
            </a:br>
            <a:r>
              <a:rPr lang="ru-RU" dirty="0"/>
              <a:t>• сила нажима на карандаш</a:t>
            </a:r>
            <a:br>
              <a:rPr lang="ru-RU" dirty="0"/>
            </a:br>
            <a:r>
              <a:rPr lang="ru-RU" dirty="0"/>
              <a:t>Кроме того, учитываются специфические показатели, характерные именно для</a:t>
            </a:r>
            <a:br>
              <a:rPr lang="ru-RU" dirty="0"/>
            </a:br>
            <a:r>
              <a:rPr lang="ru-RU" dirty="0"/>
              <a:t>данной методики:</a:t>
            </a:r>
            <a:br>
              <a:rPr lang="ru-RU" dirty="0"/>
            </a:br>
            <a:r>
              <a:rPr lang="ru-RU" dirty="0"/>
              <a:t>• характеристика «образа кактуса» (дикий, домашний, женственный и т.д.)</a:t>
            </a:r>
            <a:br>
              <a:rPr lang="ru-RU" dirty="0"/>
            </a:br>
            <a:r>
              <a:rPr lang="ru-RU" dirty="0"/>
              <a:t>• характеристика манеры рисования (прорисованный, схематичный и пр.)</a:t>
            </a:r>
            <a:br>
              <a:rPr lang="ru-RU" dirty="0"/>
            </a:br>
            <a:r>
              <a:rPr lang="ru-RU" dirty="0"/>
              <a:t>• характеристика иголок (размер, расположение, количество)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7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4435" y="508200"/>
            <a:ext cx="8911687" cy="128089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/>
              <a:t>Исследование самооценки по методике </a:t>
            </a:r>
            <a:r>
              <a:rPr lang="ru-RU" dirty="0" err="1"/>
              <a:t>Дембо</a:t>
            </a:r>
            <a:r>
              <a:rPr lang="ru-RU" dirty="0"/>
              <a:t>-Рубинштейн,</a:t>
            </a:r>
            <a:br>
              <a:rPr lang="ru-RU" dirty="0"/>
            </a:br>
            <a:r>
              <a:rPr lang="ru-RU" dirty="0"/>
              <a:t>модификация </a:t>
            </a:r>
            <a:r>
              <a:rPr lang="ru-RU" dirty="0" err="1" smtClean="0"/>
              <a:t>А.М.Прихожан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5161" y="2133600"/>
            <a:ext cx="10139451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Данная методика основана на непосредственном оценивании (</a:t>
            </a:r>
            <a:r>
              <a:rPr lang="ru-RU" dirty="0" err="1"/>
              <a:t>шкалировании</a:t>
            </a:r>
            <a:r>
              <a:rPr lang="ru-RU" dirty="0"/>
              <a:t>) испытуемыми ряда личных качеств, таких как здоровье, способности, характер и т. д. </a:t>
            </a:r>
          </a:p>
          <a:p>
            <a:pPr marL="0" indent="0">
              <a:buNone/>
            </a:pPr>
            <a:r>
              <a:rPr lang="ru-RU" dirty="0"/>
              <a:t>Обследуемым предлагается на вертикальных линиях отметить определенными знаками уровень развития у них этих качеств (показатель самооценки) и уровень притязаний, т. е. уровень развития этих же качеств, который бы удовлетворял их.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Психолог\Desktop\программы\ОВЗ\методики для диагностики\дембо-рубенштейн самооценка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382" y="3837905"/>
            <a:ext cx="5293217" cy="268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566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4000" dirty="0" smtClean="0"/>
              <a:t>Диагностика памяти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006" y="1674253"/>
            <a:ext cx="11127347" cy="458487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800" dirty="0" smtClean="0"/>
              <a:t>Изучение </a:t>
            </a:r>
            <a:r>
              <a:rPr lang="ru-RU" sz="2800" dirty="0"/>
              <a:t>зрительной непроизвольной памяти</a:t>
            </a:r>
            <a:br>
              <a:rPr lang="ru-RU" sz="2800" dirty="0"/>
            </a:br>
            <a:r>
              <a:rPr lang="ru-RU" sz="2800" dirty="0"/>
              <a:t>(Методика </a:t>
            </a:r>
            <a:r>
              <a:rPr lang="ru-RU" sz="2800" dirty="0" err="1" smtClean="0"/>
              <a:t>Л.М.Шипицыной</a:t>
            </a:r>
            <a:r>
              <a:rPr lang="ru-RU" sz="2800" dirty="0" smtClean="0"/>
              <a:t>)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/>
              <a:t>Цель</a:t>
            </a:r>
            <a:r>
              <a:rPr lang="ru-RU" sz="2800" dirty="0"/>
              <a:t>: Определение объема зрительного непроизвольного запоминания. </a:t>
            </a:r>
            <a:endParaRPr lang="ru-RU" sz="2800" dirty="0" smtClean="0"/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800" dirty="0"/>
              <a:t>Изучение зрительной произвольной </a:t>
            </a:r>
            <a:r>
              <a:rPr lang="ru-RU" sz="2800" dirty="0" smtClean="0"/>
              <a:t>памяти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/>
              <a:t>(Методика </a:t>
            </a:r>
            <a:r>
              <a:rPr lang="ru-RU" sz="2800" dirty="0"/>
              <a:t>Л.М</a:t>
            </a:r>
            <a:r>
              <a:rPr lang="ru-RU" sz="2800" dirty="0" smtClean="0"/>
              <a:t>. </a:t>
            </a:r>
            <a:r>
              <a:rPr lang="ru-RU" sz="2800" dirty="0" err="1" smtClean="0"/>
              <a:t>Шипицыной</a:t>
            </a:r>
            <a:r>
              <a:rPr lang="ru-RU" sz="2800" dirty="0" smtClean="0"/>
              <a:t>)</a:t>
            </a:r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800" dirty="0" err="1" smtClean="0"/>
              <a:t>Цель:</a:t>
            </a:r>
            <a:r>
              <a:rPr lang="ru-RU" sz="2800" dirty="0" err="1"/>
              <a:t>Определение</a:t>
            </a:r>
            <a:r>
              <a:rPr lang="ru-RU" sz="2800" dirty="0"/>
              <a:t> объема зрительного произвольного запоминания 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sz="2800" dirty="0"/>
              <a:t>Изучение слуховой произвольной памяти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/>
              <a:t>(Методика </a:t>
            </a:r>
            <a:r>
              <a:rPr lang="ru-RU" sz="2800" dirty="0" err="1"/>
              <a:t>Шипицыной</a:t>
            </a:r>
            <a:r>
              <a:rPr lang="ru-RU" sz="2800" dirty="0"/>
              <a:t> Л.М</a:t>
            </a:r>
            <a:r>
              <a:rPr lang="ru-RU" sz="2800" dirty="0" smtClean="0"/>
              <a:t>.) </a:t>
            </a:r>
            <a:r>
              <a:rPr lang="ru-RU" sz="2800" dirty="0"/>
              <a:t>(методика не подходит для детей с ТНР)</a:t>
            </a:r>
          </a:p>
          <a:p>
            <a:pPr marL="0" indent="0">
              <a:buNone/>
            </a:pPr>
            <a:r>
              <a:rPr lang="ru-RU" sz="2800" dirty="0" err="1" smtClean="0"/>
              <a:t>Цель:</a:t>
            </a:r>
            <a:r>
              <a:rPr lang="ru-RU" sz="2800" dirty="0" err="1"/>
              <a:t>Определение</a:t>
            </a:r>
            <a:r>
              <a:rPr lang="ru-RU" sz="2800" dirty="0"/>
              <a:t> объема слухового запоминания словесного материала.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8339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106</TotalTime>
  <Words>697</Words>
  <Application>Microsoft Office PowerPoint</Application>
  <PresentationFormat>Широкоэкранный</PresentationFormat>
  <Paragraphs>65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Легкий дым</vt:lpstr>
      <vt:lpstr>Диагностика детей с особыми образовательными потребностями</vt:lpstr>
      <vt:lpstr>Направления диагностики</vt:lpstr>
      <vt:lpstr>Восьмицветовой тест Люшера (тест цветовых выборов Люшера) </vt:lpstr>
      <vt:lpstr>Методика "Выбери нужное лицо"  (Тест тревожности Р. Тэммл, М. Дорки и Ф. Амен) </vt:lpstr>
      <vt:lpstr>Методика «Волшебная страна чувств» (Т. Грабенко, Т. Зинкевич-Евстигнеева, Д. Фролов. Тренинг по сказкотерапии. Под.ред. Т.Д. Зинкевич-Евстегнеевой) </vt:lpstr>
      <vt:lpstr>Презентация PowerPoint</vt:lpstr>
      <vt:lpstr>Методика "Кактус" (М. А. Панфилова – детский психолог) </vt:lpstr>
      <vt:lpstr>Исследование самооценки по методике Дембо-Рубинштейн, модификация А.М.Прихожан</vt:lpstr>
      <vt:lpstr>Диагностика памяти </vt:lpstr>
      <vt:lpstr>Диагностика внимания Методика С.Лиепинь.</vt:lpstr>
      <vt:lpstr>Диагностика мышления Методика «Четвертый лишний» </vt:lpstr>
      <vt:lpstr>Методика «Простые аналогии».  </vt:lpstr>
      <vt:lpstr>Методика «Классификация». </vt:lpstr>
      <vt:lpstr>Диагностика восприятия Методика «Зашумленные изображения» </vt:lpstr>
      <vt:lpstr>Диагностика сформированности учебной деятельности Методика «Домик» (Н. И. Гуткина) </vt:lpstr>
      <vt:lpstr>Презентация PowerPoint</vt:lpstr>
      <vt:lpstr>Заключение.</vt:lpstr>
      <vt:lpstr>Литература: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детей с особыми образовательными потребностями</dc:title>
  <dc:creator>ruby22_89@inbox.ru</dc:creator>
  <cp:lastModifiedBy>Гузалия Салахова</cp:lastModifiedBy>
  <cp:revision>16</cp:revision>
  <dcterms:created xsi:type="dcterms:W3CDTF">2019-03-14T13:06:48Z</dcterms:created>
  <dcterms:modified xsi:type="dcterms:W3CDTF">2019-09-17T04:54:11Z</dcterms:modified>
</cp:coreProperties>
</file>