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9" r:id="rId1"/>
  </p:sldMasterIdLst>
  <p:notesMasterIdLst>
    <p:notesMasterId r:id="rId14"/>
  </p:notesMasterIdLst>
  <p:sldIdLst>
    <p:sldId id="269" r:id="rId2"/>
    <p:sldId id="257" r:id="rId3"/>
    <p:sldId id="258" r:id="rId4"/>
    <p:sldId id="270" r:id="rId5"/>
    <p:sldId id="271" r:id="rId6"/>
    <p:sldId id="264" r:id="rId7"/>
    <p:sldId id="265" r:id="rId8"/>
    <p:sldId id="272" r:id="rId9"/>
    <p:sldId id="266" r:id="rId10"/>
    <p:sldId id="274" r:id="rId11"/>
    <p:sldId id="273" r:id="rId12"/>
    <p:sldId id="275" r:id="rId13"/>
  </p:sldIdLst>
  <p:sldSz cx="12192000" cy="6858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pos="267">
          <p15:clr>
            <a:srgbClr val="747775"/>
          </p15:clr>
        </p15:guide>
        <p15:guide id="2" pos="7413">
          <p15:clr>
            <a:srgbClr val="747775"/>
          </p15:clr>
        </p15:guide>
        <p15:guide id="3" orient="horz" pos="416">
          <p15:clr>
            <a:srgbClr val="747775"/>
          </p15:clr>
        </p15:guide>
        <p15:guide id="4" orient="horz" pos="85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06" autoAdjust="0"/>
  </p:normalViewPr>
  <p:slideViewPr>
    <p:cSldViewPr snapToGrid="0">
      <p:cViewPr varScale="1">
        <p:scale>
          <a:sx n="63" d="100"/>
          <a:sy n="63" d="100"/>
        </p:scale>
        <p:origin x="-774" y="-96"/>
      </p:cViewPr>
      <p:guideLst>
        <p:guide orient="horz" pos="416"/>
        <p:guide orient="horz" pos="850"/>
        <p:guide pos="267"/>
        <p:guide pos="74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4" name="Google Shape;5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2c91018640f_0_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6" name="Google Shape;676;g2c91018640f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4" name="Google Shape;5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2c3d5345a9f_0_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89" name="Google Shape;589;g2c3d5345a9f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1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7" name="Google Shape;59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1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7" name="Google Shape;59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1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7" name="Google Shape;59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6" name="Google Shape;656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2c3c9fb316e_0_1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6" name="Google Shape;666;g2c3c9fb316e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2c3c9fb316e_0_1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6" name="Google Shape;666;g2c3c9fb316e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2c91018640f_0_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6" name="Google Shape;676;g2c91018640f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7E50-B1B7-4F3C-9DB2-50646D8FCC1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 sz="140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7E50-B1B7-4F3C-9DB2-50646D8FCC1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 sz="140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7E50-B1B7-4F3C-9DB2-50646D8FCC1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 sz="140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 с диагональной суперграфикой синий">
  <p:cSld name="Титул с диагональной суперграфикой синий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>
            <a:spLocks noGrp="1"/>
          </p:cNvSpPr>
          <p:nvPr>
            <p:ph type="body" idx="1"/>
          </p:nvPr>
        </p:nvSpPr>
        <p:spPr>
          <a:xfrm>
            <a:off x="423628" y="2553604"/>
            <a:ext cx="6894456" cy="1286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1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1">
                <a:solidFill>
                  <a:srgbClr val="FFFFFF"/>
                </a:solidFill>
              </a:defRPr>
            </a:lvl2pPr>
            <a:lvl3pPr marL="1371600" lvl="2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1">
                <a:solidFill>
                  <a:srgbClr val="FFFFFF"/>
                </a:solidFill>
              </a:defRPr>
            </a:lvl3pPr>
            <a:lvl4pPr marL="1828800" lvl="3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1">
                <a:solidFill>
                  <a:srgbClr val="FFFFFF"/>
                </a:solidFill>
              </a:defRPr>
            </a:lvl4pPr>
            <a:lvl5pPr marL="2286000" lvl="4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1"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body" idx="2"/>
          </p:nvPr>
        </p:nvSpPr>
        <p:spPr>
          <a:xfrm>
            <a:off x="705425" y="4544645"/>
            <a:ext cx="2574926" cy="20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>
                <a:solidFill>
                  <a:srgbClr val="FFFFFF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&gt;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body" idx="3"/>
          </p:nvPr>
        </p:nvSpPr>
        <p:spPr>
          <a:xfrm>
            <a:off x="705425" y="4884353"/>
            <a:ext cx="2574926" cy="20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>
                <a:solidFill>
                  <a:srgbClr val="FFFFFF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&gt;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"/>
          <p:cNvSpPr txBox="1">
            <a:spLocks noGrp="1"/>
          </p:cNvSpPr>
          <p:nvPr>
            <p:ph type="sldNum" idx="12"/>
          </p:nvPr>
        </p:nvSpPr>
        <p:spPr>
          <a:xfrm>
            <a:off x="73152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00_Контентный слайд">
  <p:cSld name="00_Контентный слайд">
    <p:bg>
      <p:bgPr>
        <a:solidFill>
          <a:srgbClr val="FFFFFF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"/>
          <p:cNvSpPr txBox="1">
            <a:spLocks noGrp="1"/>
          </p:cNvSpPr>
          <p:nvPr>
            <p:ph type="sldNum" idx="12"/>
          </p:nvPr>
        </p:nvSpPr>
        <p:spPr>
          <a:xfrm>
            <a:off x="6019018" y="6609007"/>
            <a:ext cx="153964" cy="135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7" name="Google Shape;37;p3"/>
          <p:cNvSpPr txBox="1">
            <a:spLocks noGrp="1"/>
          </p:cNvSpPr>
          <p:nvPr>
            <p:ph type="title"/>
          </p:nvPr>
        </p:nvSpPr>
        <p:spPr>
          <a:xfrm>
            <a:off x="407987" y="268318"/>
            <a:ext cx="10379286" cy="559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1pPr>
            <a:lvl2pPr lvl="1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2pPr>
            <a:lvl3pPr lvl="2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3pPr>
            <a:lvl4pPr lvl="3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4pPr>
            <a:lvl5pPr lvl="4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5pPr>
            <a:lvl6pPr lvl="5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6pPr>
            <a:lvl7pPr lvl="6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7pPr>
            <a:lvl8pPr lvl="7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8pPr>
            <a:lvl9pPr lvl="8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Фото в плашке">
  <p:cSld name="3_Фото в плашке">
    <p:bg>
      <p:bgPr>
        <a:solidFill>
          <a:srgbClr val="FFFFFF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"/>
          <p:cNvSpPr>
            <a:spLocks noGrp="1"/>
          </p:cNvSpPr>
          <p:nvPr>
            <p:ph type="pic" idx="2"/>
          </p:nvPr>
        </p:nvSpPr>
        <p:spPr>
          <a:xfrm>
            <a:off x="7176120" y="1089024"/>
            <a:ext cx="4607895" cy="5219702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5"/>
          <p:cNvSpPr txBox="1">
            <a:spLocks noGrp="1"/>
          </p:cNvSpPr>
          <p:nvPr>
            <p:ph type="sldNum" idx="12"/>
          </p:nvPr>
        </p:nvSpPr>
        <p:spPr>
          <a:xfrm>
            <a:off x="6019018" y="6609007"/>
            <a:ext cx="153964" cy="135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72" name="Google Shape;72;p5"/>
          <p:cNvSpPr txBox="1">
            <a:spLocks noGrp="1"/>
          </p:cNvSpPr>
          <p:nvPr>
            <p:ph type="body" idx="1"/>
          </p:nvPr>
        </p:nvSpPr>
        <p:spPr>
          <a:xfrm>
            <a:off x="10920535" y="6595988"/>
            <a:ext cx="863477" cy="161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/>
            </a:lvl1pPr>
            <a:lvl2pPr marL="914400" lvl="1" indent="-292100" algn="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▪"/>
              <a:defRPr sz="1000"/>
            </a:lvl2pPr>
            <a:lvl3pPr marL="1371600" lvl="2" indent="-292100" algn="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&gt;"/>
              <a:defRPr sz="1000"/>
            </a:lvl3pPr>
            <a:lvl4pPr marL="1828800" lvl="3" indent="-292100" algn="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–"/>
              <a:defRPr sz="1000"/>
            </a:lvl4pPr>
            <a:lvl5pPr marL="2286000" lvl="4" indent="-292100" algn="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•"/>
              <a:defRPr sz="1000"/>
            </a:lvl5pPr>
            <a:lvl6pPr marL="2743200" lvl="5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5"/>
          <p:cNvSpPr txBox="1">
            <a:spLocks noGrp="1"/>
          </p:cNvSpPr>
          <p:nvPr>
            <p:ph type="title"/>
          </p:nvPr>
        </p:nvSpPr>
        <p:spPr>
          <a:xfrm>
            <a:off x="407987" y="268318"/>
            <a:ext cx="10379286" cy="559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1pPr>
            <a:lvl2pPr lvl="1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2pPr>
            <a:lvl3pPr lvl="2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3pPr>
            <a:lvl4pPr lvl="3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4pPr>
            <a:lvl5pPr lvl="4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5pPr>
            <a:lvl6pPr lvl="5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6pPr>
            <a:lvl7pPr lvl="6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7pPr>
            <a:lvl8pPr lvl="7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8pPr>
            <a:lvl9pPr lvl="8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2F6C"/>
              </a:buClr>
              <a:buSzPts val="1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7E50-B1B7-4F3C-9DB2-50646D8FCC1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 sz="140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7E50-B1B7-4F3C-9DB2-50646D8FCC1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 sz="140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7E50-B1B7-4F3C-9DB2-50646D8FCC1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 sz="140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7E50-B1B7-4F3C-9DB2-50646D8FCC1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 sz="140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7E50-B1B7-4F3C-9DB2-50646D8FCC1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 sz="140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7E50-B1B7-4F3C-9DB2-50646D8FCC1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 sz="140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7E50-B1B7-4F3C-9DB2-50646D8FCC1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 sz="140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7E50-B1B7-4F3C-9DB2-50646D8FCC1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 sz="140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37E50-B1B7-4F3C-9DB2-50646D8FCC1B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Воздушный шар 3D план - Стоковые фото Воздушный шар роялти-фри"/>
          <p:cNvPicPr>
            <a:picLocks noChangeAspect="1" noChangeArrowheads="1"/>
          </p:cNvPicPr>
          <p:nvPr/>
        </p:nvPicPr>
        <p:blipFill>
          <a:blip r:embed="rId3">
            <a:lum bright="10000" contrast="-30000"/>
          </a:blip>
          <a:srcRect l="6110" t="17497" r="52724" b="12191"/>
          <a:stretch>
            <a:fillRect/>
          </a:stretch>
        </p:blipFill>
        <p:spPr bwMode="auto">
          <a:xfrm>
            <a:off x="9235440" y="0"/>
            <a:ext cx="295656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76" name="Google Shape;576;p52"/>
          <p:cNvSpPr txBox="1">
            <a:spLocks noGrp="1"/>
          </p:cNvSpPr>
          <p:nvPr>
            <p:ph type="body" idx="1"/>
          </p:nvPr>
        </p:nvSpPr>
        <p:spPr>
          <a:xfrm>
            <a:off x="210265" y="1727855"/>
            <a:ext cx="8319000" cy="123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>
              <a:lnSpc>
                <a:spcPct val="100000"/>
              </a:lnSpc>
            </a:pPr>
            <a:r>
              <a:rPr lang="ru-RU" sz="4000" dirty="0" smtClean="0">
                <a:solidFill>
                  <a:srgbClr val="002060"/>
                </a:solidFill>
              </a:rPr>
              <a:t>Создание модели воздушного шара и расчет его подъемной силы</a:t>
            </a:r>
            <a:endParaRPr sz="4000" dirty="0">
              <a:solidFill>
                <a:srgbClr val="002060"/>
              </a:solidFill>
            </a:endParaRPr>
          </a:p>
        </p:txBody>
      </p:sp>
      <p:sp>
        <p:nvSpPr>
          <p:cNvPr id="577" name="Google Shape;577;p52"/>
          <p:cNvSpPr txBox="1">
            <a:spLocks noGrp="1"/>
          </p:cNvSpPr>
          <p:nvPr>
            <p:ph type="body" idx="2"/>
          </p:nvPr>
        </p:nvSpPr>
        <p:spPr>
          <a:xfrm>
            <a:off x="278704" y="4038600"/>
            <a:ext cx="5238176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331184" marR="0" lvl="0" indent="-33118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Автор Широкова Л.Ю.</a:t>
            </a:r>
          </a:p>
          <a:p>
            <a:pPr marL="331184" marR="0" lvl="0" indent="-33118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Учитель физики</a:t>
            </a:r>
            <a:endParaRPr sz="2000" dirty="0">
              <a:solidFill>
                <a:srgbClr val="002060"/>
              </a:solidFill>
            </a:endParaRPr>
          </a:p>
        </p:txBody>
      </p:sp>
      <p:sp>
        <p:nvSpPr>
          <p:cNvPr id="579" name="Google Shape;579;p52"/>
          <p:cNvSpPr/>
          <p:nvPr/>
        </p:nvSpPr>
        <p:spPr>
          <a:xfrm>
            <a:off x="426123" y="5213024"/>
            <a:ext cx="186948" cy="20763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8816" y="16738"/>
                </a:moveTo>
                <a:lnTo>
                  <a:pt x="14394" y="16738"/>
                </a:lnTo>
                <a:lnTo>
                  <a:pt x="14394" y="14341"/>
                </a:lnTo>
                <a:lnTo>
                  <a:pt x="16812" y="13252"/>
                </a:lnTo>
                <a:lnTo>
                  <a:pt x="16812" y="1751"/>
                </a:lnTo>
                <a:lnTo>
                  <a:pt x="13893" y="0"/>
                </a:lnTo>
                <a:lnTo>
                  <a:pt x="7697" y="0"/>
                </a:lnTo>
                <a:lnTo>
                  <a:pt x="4778" y="1750"/>
                </a:lnTo>
                <a:lnTo>
                  <a:pt x="4778" y="13251"/>
                </a:lnTo>
                <a:lnTo>
                  <a:pt x="7204" y="14344"/>
                </a:lnTo>
                <a:lnTo>
                  <a:pt x="7204" y="16737"/>
                </a:lnTo>
                <a:lnTo>
                  <a:pt x="2799" y="16737"/>
                </a:lnTo>
                <a:lnTo>
                  <a:pt x="0" y="18630"/>
                </a:lnTo>
                <a:lnTo>
                  <a:pt x="0" y="21600"/>
                </a:lnTo>
                <a:lnTo>
                  <a:pt x="1200" y="21600"/>
                </a:lnTo>
                <a:lnTo>
                  <a:pt x="1200" y="19170"/>
                </a:lnTo>
                <a:lnTo>
                  <a:pt x="3199" y="17819"/>
                </a:lnTo>
                <a:lnTo>
                  <a:pt x="8406" y="17819"/>
                </a:lnTo>
                <a:lnTo>
                  <a:pt x="8406" y="14886"/>
                </a:lnTo>
                <a:lnTo>
                  <a:pt x="9404" y="15335"/>
                </a:lnTo>
                <a:lnTo>
                  <a:pt x="12190" y="15335"/>
                </a:lnTo>
                <a:lnTo>
                  <a:pt x="13197" y="14882"/>
                </a:lnTo>
                <a:lnTo>
                  <a:pt x="13197" y="17819"/>
                </a:lnTo>
                <a:lnTo>
                  <a:pt x="18417" y="17819"/>
                </a:lnTo>
                <a:lnTo>
                  <a:pt x="20402" y="19169"/>
                </a:lnTo>
                <a:lnTo>
                  <a:pt x="20402" y="20520"/>
                </a:lnTo>
                <a:lnTo>
                  <a:pt x="2401" y="20520"/>
                </a:lnTo>
                <a:lnTo>
                  <a:pt x="2401" y="21600"/>
                </a:lnTo>
                <a:lnTo>
                  <a:pt x="21600" y="21600"/>
                </a:lnTo>
                <a:lnTo>
                  <a:pt x="21600" y="18630"/>
                </a:lnTo>
                <a:close/>
                <a:moveTo>
                  <a:pt x="11904" y="14255"/>
                </a:moveTo>
                <a:lnTo>
                  <a:pt x="9687" y="14255"/>
                </a:lnTo>
                <a:lnTo>
                  <a:pt x="5981" y="12587"/>
                </a:lnTo>
                <a:lnTo>
                  <a:pt x="5981" y="2328"/>
                </a:lnTo>
                <a:lnTo>
                  <a:pt x="8063" y="1077"/>
                </a:lnTo>
                <a:lnTo>
                  <a:pt x="13533" y="1077"/>
                </a:lnTo>
                <a:lnTo>
                  <a:pt x="15615" y="2328"/>
                </a:lnTo>
                <a:lnTo>
                  <a:pt x="15615" y="125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2135" y="895410"/>
            <a:ext cx="8863330" cy="470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Google Shape;678;p62"/>
          <p:cNvSpPr txBox="1"/>
          <p:nvPr/>
        </p:nvSpPr>
        <p:spPr>
          <a:xfrm>
            <a:off x="407987" y="243888"/>
            <a:ext cx="10379400" cy="575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4400" b="1" dirty="0" err="1" smtClean="0">
                <a:solidFill>
                  <a:srgbClr val="002F6C"/>
                </a:solidFill>
              </a:rPr>
              <a:t>Триз</a:t>
            </a:r>
            <a:r>
              <a:rPr lang="ru-RU" sz="4400" b="1" dirty="0" smtClean="0">
                <a:solidFill>
                  <a:srgbClr val="002F6C"/>
                </a:solidFill>
              </a:rPr>
              <a:t>? </a:t>
            </a:r>
            <a:r>
              <a:rPr lang="ru-RU" sz="4400" b="1" dirty="0" err="1" smtClean="0">
                <a:solidFill>
                  <a:srgbClr val="002F6C"/>
                </a:solidFill>
              </a:rPr>
              <a:t>Триз</a:t>
            </a:r>
            <a:r>
              <a:rPr lang="ru-RU" sz="4400" b="1" dirty="0" smtClean="0">
                <a:solidFill>
                  <a:srgbClr val="002F6C"/>
                </a:solidFill>
              </a:rPr>
              <a:t>. </a:t>
            </a:r>
            <a:r>
              <a:rPr lang="ru-RU" sz="4400" b="1" dirty="0" err="1" smtClean="0">
                <a:solidFill>
                  <a:srgbClr val="002F6C"/>
                </a:solidFill>
              </a:rPr>
              <a:t>Триз</a:t>
            </a:r>
            <a:r>
              <a:rPr lang="ru-RU" sz="4400" b="1" dirty="0" smtClean="0">
                <a:solidFill>
                  <a:srgbClr val="002F6C"/>
                </a:solidFill>
              </a:rPr>
              <a:t>!!!!</a:t>
            </a:r>
            <a:endParaRPr sz="4400" b="1" i="0" u="none" strike="noStrike" cap="none" dirty="0">
              <a:solidFill>
                <a:srgbClr val="002F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680;p62"/>
          <p:cNvSpPr txBox="1"/>
          <p:nvPr/>
        </p:nvSpPr>
        <p:spPr>
          <a:xfrm>
            <a:off x="301307" y="890904"/>
            <a:ext cx="2716213" cy="4431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ru-RU" sz="2400" dirty="0" smtClean="0">
                <a:solidFill>
                  <a:srgbClr val="0070C0"/>
                </a:solidFill>
              </a:rPr>
              <a:t>По карте оцените решение пилота на вылет на воздушном шаре, если известно, что планируемое время полета 30 минут, скорость ветра 3 м/с, направление ветра СВ. </a:t>
            </a:r>
            <a:br>
              <a:rPr lang="ru-RU" sz="2400" dirty="0" smtClean="0">
                <a:solidFill>
                  <a:srgbClr val="0070C0"/>
                </a:solidFill>
              </a:rPr>
            </a:br>
            <a:endParaRPr lang="ru-RU" sz="24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На рассвете турист с рюкзаком на фоне парящих воздушных шаров в Каппадокии, Турция - Стоковые фото Воздушный шар роялти-фри"/>
          <p:cNvPicPr>
            <a:picLocks noChangeAspect="1" noChangeArrowheads="1"/>
          </p:cNvPicPr>
          <p:nvPr/>
        </p:nvPicPr>
        <p:blipFill>
          <a:blip r:embed="rId3"/>
          <a:srcRect b="1069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678" name="Google Shape;678;p62"/>
          <p:cNvSpPr txBox="1"/>
          <p:nvPr/>
        </p:nvSpPr>
        <p:spPr>
          <a:xfrm>
            <a:off x="407987" y="335459"/>
            <a:ext cx="103794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3000" b="1" dirty="0" smtClean="0">
                <a:solidFill>
                  <a:srgbClr val="002F6C"/>
                </a:solidFill>
              </a:rPr>
              <a:t>Подводим итоги урока</a:t>
            </a:r>
            <a:endParaRPr sz="3000" b="1" i="0" u="none" strike="noStrike" cap="none" dirty="0">
              <a:solidFill>
                <a:srgbClr val="002F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p62"/>
          <p:cNvSpPr txBox="1"/>
          <p:nvPr/>
        </p:nvSpPr>
        <p:spPr>
          <a:xfrm>
            <a:off x="407987" y="1089024"/>
            <a:ext cx="11376000" cy="2769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1. Какие факторы влияют на подъемную силу воздушного шара?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2. Какие изменения можно внести в модель воздушного шара, чтобы увеличить его подъемную способность?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3. Какие ошибки были допущены при создании модели воздушного шара? Как их можно исправить?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Воздушный шар 3D план - Стоковые фото Воздушный шар роялти-фри"/>
          <p:cNvPicPr>
            <a:picLocks noChangeAspect="1" noChangeArrowheads="1"/>
          </p:cNvPicPr>
          <p:nvPr/>
        </p:nvPicPr>
        <p:blipFill>
          <a:blip r:embed="rId3">
            <a:lum bright="10000" contrast="-30000"/>
          </a:blip>
          <a:srcRect l="6110" t="17497" r="52724" b="12191"/>
          <a:stretch>
            <a:fillRect/>
          </a:stretch>
        </p:blipFill>
        <p:spPr bwMode="auto">
          <a:xfrm>
            <a:off x="9235440" y="0"/>
            <a:ext cx="295656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76" name="Google Shape;576;p52"/>
          <p:cNvSpPr txBox="1">
            <a:spLocks noGrp="1"/>
          </p:cNvSpPr>
          <p:nvPr>
            <p:ph type="body" idx="1"/>
          </p:nvPr>
        </p:nvSpPr>
        <p:spPr>
          <a:xfrm>
            <a:off x="210265" y="1727855"/>
            <a:ext cx="8319000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>
              <a:lnSpc>
                <a:spcPct val="100000"/>
              </a:lnSpc>
            </a:pPr>
            <a:r>
              <a:rPr lang="ru-RU" sz="6000" dirty="0" smtClean="0">
                <a:solidFill>
                  <a:srgbClr val="002060"/>
                </a:solidFill>
              </a:rPr>
              <a:t>Спасибо за вашу активную работу! </a:t>
            </a:r>
            <a:endParaRPr sz="6000" dirty="0">
              <a:solidFill>
                <a:srgbClr val="002060"/>
              </a:solidFill>
            </a:endParaRPr>
          </a:p>
        </p:txBody>
      </p:sp>
      <p:sp>
        <p:nvSpPr>
          <p:cNvPr id="577" name="Google Shape;577;p52"/>
          <p:cNvSpPr txBox="1">
            <a:spLocks noGrp="1"/>
          </p:cNvSpPr>
          <p:nvPr>
            <p:ph type="body" idx="2"/>
          </p:nvPr>
        </p:nvSpPr>
        <p:spPr>
          <a:xfrm>
            <a:off x="3402904" y="5257800"/>
            <a:ext cx="8469056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331184" marR="0" lvl="0" indent="-33118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Пусть вам покоряется любая высота!</a:t>
            </a:r>
            <a:endParaRPr sz="2800" dirty="0">
              <a:solidFill>
                <a:srgbClr val="002060"/>
              </a:solidFill>
            </a:endParaRPr>
          </a:p>
        </p:txBody>
      </p:sp>
      <p:sp>
        <p:nvSpPr>
          <p:cNvPr id="579" name="Google Shape;579;p52"/>
          <p:cNvSpPr/>
          <p:nvPr/>
        </p:nvSpPr>
        <p:spPr>
          <a:xfrm>
            <a:off x="426123" y="5213024"/>
            <a:ext cx="186948" cy="20763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8816" y="16738"/>
                </a:moveTo>
                <a:lnTo>
                  <a:pt x="14394" y="16738"/>
                </a:lnTo>
                <a:lnTo>
                  <a:pt x="14394" y="14341"/>
                </a:lnTo>
                <a:lnTo>
                  <a:pt x="16812" y="13252"/>
                </a:lnTo>
                <a:lnTo>
                  <a:pt x="16812" y="1751"/>
                </a:lnTo>
                <a:lnTo>
                  <a:pt x="13893" y="0"/>
                </a:lnTo>
                <a:lnTo>
                  <a:pt x="7697" y="0"/>
                </a:lnTo>
                <a:lnTo>
                  <a:pt x="4778" y="1750"/>
                </a:lnTo>
                <a:lnTo>
                  <a:pt x="4778" y="13251"/>
                </a:lnTo>
                <a:lnTo>
                  <a:pt x="7204" y="14344"/>
                </a:lnTo>
                <a:lnTo>
                  <a:pt x="7204" y="16737"/>
                </a:lnTo>
                <a:lnTo>
                  <a:pt x="2799" y="16737"/>
                </a:lnTo>
                <a:lnTo>
                  <a:pt x="0" y="18630"/>
                </a:lnTo>
                <a:lnTo>
                  <a:pt x="0" y="21600"/>
                </a:lnTo>
                <a:lnTo>
                  <a:pt x="1200" y="21600"/>
                </a:lnTo>
                <a:lnTo>
                  <a:pt x="1200" y="19170"/>
                </a:lnTo>
                <a:lnTo>
                  <a:pt x="3199" y="17819"/>
                </a:lnTo>
                <a:lnTo>
                  <a:pt x="8406" y="17819"/>
                </a:lnTo>
                <a:lnTo>
                  <a:pt x="8406" y="14886"/>
                </a:lnTo>
                <a:lnTo>
                  <a:pt x="9404" y="15335"/>
                </a:lnTo>
                <a:lnTo>
                  <a:pt x="12190" y="15335"/>
                </a:lnTo>
                <a:lnTo>
                  <a:pt x="13197" y="14882"/>
                </a:lnTo>
                <a:lnTo>
                  <a:pt x="13197" y="17819"/>
                </a:lnTo>
                <a:lnTo>
                  <a:pt x="18417" y="17819"/>
                </a:lnTo>
                <a:lnTo>
                  <a:pt x="20402" y="19169"/>
                </a:lnTo>
                <a:lnTo>
                  <a:pt x="20402" y="20520"/>
                </a:lnTo>
                <a:lnTo>
                  <a:pt x="2401" y="20520"/>
                </a:lnTo>
                <a:lnTo>
                  <a:pt x="2401" y="21600"/>
                </a:lnTo>
                <a:lnTo>
                  <a:pt x="21600" y="21600"/>
                </a:lnTo>
                <a:lnTo>
                  <a:pt x="21600" y="18630"/>
                </a:lnTo>
                <a:close/>
                <a:moveTo>
                  <a:pt x="11904" y="14255"/>
                </a:moveTo>
                <a:lnTo>
                  <a:pt x="9687" y="14255"/>
                </a:lnTo>
                <a:lnTo>
                  <a:pt x="5981" y="12587"/>
                </a:lnTo>
                <a:lnTo>
                  <a:pt x="5981" y="2328"/>
                </a:lnTo>
                <a:lnTo>
                  <a:pt x="8063" y="1077"/>
                </a:lnTo>
                <a:lnTo>
                  <a:pt x="13533" y="1077"/>
                </a:lnTo>
                <a:lnTo>
                  <a:pt x="15615" y="2328"/>
                </a:lnTo>
                <a:lnTo>
                  <a:pt x="15615" y="125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53"/>
          <p:cNvSpPr txBox="1"/>
          <p:nvPr/>
        </p:nvSpPr>
        <p:spPr>
          <a:xfrm>
            <a:off x="407987" y="293578"/>
            <a:ext cx="10379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ru-RU" sz="3000" b="1">
                <a:solidFill>
                  <a:schemeClr val="lt1"/>
                </a:solidFill>
              </a:rPr>
              <a:t>План занятия</a:t>
            </a:r>
            <a:endParaRPr sz="3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" name="Google Shape;593;p53"/>
          <p:cNvSpPr txBox="1"/>
          <p:nvPr/>
        </p:nvSpPr>
        <p:spPr>
          <a:xfrm>
            <a:off x="280185" y="184700"/>
            <a:ext cx="11472600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ru-RU" sz="2000" b="1" dirty="0">
                <a:solidFill>
                  <a:schemeClr val="dk1"/>
                </a:solidFill>
              </a:rPr>
              <a:t>Цель:</a:t>
            </a:r>
            <a:r>
              <a:rPr lang="ru-RU" sz="2000" dirty="0">
                <a:solidFill>
                  <a:schemeClr val="dk1"/>
                </a:solidFill>
              </a:rPr>
              <a:t> </a:t>
            </a:r>
            <a:endParaRPr sz="2000" dirty="0">
              <a:solidFill>
                <a:schemeClr val="dk1"/>
              </a:solidFill>
            </a:endParaRPr>
          </a:p>
          <a:p>
            <a:r>
              <a:rPr lang="ru-RU" sz="2000" dirty="0" smtClean="0"/>
              <a:t>Создать условия для формирования у учеников знаний о принципе работы аэростата через моделирование воздушного шара, навыков расчета подъемной силы воздухоплавательных средств. </a:t>
            </a:r>
          </a:p>
          <a:p>
            <a:r>
              <a:rPr lang="ru-RU" sz="2000" dirty="0" smtClean="0"/>
              <a:t>Создать условия для обучающихся, в которых они смогут оценить возможности применения полученных знаний и навыков в будущей профессиональной деятельности, связанной с инженерией, аэронавтикой или другими научно-техническими областями.</a:t>
            </a:r>
            <a:br>
              <a:rPr lang="ru-RU" sz="2000" dirty="0" smtClean="0"/>
            </a:br>
            <a:r>
              <a:rPr lang="ru-RU" sz="2000" dirty="0" smtClean="0"/>
              <a:t>Создать условия для экспериментальной проверки расчетных результатов.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ru-RU" sz="2000" b="1" dirty="0" smtClean="0">
                <a:solidFill>
                  <a:schemeClr val="dk1"/>
                </a:solidFill>
              </a:rPr>
              <a:t>Задачи</a:t>
            </a:r>
            <a:endParaRPr sz="2000" dirty="0">
              <a:solidFill>
                <a:schemeClr val="dk1"/>
              </a:solidFill>
            </a:endParaRPr>
          </a:p>
          <a:p>
            <a:pPr lvl="0">
              <a:buFont typeface="Wingdings" pitchFamily="2" charset="2"/>
              <a:buChar char="§"/>
            </a:pPr>
            <a:r>
              <a:rPr lang="ru-RU" sz="2000" dirty="0" smtClean="0"/>
              <a:t>Выполнить макет (модель) воздушного шара из предложенных материалов</a:t>
            </a:r>
          </a:p>
          <a:p>
            <a:pPr lvl="0">
              <a:buFont typeface="Wingdings" pitchFamily="2" charset="2"/>
              <a:buChar char="§"/>
            </a:pPr>
            <a:r>
              <a:rPr lang="ru-RU" sz="2000" dirty="0" smtClean="0"/>
              <a:t>Произвести расчет силы Архимеда и силы тяжести для макета для определения его подъемной силы.</a:t>
            </a:r>
          </a:p>
          <a:p>
            <a:pPr lvl="0">
              <a:buFont typeface="Wingdings" pitchFamily="2" charset="2"/>
              <a:buChar char="§"/>
            </a:pPr>
            <a:r>
              <a:rPr lang="ru-RU" sz="2000" dirty="0" smtClean="0"/>
              <a:t>Определить возможности регулирования высоты плавания шара.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Проверка расчетных результатов экспериментальным путем.</a:t>
            </a:r>
            <a:endParaRPr sz="2000" dirty="0">
              <a:solidFill>
                <a:schemeClr val="dk1"/>
              </a:solidFill>
            </a:endParaRPr>
          </a:p>
        </p:txBody>
      </p:sp>
      <p:pic>
        <p:nvPicPr>
          <p:cNvPr id="26628" name="Picture 4" descr="Вид с воздуха на красный воздушный шар над долиной - Стоковые фото Воздушный шар роялти-фри"/>
          <p:cNvPicPr>
            <a:picLocks noChangeAspect="1" noChangeArrowheads="1"/>
          </p:cNvPicPr>
          <p:nvPr/>
        </p:nvPicPr>
        <p:blipFill>
          <a:blip r:embed="rId3"/>
          <a:srcRect t="30213" r="6827" b="46333"/>
          <a:stretch>
            <a:fillRect/>
          </a:stretch>
        </p:blipFill>
        <p:spPr bwMode="auto">
          <a:xfrm>
            <a:off x="0" y="4556234"/>
            <a:ext cx="12192000" cy="2301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5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</a:pPr>
            <a:fld id="{00000000-1234-1234-1234-123412341234}" type="slidenum">
              <a:rPr lang="ru-RU">
                <a:solidFill>
                  <a:srgbClr val="0D0D0D"/>
                </a:solidFill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0D0D"/>
                </a:buClr>
                <a:buSzPts val="1000"/>
                <a:buFont typeface="Arial"/>
                <a:buNone/>
              </a:pPr>
              <a:t>3</a:t>
            </a:fld>
            <a:endParaRPr/>
          </a:p>
        </p:txBody>
      </p:sp>
      <p:sp>
        <p:nvSpPr>
          <p:cNvPr id="600" name="Google Shape;600;p54" descr="https://yt3.ggpht.com/a/AGF-l79WOSCzffWHs1dLuV6ObI4NiXpQYyvJRJmuoQ=s900-c-k-c0xffffffff-no-rj-mo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2" name="Google Shape;602;p54"/>
          <p:cNvSpPr txBox="1"/>
          <p:nvPr/>
        </p:nvSpPr>
        <p:spPr>
          <a:xfrm>
            <a:off x="295425" y="1099091"/>
            <a:ext cx="11556900" cy="2708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23850" algn="ctr">
              <a:lnSpc>
                <a:spcPct val="110000"/>
              </a:lnSpc>
              <a:buClr>
                <a:schemeClr val="dk1"/>
              </a:buClr>
              <a:buSzPts val="1500"/>
            </a:pPr>
            <a:r>
              <a:rPr lang="ru-RU" sz="2000" dirty="0" smtClean="0"/>
              <a:t>		Сегодня мы откроем страницу истории, которая началась с мечтаний о небесных просторах и левитации вокруг нашей прекрасной планеты. Мы погрузимся в мир аэростатики, где воздушные шары стали первыми летательными аппаратами, способными поднять нас к звёздам. Наша задача - создать модель воздушного шара, которая не только воплотит в себе красоту и изящество, но и будет функциональна, способна поднять груз. </a:t>
            </a:r>
          </a:p>
          <a:p>
            <a:pPr marL="457200" lvl="0" indent="-323850" algn="ctr">
              <a:lnSpc>
                <a:spcPct val="110000"/>
              </a:lnSpc>
              <a:buClr>
                <a:schemeClr val="dk1"/>
              </a:buClr>
              <a:buSzPts val="1500"/>
            </a:pPr>
            <a:endParaRPr lang="ru-RU" sz="2000" dirty="0" smtClean="0"/>
          </a:p>
          <a:p>
            <a:pPr marL="457200" lvl="0" indent="-323850" algn="ctr">
              <a:lnSpc>
                <a:spcPct val="110000"/>
              </a:lnSpc>
              <a:buClr>
                <a:schemeClr val="dk1"/>
              </a:buClr>
              <a:buSzPts val="1500"/>
            </a:pPr>
            <a:r>
              <a:rPr lang="ru-RU" sz="2000" dirty="0" smtClean="0"/>
              <a:t>Это будет не просто урок, а настоящее </a:t>
            </a:r>
            <a:r>
              <a:rPr lang="ru-RU" sz="2000" i="1" dirty="0" smtClean="0"/>
              <a:t>приключение</a:t>
            </a:r>
            <a:r>
              <a:rPr lang="ru-RU" sz="2000" dirty="0" smtClean="0"/>
              <a:t>, где каждый из вас станет пилотом своего собственного воздушного шара, готовящегося к путешествию в неизведанные высоты!"</a:t>
            </a:r>
            <a:endParaRPr sz="2000" dirty="0">
              <a:solidFill>
                <a:schemeClr val="dk1"/>
              </a:solidFill>
            </a:endParaRPr>
          </a:p>
        </p:txBody>
      </p:sp>
      <p:pic>
        <p:nvPicPr>
          <p:cNvPr id="24578" name="Picture 2" descr="Воздушный шар возле Arrowtown в Отаго на южном острове Новой Зеландии - Стоковые фото Воздушный шар роялти-фри"/>
          <p:cNvPicPr>
            <a:picLocks noChangeAspect="1" noChangeArrowheads="1"/>
          </p:cNvPicPr>
          <p:nvPr/>
        </p:nvPicPr>
        <p:blipFill>
          <a:blip r:embed="rId3"/>
          <a:srcRect l="-57" t="6343" r="3903" b="66266"/>
          <a:stretch>
            <a:fillRect/>
          </a:stretch>
        </p:blipFill>
        <p:spPr bwMode="auto">
          <a:xfrm>
            <a:off x="0" y="4541520"/>
            <a:ext cx="12192000" cy="2316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undefined"/>
          <p:cNvPicPr>
            <a:picLocks noChangeAspect="1" noChangeArrowheads="1"/>
          </p:cNvPicPr>
          <p:nvPr/>
        </p:nvPicPr>
        <p:blipFill>
          <a:blip r:embed="rId3">
            <a:lum bright="30000" contrast="-40000"/>
          </a:blip>
          <a:srcRect/>
          <a:stretch>
            <a:fillRect/>
          </a:stretch>
        </p:blipFill>
        <p:spPr bwMode="auto">
          <a:xfrm>
            <a:off x="0" y="0"/>
            <a:ext cx="10293431" cy="6858000"/>
          </a:xfrm>
          <a:prstGeom prst="rect">
            <a:avLst/>
          </a:prstGeom>
          <a:noFill/>
        </p:spPr>
      </p:pic>
      <p:sp>
        <p:nvSpPr>
          <p:cNvPr id="599" name="Google Shape;599;p5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</a:pPr>
            <a:fld id="{00000000-1234-1234-1234-123412341234}" type="slidenum">
              <a:rPr lang="ru-RU">
                <a:solidFill>
                  <a:srgbClr val="0D0D0D"/>
                </a:solidFill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0D0D"/>
                </a:buClr>
                <a:buSzPts val="1000"/>
                <a:buFont typeface="Arial"/>
                <a:buNone/>
              </a:pPr>
              <a:t>4</a:t>
            </a:fld>
            <a:endParaRPr/>
          </a:p>
        </p:txBody>
      </p:sp>
      <p:sp>
        <p:nvSpPr>
          <p:cNvPr id="600" name="Google Shape;600;p54" descr="https://yt3.ggpht.com/a/AGF-l79WOSCzffWHs1dLuV6ObI4NiXpQYyvJRJmuoQ=s900-c-k-c0xffffffff-no-rj-mo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2" name="Google Shape;602;p54"/>
          <p:cNvSpPr txBox="1"/>
          <p:nvPr/>
        </p:nvSpPr>
        <p:spPr>
          <a:xfrm>
            <a:off x="1112520" y="228601"/>
            <a:ext cx="7650480" cy="3385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23850" algn="just">
              <a:lnSpc>
                <a:spcPct val="110000"/>
              </a:lnSpc>
              <a:buClr>
                <a:schemeClr val="dk1"/>
              </a:buClr>
              <a:buSzPts val="1500"/>
            </a:pPr>
            <a:r>
              <a:rPr lang="ru-RU" sz="2000" dirty="0" smtClean="0"/>
              <a:t>		</a:t>
            </a:r>
            <a:r>
              <a:rPr lang="ru-RU" sz="3600" b="1" dirty="0" smtClean="0">
                <a:solidFill>
                  <a:srgbClr val="002060"/>
                </a:solidFill>
              </a:rPr>
              <a:t>Небосвод Белогорья</a:t>
            </a:r>
            <a:r>
              <a:rPr lang="ru-RU" sz="2400" dirty="0" smtClean="0">
                <a:solidFill>
                  <a:srgbClr val="002060"/>
                </a:solidFill>
              </a:rPr>
              <a:t> </a:t>
            </a:r>
          </a:p>
          <a:p>
            <a:pPr marL="457200" lvl="0" indent="-323850" algn="just">
              <a:lnSpc>
                <a:spcPct val="110000"/>
              </a:lnSpc>
              <a:buClr>
                <a:schemeClr val="dk1"/>
              </a:buClr>
              <a:buSzPts val="1500"/>
            </a:pPr>
            <a:endParaRPr lang="ru-RU" sz="2400" dirty="0" smtClean="0">
              <a:solidFill>
                <a:srgbClr val="002060"/>
              </a:solidFill>
            </a:endParaRPr>
          </a:p>
          <a:p>
            <a:pPr marL="457200" lvl="0" indent="-323850" algn="just">
              <a:lnSpc>
                <a:spcPct val="110000"/>
              </a:lnSpc>
              <a:buClr>
                <a:schemeClr val="dk1"/>
              </a:buClr>
              <a:buSzPts val="1500"/>
            </a:pPr>
            <a:r>
              <a:rPr lang="ru-RU" sz="2400" dirty="0" smtClean="0">
                <a:solidFill>
                  <a:srgbClr val="002060"/>
                </a:solidFill>
              </a:rPr>
              <a:t> 	</a:t>
            </a:r>
            <a:r>
              <a:rPr lang="ru-RU" sz="2800" dirty="0" smtClean="0">
                <a:solidFill>
                  <a:srgbClr val="002060"/>
                </a:solidFill>
              </a:rPr>
              <a:t>Ежегодный фестиваль воздухоплавания , военно-спортивных и авиационно-спортивных клубов, проводимый возле Памятника Победы — Звонницы на </a:t>
            </a:r>
            <a:r>
              <a:rPr lang="ru-RU" sz="2800" dirty="0" err="1" smtClean="0">
                <a:solidFill>
                  <a:srgbClr val="002060"/>
                </a:solidFill>
              </a:rPr>
              <a:t>Прохоровском</a:t>
            </a:r>
            <a:r>
              <a:rPr lang="ru-RU" sz="2800" dirty="0" smtClean="0">
                <a:solidFill>
                  <a:srgbClr val="002060"/>
                </a:solidFill>
              </a:rPr>
              <a:t> поле.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83972" name="Picture 4" descr="Парад 3 августа 2014 года"/>
          <p:cNvPicPr>
            <a:picLocks noChangeAspect="1" noChangeArrowheads="1"/>
          </p:cNvPicPr>
          <p:nvPr/>
        </p:nvPicPr>
        <p:blipFill>
          <a:blip r:embed="rId4"/>
          <a:srcRect l="13761" t="855" r="10551" b="8262"/>
          <a:stretch>
            <a:fillRect/>
          </a:stretch>
        </p:blipFill>
        <p:spPr bwMode="auto">
          <a:xfrm>
            <a:off x="8930640" y="4248912"/>
            <a:ext cx="3261360" cy="2609088"/>
          </a:xfrm>
          <a:prstGeom prst="rect">
            <a:avLst/>
          </a:prstGeom>
          <a:noFill/>
        </p:spPr>
      </p:pic>
      <p:pic>
        <p:nvPicPr>
          <p:cNvPr id="83974" name="Picture 6" descr="Файл:Небосвод Белогорь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"/>
            <a:ext cx="1463040" cy="1996267"/>
          </a:xfrm>
          <a:prstGeom prst="rect">
            <a:avLst/>
          </a:prstGeom>
          <a:noFill/>
        </p:spPr>
      </p:pic>
      <p:pic>
        <p:nvPicPr>
          <p:cNvPr id="83978" name="Picture 10" descr="Аэростат Небосвод Белогорья"/>
          <p:cNvPicPr>
            <a:picLocks noChangeAspect="1" noChangeArrowheads="1"/>
          </p:cNvPicPr>
          <p:nvPr/>
        </p:nvPicPr>
        <p:blipFill>
          <a:blip r:embed="rId6">
            <a:lum bright="6000" contrast="-27000"/>
          </a:blip>
          <a:srcRect/>
          <a:stretch>
            <a:fillRect/>
          </a:stretch>
        </p:blipFill>
        <p:spPr bwMode="auto">
          <a:xfrm>
            <a:off x="292736" y="3459480"/>
            <a:ext cx="1985848" cy="2720340"/>
          </a:xfrm>
          <a:prstGeom prst="rect">
            <a:avLst/>
          </a:prstGeom>
          <a:noFill/>
        </p:spPr>
      </p:pic>
      <p:pic>
        <p:nvPicPr>
          <p:cNvPr id="83980" name="Picture 12" descr="В Белгороде завершился IX аэрофестиваль «Небосвод Белогорья». Новости  обществ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915400" y="0"/>
            <a:ext cx="3276600" cy="2457450"/>
          </a:xfrm>
          <a:prstGeom prst="rect">
            <a:avLst/>
          </a:prstGeom>
          <a:noFill/>
        </p:spPr>
      </p:pic>
      <p:pic>
        <p:nvPicPr>
          <p:cNvPr id="83976" name="Picture 8" descr="Небосвод Белогорья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923020" y="2087880"/>
            <a:ext cx="3268980" cy="2179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7" name="Picture 7" descr="красивый вдохновляющий пейзаж вос�хода солнца с воздушными шарами в небе, природа - Стоковые фото Вулкан роялти-фри"/>
          <p:cNvPicPr>
            <a:picLocks noChangeAspect="1" noChangeArrowheads="1"/>
          </p:cNvPicPr>
          <p:nvPr/>
        </p:nvPicPr>
        <p:blipFill>
          <a:blip r:embed="rId3"/>
          <a:srcRect t="16238" b="52320"/>
          <a:stretch>
            <a:fillRect/>
          </a:stretch>
        </p:blipFill>
        <p:spPr bwMode="auto">
          <a:xfrm>
            <a:off x="0" y="4887311"/>
            <a:ext cx="12192000" cy="1970689"/>
          </a:xfrm>
          <a:prstGeom prst="rect">
            <a:avLst/>
          </a:prstGeom>
          <a:noFill/>
        </p:spPr>
      </p:pic>
      <p:sp>
        <p:nvSpPr>
          <p:cNvPr id="599" name="Google Shape;599;p5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</a:pPr>
            <a:fld id="{00000000-1234-1234-1234-123412341234}" type="slidenum">
              <a:rPr lang="ru-RU">
                <a:solidFill>
                  <a:srgbClr val="0D0D0D"/>
                </a:solidFill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0D0D"/>
                </a:buClr>
                <a:buSzPts val="1000"/>
                <a:buFont typeface="Arial"/>
                <a:buNone/>
              </a:pPr>
              <a:t>5</a:t>
            </a:fld>
            <a:endParaRPr/>
          </a:p>
        </p:txBody>
      </p:sp>
      <p:sp>
        <p:nvSpPr>
          <p:cNvPr id="600" name="Google Shape;600;p54" descr="https://yt3.ggpht.com/a/AGF-l79WOSCzffWHs1dLuV6ObI4NiXpQYyvJRJmuoQ=s900-c-k-c0xffffffff-no-rj-mo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2" name="Google Shape;602;p54"/>
          <p:cNvSpPr txBox="1"/>
          <p:nvPr/>
        </p:nvSpPr>
        <p:spPr>
          <a:xfrm>
            <a:off x="3767959" y="1501637"/>
            <a:ext cx="5360275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23850" algn="ctr">
              <a:lnSpc>
                <a:spcPct val="110000"/>
              </a:lnSpc>
              <a:buClr>
                <a:schemeClr val="dk1"/>
              </a:buClr>
              <a:buSzPts val="1500"/>
            </a:pPr>
            <a:r>
              <a:rPr lang="ru-RU" sz="2000" dirty="0" smtClean="0"/>
              <a:t>		</a:t>
            </a:r>
            <a:r>
              <a:rPr lang="en-US" sz="4800" dirty="0" smtClean="0">
                <a:solidFill>
                  <a:srgbClr val="002060"/>
                </a:solidFill>
              </a:rPr>
              <a:t>F</a:t>
            </a:r>
            <a:r>
              <a:rPr lang="ru-RU" sz="2800" dirty="0" smtClean="0">
                <a:solidFill>
                  <a:srgbClr val="002060"/>
                </a:solidFill>
              </a:rPr>
              <a:t>А</a:t>
            </a:r>
            <a:r>
              <a:rPr lang="ru-RU" sz="4800" dirty="0" smtClean="0">
                <a:solidFill>
                  <a:srgbClr val="002060"/>
                </a:solidFill>
              </a:rPr>
              <a:t>=</a:t>
            </a:r>
            <a:r>
              <a:rPr lang="el-GR" sz="4800" dirty="0" smtClean="0">
                <a:solidFill>
                  <a:srgbClr val="002060"/>
                </a:solidFill>
              </a:rPr>
              <a:t>ρ</a:t>
            </a:r>
            <a:r>
              <a:rPr lang="ru-RU" sz="3200" dirty="0" smtClean="0">
                <a:solidFill>
                  <a:srgbClr val="002060"/>
                </a:solidFill>
              </a:rPr>
              <a:t>газа</a:t>
            </a:r>
            <a:r>
              <a:rPr lang="ru-RU" sz="4800" dirty="0" smtClean="0">
                <a:solidFill>
                  <a:srgbClr val="002060"/>
                </a:solidFill>
              </a:rPr>
              <a:t>⋅</a:t>
            </a:r>
            <a:r>
              <a:rPr lang="en-US" sz="4800" dirty="0" err="1" smtClean="0">
                <a:solidFill>
                  <a:srgbClr val="002060"/>
                </a:solidFill>
              </a:rPr>
              <a:t>g⋅V</a:t>
            </a:r>
            <a:r>
              <a:rPr lang="ru-RU" sz="3200" dirty="0" smtClean="0">
                <a:solidFill>
                  <a:srgbClr val="002060"/>
                </a:solidFill>
              </a:rPr>
              <a:t>тела</a:t>
            </a:r>
            <a:endParaRPr sz="4800" dirty="0">
              <a:solidFill>
                <a:srgbClr val="002060"/>
              </a:solidFill>
            </a:endParaRPr>
          </a:p>
        </p:txBody>
      </p:sp>
      <p:sp>
        <p:nvSpPr>
          <p:cNvPr id="102402" name="AutoShape 2" descr="https://reobzor.ru/images/images/10-13/vozdushnyy_shar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04" name="AutoShape 4" descr="https://reobzor.ru/images/images/10-13/vozdushnyy_shar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0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17421" y="1"/>
            <a:ext cx="2874578" cy="4922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Google Shape;602;p54"/>
          <p:cNvSpPr txBox="1"/>
          <p:nvPr/>
        </p:nvSpPr>
        <p:spPr>
          <a:xfrm>
            <a:off x="0" y="0"/>
            <a:ext cx="7904221" cy="148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23850" algn="ctr">
              <a:lnSpc>
                <a:spcPct val="110000"/>
              </a:lnSpc>
              <a:buClr>
                <a:schemeClr val="dk1"/>
              </a:buClr>
              <a:buSzPts val="1500"/>
            </a:pPr>
            <a:r>
              <a:rPr lang="ru-RU" sz="4400" dirty="0" smtClean="0">
                <a:solidFill>
                  <a:srgbClr val="002060"/>
                </a:solidFill>
              </a:rPr>
              <a:t>Силы, действующие на воздушный шар</a:t>
            </a:r>
            <a:endParaRPr sz="8800" dirty="0">
              <a:solidFill>
                <a:srgbClr val="002060"/>
              </a:solidFill>
            </a:endParaRPr>
          </a:p>
        </p:txBody>
      </p:sp>
      <p:sp>
        <p:nvSpPr>
          <p:cNvPr id="10" name="Google Shape;602;p54"/>
          <p:cNvSpPr txBox="1"/>
          <p:nvPr/>
        </p:nvSpPr>
        <p:spPr>
          <a:xfrm>
            <a:off x="3389588" y="2250499"/>
            <a:ext cx="4871544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23850" algn="ctr">
              <a:lnSpc>
                <a:spcPct val="110000"/>
              </a:lnSpc>
              <a:buClr>
                <a:schemeClr val="dk1"/>
              </a:buClr>
              <a:buSzPts val="1500"/>
            </a:pPr>
            <a:r>
              <a:rPr lang="ru-RU" sz="2000" dirty="0" smtClean="0"/>
              <a:t>		</a:t>
            </a:r>
            <a:r>
              <a:rPr lang="en-US" sz="4800" dirty="0" smtClean="0">
                <a:solidFill>
                  <a:srgbClr val="002060"/>
                </a:solidFill>
              </a:rPr>
              <a:t>F</a:t>
            </a:r>
            <a:r>
              <a:rPr lang="ru-RU" sz="2800" dirty="0" err="1" smtClean="0">
                <a:solidFill>
                  <a:srgbClr val="002060"/>
                </a:solidFill>
              </a:rPr>
              <a:t>т</a:t>
            </a:r>
            <a:r>
              <a:rPr lang="ru-RU" sz="4800" dirty="0" err="1" smtClean="0">
                <a:solidFill>
                  <a:srgbClr val="002060"/>
                </a:solidFill>
              </a:rPr>
              <a:t>=</a:t>
            </a:r>
            <a:r>
              <a:rPr lang="en-US" sz="4800" dirty="0" smtClean="0">
                <a:solidFill>
                  <a:srgbClr val="002060"/>
                </a:solidFill>
              </a:rPr>
              <a:t>m</a:t>
            </a:r>
            <a:r>
              <a:rPr lang="ru-RU" sz="4800" dirty="0" smtClean="0">
                <a:solidFill>
                  <a:srgbClr val="002060"/>
                </a:solidFill>
              </a:rPr>
              <a:t>⋅</a:t>
            </a:r>
            <a:r>
              <a:rPr lang="en-US" sz="4800" dirty="0" smtClean="0">
                <a:solidFill>
                  <a:srgbClr val="002060"/>
                </a:solidFill>
              </a:rPr>
              <a:t>g</a:t>
            </a:r>
            <a:endParaRPr sz="4800" dirty="0">
              <a:solidFill>
                <a:srgbClr val="002060"/>
              </a:solidFill>
            </a:endParaRPr>
          </a:p>
        </p:txBody>
      </p:sp>
      <p:sp>
        <p:nvSpPr>
          <p:cNvPr id="11" name="Google Shape;602;p54"/>
          <p:cNvSpPr txBox="1"/>
          <p:nvPr/>
        </p:nvSpPr>
        <p:spPr>
          <a:xfrm>
            <a:off x="0" y="1602537"/>
            <a:ext cx="5139560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23850" algn="ctr">
              <a:lnSpc>
                <a:spcPct val="110000"/>
              </a:lnSpc>
              <a:buClr>
                <a:schemeClr val="dk1"/>
              </a:buClr>
              <a:buSzPts val="1500"/>
            </a:pPr>
            <a:r>
              <a:rPr lang="ru-RU" sz="4000" b="1" dirty="0" smtClean="0">
                <a:solidFill>
                  <a:srgbClr val="002060"/>
                </a:solidFill>
              </a:rPr>
              <a:t>Сила Архимеда</a:t>
            </a:r>
            <a:endParaRPr sz="4800" b="1" dirty="0">
              <a:solidFill>
                <a:srgbClr val="002060"/>
              </a:solidFill>
            </a:endParaRPr>
          </a:p>
        </p:txBody>
      </p:sp>
      <p:sp>
        <p:nvSpPr>
          <p:cNvPr id="12" name="Google Shape;602;p54"/>
          <p:cNvSpPr txBox="1"/>
          <p:nvPr/>
        </p:nvSpPr>
        <p:spPr>
          <a:xfrm>
            <a:off x="-1056288" y="2417089"/>
            <a:ext cx="6006660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23850" algn="ctr">
              <a:lnSpc>
                <a:spcPct val="110000"/>
              </a:lnSpc>
              <a:buClr>
                <a:schemeClr val="dk1"/>
              </a:buClr>
              <a:buSzPts val="1500"/>
            </a:pPr>
            <a:r>
              <a:rPr lang="ru-RU" sz="2000" b="1" dirty="0" smtClean="0"/>
              <a:t>		</a:t>
            </a:r>
            <a:r>
              <a:rPr lang="ru-RU" sz="4000" b="1" dirty="0" smtClean="0">
                <a:solidFill>
                  <a:srgbClr val="002060"/>
                </a:solidFill>
              </a:rPr>
              <a:t>Сила тяжести</a:t>
            </a:r>
            <a:endParaRPr sz="4800" b="1" dirty="0">
              <a:solidFill>
                <a:srgbClr val="002060"/>
              </a:solidFill>
            </a:endParaRPr>
          </a:p>
        </p:txBody>
      </p:sp>
      <p:sp>
        <p:nvSpPr>
          <p:cNvPr id="13" name="Google Shape;602;p54"/>
          <p:cNvSpPr txBox="1"/>
          <p:nvPr/>
        </p:nvSpPr>
        <p:spPr>
          <a:xfrm>
            <a:off x="-257503" y="3252661"/>
            <a:ext cx="5964620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23850" algn="ctr">
              <a:lnSpc>
                <a:spcPct val="110000"/>
              </a:lnSpc>
              <a:buClr>
                <a:schemeClr val="dk1"/>
              </a:buClr>
              <a:buSzPts val="1500"/>
            </a:pPr>
            <a:r>
              <a:rPr lang="ru-RU" sz="4000" b="1" dirty="0" smtClean="0">
                <a:solidFill>
                  <a:srgbClr val="002060"/>
                </a:solidFill>
              </a:rPr>
              <a:t>Подъемная сила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4" name="Google Shape;602;p54"/>
          <p:cNvSpPr txBox="1"/>
          <p:nvPr/>
        </p:nvSpPr>
        <p:spPr>
          <a:xfrm>
            <a:off x="2596056" y="3104464"/>
            <a:ext cx="7309335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23850" algn="ctr">
              <a:lnSpc>
                <a:spcPct val="110000"/>
              </a:lnSpc>
              <a:buClr>
                <a:schemeClr val="dk1"/>
              </a:buClr>
              <a:buSzPts val="1500"/>
            </a:pPr>
            <a:r>
              <a:rPr lang="ru-RU" sz="2000" dirty="0" smtClean="0"/>
              <a:t>		</a:t>
            </a:r>
            <a:r>
              <a:rPr lang="en-US" sz="4800" dirty="0" smtClean="0">
                <a:solidFill>
                  <a:srgbClr val="002060"/>
                </a:solidFill>
              </a:rPr>
              <a:t>F</a:t>
            </a:r>
            <a:r>
              <a:rPr lang="ru-RU" sz="4800" dirty="0" smtClean="0">
                <a:solidFill>
                  <a:srgbClr val="002060"/>
                </a:solidFill>
              </a:rPr>
              <a:t>= </a:t>
            </a:r>
            <a:r>
              <a:rPr lang="en-US" sz="4800" dirty="0" smtClean="0">
                <a:solidFill>
                  <a:srgbClr val="002060"/>
                </a:solidFill>
              </a:rPr>
              <a:t>F</a:t>
            </a:r>
            <a:r>
              <a:rPr lang="ru-RU" sz="2800" dirty="0" smtClean="0">
                <a:solidFill>
                  <a:srgbClr val="002060"/>
                </a:solidFill>
              </a:rPr>
              <a:t>А </a:t>
            </a:r>
            <a:r>
              <a:rPr lang="ru-RU" sz="4000" dirty="0" smtClean="0">
                <a:solidFill>
                  <a:srgbClr val="002060"/>
                </a:solidFill>
              </a:rPr>
              <a:t>+ </a:t>
            </a:r>
            <a:r>
              <a:rPr lang="en-US" sz="4800" dirty="0" smtClean="0">
                <a:solidFill>
                  <a:srgbClr val="002060"/>
                </a:solidFill>
              </a:rPr>
              <a:t>F</a:t>
            </a:r>
            <a:r>
              <a:rPr lang="ru-RU" sz="2800" dirty="0" smtClean="0">
                <a:solidFill>
                  <a:srgbClr val="002060"/>
                </a:solidFill>
              </a:rPr>
              <a:t>т</a:t>
            </a:r>
            <a:endParaRPr sz="4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2" grpId="0" build="p"/>
      <p:bldP spid="10" grpId="0" build="p"/>
      <p:bldP spid="1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6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</a:pPr>
            <a:fld id="{00000000-1234-1234-1234-123412341234}" type="slidenum">
              <a:rPr lang="ru-RU">
                <a:solidFill>
                  <a:srgbClr val="0D0D0D"/>
                </a:solidFill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0D0D"/>
                </a:buClr>
                <a:buSzPts val="1000"/>
                <a:buFont typeface="Arial"/>
                <a:buNone/>
              </a:pPr>
              <a:t>6</a:t>
            </a:fld>
            <a:endParaRPr/>
          </a:p>
        </p:txBody>
      </p:sp>
      <p:sp>
        <p:nvSpPr>
          <p:cNvPr id="659" name="Google Shape;659;p60" descr="https://yt3.ggpht.com/a/AGF-l79WOSCzffWHs1dLuV6ObI4NiXpQYyvJRJmuoQ=s900-c-k-c0xffffffff-no-rj-mo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0" name="Google Shape;660;p60" descr="https://snabkz.ru/wp-content/uploads/b/d/1/bd170cb9ad7cb855eb10baf2c34826ca.webp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1" name="Google Shape;661;p60"/>
          <p:cNvSpPr txBox="1"/>
          <p:nvPr/>
        </p:nvSpPr>
        <p:spPr>
          <a:xfrm>
            <a:off x="0" y="239173"/>
            <a:ext cx="4148773" cy="627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2400" b="1" dirty="0" smtClean="0">
                <a:solidFill>
                  <a:srgbClr val="002F6C"/>
                </a:solidFill>
              </a:rPr>
              <a:t>Производственный </a:t>
            </a:r>
          </a:p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2400" b="1" dirty="0" smtClean="0">
                <a:solidFill>
                  <a:srgbClr val="002F6C"/>
                </a:solidFill>
              </a:rPr>
              <a:t>отдел</a:t>
            </a:r>
            <a:endParaRPr sz="2400" b="1" i="0" u="none" strike="noStrike" cap="none" dirty="0">
              <a:solidFill>
                <a:srgbClr val="002F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2" name="Google Shape;662;p60"/>
          <p:cNvSpPr txBox="1"/>
          <p:nvPr/>
        </p:nvSpPr>
        <p:spPr>
          <a:xfrm>
            <a:off x="408000" y="1089025"/>
            <a:ext cx="11454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>
                <a:solidFill>
                  <a:schemeClr val="dk1"/>
                </a:solidFill>
              </a:rPr>
              <a:t> 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3" name="Google Shape;663;p60"/>
          <p:cNvSpPr txBox="1"/>
          <p:nvPr/>
        </p:nvSpPr>
        <p:spPr>
          <a:xfrm>
            <a:off x="300374" y="1095450"/>
            <a:ext cx="11891625" cy="4899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numCol="3" anchor="t" anchorCtr="0">
            <a:spAutoFit/>
          </a:bodyPr>
          <a:lstStyle/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</a:pPr>
            <a:r>
              <a:rPr lang="ru-RU" sz="2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Задачи:</a:t>
            </a: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dk1"/>
                </a:solidFill>
              </a:rPr>
              <a:t>Из развертки собрать макет корзины </a:t>
            </a: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Wingdings" pitchFamily="2" charset="2"/>
              <a:buChar char="§"/>
            </a:pPr>
            <a:r>
              <a:rPr lang="ru-RU" sz="2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Прикрепить корзину к оболочке</a:t>
            </a: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Wingdings" pitchFamily="2" charset="2"/>
              <a:buChar char="§"/>
            </a:pPr>
            <a:endParaRPr lang="ru-RU" sz="2400" dirty="0" smtClean="0">
              <a:solidFill>
                <a:schemeClr val="dk1"/>
              </a:solidFill>
            </a:endParaRP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Wingdings" pitchFamily="2" charset="2"/>
              <a:buChar char="§"/>
            </a:pPr>
            <a:endParaRPr lang="ru-RU" sz="2400" dirty="0" smtClean="0">
              <a:solidFill>
                <a:schemeClr val="dk1"/>
              </a:solidFill>
            </a:endParaRP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Wingdings" pitchFamily="2" charset="2"/>
              <a:buChar char="§"/>
            </a:pPr>
            <a:endParaRPr lang="ru-RU" sz="2400" dirty="0" smtClean="0">
              <a:solidFill>
                <a:schemeClr val="dk1"/>
              </a:solidFill>
            </a:endParaRP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Wingdings" pitchFamily="2" charset="2"/>
              <a:buChar char="§"/>
            </a:pPr>
            <a:endParaRPr lang="ru-RU" sz="2400" dirty="0" smtClean="0">
              <a:solidFill>
                <a:schemeClr val="dk1"/>
              </a:solidFill>
            </a:endParaRP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</a:pPr>
            <a:r>
              <a:rPr lang="ru-RU" sz="2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Задачи:</a:t>
            </a:r>
          </a:p>
          <a:p>
            <a:pPr marL="457200" marR="0" lvl="0" indent="-32385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dk1"/>
                </a:solidFill>
              </a:rPr>
              <a:t>Рассчитать подъемную силу воздушного шара с использованием лабораторного оборудования </a:t>
            </a: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itchFamily="34" charset="0"/>
              <a:buChar char="•"/>
            </a:pPr>
            <a:endParaRPr lang="ru-RU" sz="2400" b="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itchFamily="34" charset="0"/>
              <a:buChar char="•"/>
            </a:pPr>
            <a:endParaRPr lang="ru-RU" sz="2400" dirty="0" smtClean="0">
              <a:solidFill>
                <a:schemeClr val="dk1"/>
              </a:solidFill>
            </a:endParaRP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itchFamily="34" charset="0"/>
              <a:buChar char="•"/>
            </a:pPr>
            <a:endParaRPr lang="ru-RU" sz="2400" b="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2385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</a:pPr>
            <a:r>
              <a:rPr lang="ru-RU" sz="2400" dirty="0" smtClean="0">
                <a:solidFill>
                  <a:schemeClr val="dk1"/>
                </a:solidFill>
              </a:rPr>
              <a:t>Задачи:</a:t>
            </a: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itchFamily="34" charset="0"/>
              <a:buChar char="•"/>
            </a:pPr>
            <a:r>
              <a:rPr lang="ru-RU" sz="2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Продумать дизайн-проект для оболочки</a:t>
            </a: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dk1"/>
                </a:solidFill>
              </a:rPr>
              <a:t>Разработать слоган или рекламный баннер</a:t>
            </a:r>
            <a:endParaRPr lang="ru-RU" sz="2400" b="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itchFamily="34" charset="0"/>
              <a:buChar char="•"/>
            </a:pPr>
            <a:endParaRPr lang="ru-RU" sz="2400" b="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90" name="Picture 2" descr="Наутро - Стоковые фото Temecula Valley роялти-фри"/>
          <p:cNvPicPr>
            <a:picLocks noChangeAspect="1" noChangeArrowheads="1"/>
          </p:cNvPicPr>
          <p:nvPr/>
        </p:nvPicPr>
        <p:blipFill>
          <a:blip r:embed="rId3"/>
          <a:srcRect t="34346" b="44821"/>
          <a:stretch>
            <a:fillRect/>
          </a:stretch>
        </p:blipFill>
        <p:spPr bwMode="auto">
          <a:xfrm>
            <a:off x="0" y="5166360"/>
            <a:ext cx="12192000" cy="1691640"/>
          </a:xfrm>
          <a:prstGeom prst="rect">
            <a:avLst/>
          </a:prstGeom>
          <a:noFill/>
        </p:spPr>
      </p:pic>
      <p:sp>
        <p:nvSpPr>
          <p:cNvPr id="9" name="Google Shape;661;p60"/>
          <p:cNvSpPr txBox="1"/>
          <p:nvPr/>
        </p:nvSpPr>
        <p:spPr>
          <a:xfrm>
            <a:off x="4004627" y="223933"/>
            <a:ext cx="4148773" cy="627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2400" b="1" dirty="0" smtClean="0">
                <a:solidFill>
                  <a:srgbClr val="002F6C"/>
                </a:solidFill>
              </a:rPr>
              <a:t>Расчетный </a:t>
            </a:r>
          </a:p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2400" b="1" dirty="0" smtClean="0">
                <a:solidFill>
                  <a:srgbClr val="002F6C"/>
                </a:solidFill>
              </a:rPr>
              <a:t>отдел</a:t>
            </a:r>
            <a:endParaRPr sz="2400" b="1" i="0" u="none" strike="noStrike" cap="none" dirty="0">
              <a:solidFill>
                <a:srgbClr val="002F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661;p60"/>
          <p:cNvSpPr txBox="1"/>
          <p:nvPr/>
        </p:nvSpPr>
        <p:spPr>
          <a:xfrm>
            <a:off x="7787641" y="223933"/>
            <a:ext cx="4404360" cy="627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2400" b="1" dirty="0" smtClean="0">
                <a:solidFill>
                  <a:srgbClr val="002F6C"/>
                </a:solidFill>
              </a:rPr>
              <a:t>Отдел дизайна</a:t>
            </a:r>
          </a:p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2400" b="1" dirty="0" smtClean="0">
                <a:solidFill>
                  <a:srgbClr val="002F6C"/>
                </a:solidFill>
              </a:rPr>
              <a:t> и маркетинга</a:t>
            </a:r>
            <a:endParaRPr sz="2400" b="1" i="0" u="none" strike="noStrike" cap="none" dirty="0">
              <a:solidFill>
                <a:srgbClr val="002F6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Воздушный шар пролетает над городом на закате - Стоковые фото Атмосфера события роялти-фри"/>
          <p:cNvPicPr>
            <a:picLocks noChangeAspect="1" noChangeArrowheads="1"/>
          </p:cNvPicPr>
          <p:nvPr/>
        </p:nvPicPr>
        <p:blipFill>
          <a:blip r:embed="rId3"/>
          <a:srcRect b="15666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668" name="Google Shape;668;p61"/>
          <p:cNvSpPr txBox="1">
            <a:spLocks noGrp="1"/>
          </p:cNvSpPr>
          <p:nvPr>
            <p:ph type="sldNum" idx="12"/>
          </p:nvPr>
        </p:nvSpPr>
        <p:spPr>
          <a:xfrm>
            <a:off x="6019018" y="6609007"/>
            <a:ext cx="1539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</a:pPr>
            <a:fld id="{00000000-1234-1234-1234-123412341234}" type="slidenum">
              <a:rPr lang="ru-RU">
                <a:solidFill>
                  <a:srgbClr val="0D0D0D"/>
                </a:solidFill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0D0D"/>
                </a:buClr>
                <a:buSzPts val="1000"/>
                <a:buFont typeface="Arial"/>
                <a:buNone/>
              </a:pPr>
              <a:t>7</a:t>
            </a:fld>
            <a:endParaRPr/>
          </a:p>
        </p:txBody>
      </p:sp>
      <p:sp>
        <p:nvSpPr>
          <p:cNvPr id="669" name="Google Shape;669;p61" descr="https://yt3.ggpht.com/a/AGF-l79WOSCzffWHs1dLuV6ObI4NiXpQYyvJRJmuoQ=s900-c-k-c0xffffffff-no-rj-mo"/>
          <p:cNvSpPr/>
          <p:nvPr/>
        </p:nvSpPr>
        <p:spPr>
          <a:xfrm>
            <a:off x="155575" y="-144463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p61" descr="https://snabkz.ru/wp-content/uploads/b/d/1/bd170cb9ad7cb855eb10baf2c34826ca.webp"/>
          <p:cNvSpPr/>
          <p:nvPr/>
        </p:nvSpPr>
        <p:spPr>
          <a:xfrm>
            <a:off x="307975" y="79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1" name="Google Shape;671;p61"/>
          <p:cNvSpPr txBox="1"/>
          <p:nvPr/>
        </p:nvSpPr>
        <p:spPr>
          <a:xfrm>
            <a:off x="407987" y="270049"/>
            <a:ext cx="103794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4000" b="1" dirty="0" smtClean="0">
                <a:solidFill>
                  <a:srgbClr val="002F6C"/>
                </a:solidFill>
              </a:rPr>
              <a:t>Эксперимент!</a:t>
            </a:r>
            <a:endParaRPr sz="4000" b="1" i="0" u="none" strike="noStrike" cap="none" dirty="0">
              <a:solidFill>
                <a:srgbClr val="002F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2" name="Google Shape;672;p61"/>
          <p:cNvSpPr txBox="1"/>
          <p:nvPr/>
        </p:nvSpPr>
        <p:spPr>
          <a:xfrm>
            <a:off x="408000" y="1089025"/>
            <a:ext cx="11454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>
                <a:solidFill>
                  <a:schemeClr val="dk1"/>
                </a:solidFill>
              </a:rPr>
              <a:t> 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9" name="Google Shape;687;p63"/>
          <p:cNvSpPr txBox="1"/>
          <p:nvPr/>
        </p:nvSpPr>
        <p:spPr>
          <a:xfrm>
            <a:off x="407987" y="1089024"/>
            <a:ext cx="11376000" cy="1871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238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</a:pPr>
            <a:r>
              <a:rPr lang="ru-RU" sz="2800" b="0" i="0" u="none" strike="noStrike" cap="none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Удалось </a:t>
            </a:r>
            <a:r>
              <a:rPr lang="ru-RU" sz="2800" dirty="0" smtClean="0">
                <a:solidFill>
                  <a:srgbClr val="002060"/>
                </a:solidFill>
              </a:rPr>
              <a:t>поднять на шаре рассчитанный вес</a:t>
            </a:r>
            <a:r>
              <a:rPr lang="ru-RU" sz="2800" b="0" i="0" u="none" strike="noStrike" cap="none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marL="457200" lvl="0" indent="-3238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</a:pPr>
            <a:r>
              <a:rPr lang="ru-RU" sz="2800" b="0" i="0" u="none" strike="noStrike" cap="none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Вы считаете эксперимент успешным или неудачным?</a:t>
            </a:r>
          </a:p>
          <a:p>
            <a:pPr marL="457200" lvl="0" indent="-3238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</a:pPr>
            <a:r>
              <a:rPr lang="ru-RU" sz="2800" dirty="0" smtClean="0">
                <a:solidFill>
                  <a:srgbClr val="002060"/>
                </a:solidFill>
              </a:rPr>
              <a:t>Что можно улучшить в проекте?</a:t>
            </a:r>
            <a:endParaRPr sz="2800" b="0" i="0" u="none" strike="noStrike" cap="none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Picture 2" descr="Воздушный шар пролетает над городом на закате - Стоковые фото Атмосфера события роялти-фри"/>
          <p:cNvPicPr>
            <a:picLocks noChangeAspect="1" noChangeArrowheads="1"/>
          </p:cNvPicPr>
          <p:nvPr/>
        </p:nvPicPr>
        <p:blipFill>
          <a:blip r:embed="rId3"/>
          <a:srcRect t="53974" r="58750" b="15666"/>
          <a:stretch>
            <a:fillRect/>
          </a:stretch>
        </p:blipFill>
        <p:spPr bwMode="auto">
          <a:xfrm flipH="1">
            <a:off x="7162800" y="4389120"/>
            <a:ext cx="5029200" cy="246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Воздушный шар пролетает над городом на закате - Стоковые фото Атмосфера события роялти-фри"/>
          <p:cNvPicPr>
            <a:picLocks noChangeAspect="1" noChangeArrowheads="1"/>
          </p:cNvPicPr>
          <p:nvPr/>
        </p:nvPicPr>
        <p:blipFill>
          <a:blip r:embed="rId3"/>
          <a:srcRect b="15666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668" name="Google Shape;668;p61"/>
          <p:cNvSpPr txBox="1">
            <a:spLocks noGrp="1"/>
          </p:cNvSpPr>
          <p:nvPr>
            <p:ph type="sldNum" idx="12"/>
          </p:nvPr>
        </p:nvSpPr>
        <p:spPr>
          <a:xfrm>
            <a:off x="6019018" y="6609007"/>
            <a:ext cx="1539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</a:pPr>
            <a:fld id="{00000000-1234-1234-1234-123412341234}" type="slidenum">
              <a:rPr lang="ru-RU">
                <a:solidFill>
                  <a:srgbClr val="0D0D0D"/>
                </a:solidFill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0D0D"/>
                </a:buClr>
                <a:buSzPts val="1000"/>
                <a:buFont typeface="Arial"/>
                <a:buNone/>
              </a:pPr>
              <a:t>8</a:t>
            </a:fld>
            <a:endParaRPr/>
          </a:p>
        </p:txBody>
      </p:sp>
      <p:sp>
        <p:nvSpPr>
          <p:cNvPr id="669" name="Google Shape;669;p61" descr="https://yt3.ggpht.com/a/AGF-l79WOSCzffWHs1dLuV6ObI4NiXpQYyvJRJmuoQ=s900-c-k-c0xffffffff-no-rj-mo"/>
          <p:cNvSpPr/>
          <p:nvPr/>
        </p:nvSpPr>
        <p:spPr>
          <a:xfrm>
            <a:off x="155575" y="-144463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p61" descr="https://snabkz.ru/wp-content/uploads/b/d/1/bd170cb9ad7cb855eb10baf2c34826ca.webp"/>
          <p:cNvSpPr/>
          <p:nvPr/>
        </p:nvSpPr>
        <p:spPr>
          <a:xfrm>
            <a:off x="307975" y="79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1" name="Google Shape;671;p61"/>
          <p:cNvSpPr txBox="1"/>
          <p:nvPr/>
        </p:nvSpPr>
        <p:spPr>
          <a:xfrm>
            <a:off x="407987" y="285438"/>
            <a:ext cx="1037940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Интересные факты, связанные с воздушными шарами</a:t>
            </a:r>
          </a:p>
        </p:txBody>
      </p:sp>
      <p:sp>
        <p:nvSpPr>
          <p:cNvPr id="672" name="Google Shape;672;p61"/>
          <p:cNvSpPr txBox="1"/>
          <p:nvPr/>
        </p:nvSpPr>
        <p:spPr>
          <a:xfrm>
            <a:off x="408000" y="1089025"/>
            <a:ext cx="11454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>
                <a:solidFill>
                  <a:schemeClr val="dk1"/>
                </a:solidFill>
              </a:rPr>
              <a:t> </a:t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10" name="Picture 2" descr="Воздушный шар пролетает над городом на закате - Стоковые фото Атмосфера события роялти-фри"/>
          <p:cNvPicPr>
            <a:picLocks noChangeAspect="1" noChangeArrowheads="1"/>
          </p:cNvPicPr>
          <p:nvPr/>
        </p:nvPicPr>
        <p:blipFill>
          <a:blip r:embed="rId3"/>
          <a:srcRect l="56875" t="51538" r="1500" b="39654"/>
          <a:stretch>
            <a:fillRect/>
          </a:stretch>
        </p:blipFill>
        <p:spPr bwMode="auto">
          <a:xfrm>
            <a:off x="7117080" y="5196840"/>
            <a:ext cx="5074920" cy="716280"/>
          </a:xfrm>
          <a:prstGeom prst="rect">
            <a:avLst/>
          </a:prstGeom>
          <a:noFill/>
        </p:spPr>
      </p:pic>
      <p:pic>
        <p:nvPicPr>
          <p:cNvPr id="11" name="Picture 2" descr="Воздушный шар пролетает над городом на закате - Стоковые фото Атмосфера события роялти-фри"/>
          <p:cNvPicPr>
            <a:picLocks noChangeAspect="1" noChangeArrowheads="1"/>
          </p:cNvPicPr>
          <p:nvPr/>
        </p:nvPicPr>
        <p:blipFill>
          <a:blip r:embed="rId3"/>
          <a:srcRect l="56875" t="51538" r="1500" b="39654"/>
          <a:stretch>
            <a:fillRect/>
          </a:stretch>
        </p:blipFill>
        <p:spPr bwMode="auto">
          <a:xfrm>
            <a:off x="7117080" y="4861560"/>
            <a:ext cx="5074920" cy="716280"/>
          </a:xfrm>
          <a:prstGeom prst="rect">
            <a:avLst/>
          </a:prstGeom>
          <a:noFill/>
        </p:spPr>
      </p:pic>
      <p:sp>
        <p:nvSpPr>
          <p:cNvPr id="9" name="Google Shape;687;p63"/>
          <p:cNvSpPr txBox="1"/>
          <p:nvPr/>
        </p:nvSpPr>
        <p:spPr>
          <a:xfrm>
            <a:off x="407987" y="1089024"/>
            <a:ext cx="11376000" cy="4308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ru-RU" sz="2000" dirty="0" smtClean="0"/>
              <a:t>в 1785 году, спустя всего пару лет после феноменального изобретения, слава о котором разлетелась мгновенно, Жан-Пьер </a:t>
            </a:r>
            <a:r>
              <a:rPr lang="ru-RU" sz="2000" dirty="0" err="1" smtClean="0"/>
              <a:t>Бланшар</a:t>
            </a:r>
            <a:r>
              <a:rPr lang="ru-RU" sz="2000" dirty="0" smtClean="0"/>
              <a:t> и Джон </a:t>
            </a:r>
            <a:r>
              <a:rPr lang="ru-RU" sz="2000" dirty="0" err="1" smtClean="0"/>
              <a:t>Джеффрис</a:t>
            </a:r>
            <a:r>
              <a:rPr lang="ru-RU" sz="2000" dirty="0" smtClean="0"/>
              <a:t> отправились в дальнее путешествие на этом «транспорте». Они перелетели Ла-Манш. К сведению, максимально узкая часть пролива равна 32 км, но с учетом ветров эти цифры намного больше. Однако самое интересное в этой истории то, что оба участника полета абсолютно не умели плавать;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ru-RU" sz="2000" dirty="0" smtClean="0"/>
              <a:t>XVIII–XIX века ознаменовались огромным количеством дуэлей. Это состязание «не на жизнь, а на смерть» не обошли стороной и монгольфьеры: в 1806 году состоялась первая в своем роде дуэль в воздухе. Проигравший участник с пробитым куполом в результате падения погиб на месте;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ru-RU" sz="2000" dirty="0" smtClean="0"/>
              <a:t>Брайан Джонс и Бертран Пикар облетели планету на воздушном шаре. Кругосветное безостановочное путешествие длилось 478 часов (20 дней);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ru-RU" sz="2000" dirty="0" smtClean="0"/>
              <a:t>французы всегда умели удивлять и обожали зрелища. Поэтому предсказуемо, что именно они установили мировой рекорд, запустив в небо 408 шаров одновременно.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62"/>
          <p:cNvSpPr txBox="1"/>
          <p:nvPr/>
        </p:nvSpPr>
        <p:spPr>
          <a:xfrm>
            <a:off x="407987" y="243888"/>
            <a:ext cx="10379400" cy="575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4400" b="1" dirty="0" err="1" smtClean="0">
                <a:solidFill>
                  <a:srgbClr val="002F6C"/>
                </a:solidFill>
              </a:rPr>
              <a:t>Триз</a:t>
            </a:r>
            <a:r>
              <a:rPr lang="ru-RU" sz="4400" b="1" dirty="0" smtClean="0">
                <a:solidFill>
                  <a:srgbClr val="002F6C"/>
                </a:solidFill>
              </a:rPr>
              <a:t>? </a:t>
            </a:r>
            <a:r>
              <a:rPr lang="ru-RU" sz="4400" b="1" dirty="0" err="1" smtClean="0">
                <a:solidFill>
                  <a:srgbClr val="002F6C"/>
                </a:solidFill>
              </a:rPr>
              <a:t>Триз</a:t>
            </a:r>
            <a:r>
              <a:rPr lang="ru-RU" sz="4400" b="1" dirty="0" smtClean="0">
                <a:solidFill>
                  <a:srgbClr val="002F6C"/>
                </a:solidFill>
              </a:rPr>
              <a:t>. </a:t>
            </a:r>
            <a:r>
              <a:rPr lang="ru-RU" sz="4400" b="1" dirty="0" err="1" smtClean="0">
                <a:solidFill>
                  <a:srgbClr val="002F6C"/>
                </a:solidFill>
              </a:rPr>
              <a:t>Триз</a:t>
            </a:r>
            <a:r>
              <a:rPr lang="ru-RU" sz="4400" b="1" dirty="0" smtClean="0">
                <a:solidFill>
                  <a:srgbClr val="002F6C"/>
                </a:solidFill>
              </a:rPr>
              <a:t>!!!!</a:t>
            </a:r>
            <a:endParaRPr sz="4400" b="1" i="0" u="none" strike="noStrike" cap="none" dirty="0">
              <a:solidFill>
                <a:srgbClr val="002F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62"/>
          <p:cNvSpPr txBox="1">
            <a:spLocks noGrp="1"/>
          </p:cNvSpPr>
          <p:nvPr>
            <p:ph type="sldNum" idx="12"/>
          </p:nvPr>
        </p:nvSpPr>
        <p:spPr>
          <a:xfrm>
            <a:off x="6019018" y="6609007"/>
            <a:ext cx="1539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00"/>
              <a:buFont typeface="Arial"/>
              <a:buNone/>
            </a:pPr>
            <a:fld id="{00000000-1234-1234-1234-123412341234}" type="slidenum">
              <a:rPr lang="ru-RU">
                <a:solidFill>
                  <a:srgbClr val="0D0D0D"/>
                </a:solidFill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0D0D"/>
                </a:buClr>
                <a:buSzPts val="1000"/>
                <a:buFont typeface="Arial"/>
                <a:buNone/>
              </a:pPr>
              <a:t>9</a:t>
            </a:fld>
            <a:endParaRPr/>
          </a:p>
        </p:txBody>
      </p:sp>
      <p:sp>
        <p:nvSpPr>
          <p:cNvPr id="680" name="Google Shape;680;p62"/>
          <p:cNvSpPr txBox="1"/>
          <p:nvPr/>
        </p:nvSpPr>
        <p:spPr>
          <a:xfrm>
            <a:off x="301307" y="890904"/>
            <a:ext cx="11376000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ru-RU" sz="2400" dirty="0" smtClean="0">
                <a:solidFill>
                  <a:srgbClr val="0070C0"/>
                </a:solidFill>
              </a:rPr>
              <a:t>1. Возможна ли ситуация, когда шары сталкиваются в воздухе?  Если да, то что происходит с шарами и как этого избежать?</a:t>
            </a:r>
            <a:br>
              <a:rPr lang="ru-RU" sz="2400" dirty="0" smtClean="0">
                <a:solidFill>
                  <a:srgbClr val="0070C0"/>
                </a:solidFill>
              </a:rPr>
            </a:br>
            <a:endParaRPr lang="ru-RU" sz="2400" dirty="0" smtClean="0">
              <a:solidFill>
                <a:srgbClr val="0070C0"/>
              </a:solidFill>
            </a:endParaRPr>
          </a:p>
        </p:txBody>
      </p:sp>
      <p:pic>
        <p:nvPicPr>
          <p:cNvPr id="8194" name="Picture 2" descr="Цифровое композитное изображение воздушных шаров, пролетающих над величественным красивым зимним пейзажем, изображение Затерянной долин� - Стоковые фото Шотландия роялти-фри"/>
          <p:cNvPicPr>
            <a:picLocks noChangeAspect="1" noChangeArrowheads="1"/>
          </p:cNvPicPr>
          <p:nvPr/>
        </p:nvPicPr>
        <p:blipFill>
          <a:blip r:embed="rId3"/>
          <a:srcRect t="5052" b="51380"/>
          <a:stretch>
            <a:fillRect/>
          </a:stretch>
        </p:blipFill>
        <p:spPr bwMode="auto">
          <a:xfrm>
            <a:off x="0" y="4648200"/>
            <a:ext cx="12192000" cy="2209800"/>
          </a:xfrm>
          <a:prstGeom prst="rect">
            <a:avLst/>
          </a:prstGeom>
          <a:noFill/>
        </p:spPr>
      </p:pic>
      <p:sp>
        <p:nvSpPr>
          <p:cNvPr id="6" name="Google Shape;680;p62"/>
          <p:cNvSpPr txBox="1"/>
          <p:nvPr/>
        </p:nvSpPr>
        <p:spPr>
          <a:xfrm>
            <a:off x="499427" y="1561464"/>
            <a:ext cx="1137600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ru-RU" sz="2400" dirty="0" smtClean="0">
                <a:solidFill>
                  <a:srgbClr val="0070C0"/>
                </a:solidFill>
              </a:rPr>
              <a:t/>
            </a:r>
            <a:br>
              <a:rPr lang="ru-RU" sz="2400" dirty="0" smtClean="0">
                <a:solidFill>
                  <a:srgbClr val="0070C0"/>
                </a:solidFill>
              </a:rPr>
            </a:br>
            <a:endParaRPr lang="ru-RU" sz="2400" dirty="0" smtClean="0">
              <a:solidFill>
                <a:srgbClr val="0070C0"/>
              </a:solidFill>
            </a:endParaRPr>
          </a:p>
        </p:txBody>
      </p:sp>
      <p:sp>
        <p:nvSpPr>
          <p:cNvPr id="7" name="Google Shape;680;p62"/>
          <p:cNvSpPr txBox="1"/>
          <p:nvPr/>
        </p:nvSpPr>
        <p:spPr>
          <a:xfrm>
            <a:off x="282600" y="1881504"/>
            <a:ext cx="11376000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ru-RU" sz="2400" dirty="0" smtClean="0">
                <a:solidFill>
                  <a:srgbClr val="0070C0"/>
                </a:solidFill>
              </a:rPr>
              <a:t>2. Известно, что регулировать высоту полета можно за счет температуры воздуха в куполе. Но воздух остывает и нагревается медленно – скорость снижения/подъема маленькая. А что если есть необходимость быстро спуститься вниз? Предложите идеи, как это можно реализовать.</a:t>
            </a:r>
          </a:p>
        </p:txBody>
      </p:sp>
      <p:sp>
        <p:nvSpPr>
          <p:cNvPr id="8" name="Google Shape;680;p62"/>
          <p:cNvSpPr txBox="1"/>
          <p:nvPr/>
        </p:nvSpPr>
        <p:spPr>
          <a:xfrm>
            <a:off x="252120" y="3588384"/>
            <a:ext cx="11376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ru-RU" sz="2400" dirty="0" smtClean="0">
                <a:solidFill>
                  <a:srgbClr val="0070C0"/>
                </a:solidFill>
              </a:rPr>
              <a:t>3. Почему пуск воздушных шаров производят на рассвете или на закате?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everstal_new">
  <a:themeElements>
    <a:clrScheme name="Severstal_new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0000"/>
      </a:accent1>
      <a:accent2>
        <a:srgbClr val="001E46"/>
      </a:accent2>
      <a:accent3>
        <a:srgbClr val="6F263D"/>
      </a:accent3>
      <a:accent4>
        <a:srgbClr val="523178"/>
      </a:accent4>
      <a:accent5>
        <a:srgbClr val="00635B"/>
      </a:accent5>
      <a:accent6>
        <a:srgbClr val="696158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593</TotalTime>
  <Words>515</Words>
  <Application>Microsoft Office PowerPoint</Application>
  <PresentationFormat>Произвольный</PresentationFormat>
  <Paragraphs>78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Тема1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ArtUser</dc:creator>
  <cp:lastModifiedBy>ArtUser</cp:lastModifiedBy>
  <cp:revision>8</cp:revision>
  <dcterms:modified xsi:type="dcterms:W3CDTF">2024-05-08T05:45:38Z</dcterms:modified>
</cp:coreProperties>
</file>