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7" r:id="rId3"/>
    <p:sldId id="288" r:id="rId4"/>
    <p:sldId id="289" r:id="rId5"/>
    <p:sldId id="293" r:id="rId6"/>
    <p:sldId id="286" r:id="rId7"/>
    <p:sldId id="285" r:id="rId8"/>
    <p:sldId id="290" r:id="rId9"/>
    <p:sldId id="278" r:id="rId10"/>
    <p:sldId id="264" r:id="rId11"/>
    <p:sldId id="294" r:id="rId12"/>
    <p:sldId id="272" r:id="rId13"/>
    <p:sldId id="273" r:id="rId14"/>
    <p:sldId id="260" r:id="rId15"/>
    <p:sldId id="279" r:id="rId16"/>
    <p:sldId id="258" r:id="rId17"/>
    <p:sldId id="266" r:id="rId18"/>
    <p:sldId id="276" r:id="rId19"/>
    <p:sldId id="275" r:id="rId20"/>
    <p:sldId id="271" r:id="rId21"/>
    <p:sldId id="291" r:id="rId22"/>
    <p:sldId id="297" r:id="rId23"/>
    <p:sldId id="292" r:id="rId24"/>
    <p:sldId id="296" r:id="rId25"/>
    <p:sldId id="29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6177DC-7B1D-4AD5-AEEF-491FD7006B11}" type="datetimeFigureOut">
              <a:rPr lang="ru-RU" smtClean="0"/>
              <a:pPr/>
              <a:t>22.12.2021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CEDBCB-1646-4C0A-B582-06ADC71E48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1078;&#1077;&#1083;&#1077;&#1079;&#1085;&#1086;&#1074;&#1072;%20-%20&#1092;&#1086;&#1085;%20&#1076;&#1083;&#1103;%20&#1092;&#1080;&#1079;&#1084;&#1080;&#1085;&#1091;&#1090;&#1082;&#1080;%20(goodmp3.ru).mp3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5_34BU3sWw.mp4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7984" y="1124744"/>
            <a:ext cx="4536504" cy="2769067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accent1"/>
                </a:solidFill>
              </a:rPr>
              <a:t>Прямоугольный параллелепипед. Куб. Пирамида. </a:t>
            </a:r>
          </a:p>
        </p:txBody>
      </p:sp>
      <p:pic>
        <p:nvPicPr>
          <p:cNvPr id="4100" name="Picture 4" descr="&amp;Tcy;&amp;iecy;&amp;mcy;&amp;acy; &amp;ucy;&amp;rcy;&amp;ocy;&amp;kcy;&amp;acy;: &quot;&amp;Pcy;&amp;rcy;&amp;yacy;&amp;mcy;&amp;ocy;&amp;ucy;&amp;gcy;&amp;ocy;&amp;lcy;&amp;softcy;&amp;ncy;&amp;ycy;&amp;jcy; &amp;pcy;&amp;acy;&amp;rcy;&amp;acy;&amp;lcy;&amp;lcy;&amp;iecy;&amp;lcy;&amp;iecy;&amp;pcy;&amp;icy;&amp;pcy;&amp;iecy;&amp;dcy;&quot;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476670"/>
            <a:ext cx="4276725" cy="305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theslide.ru/img/thumbs/5523dbc704620ca10859152192fae909-800x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86" r="2103" b="18233"/>
          <a:stretch/>
        </p:blipFill>
        <p:spPr bwMode="auto">
          <a:xfrm>
            <a:off x="3337250" y="4005062"/>
            <a:ext cx="4666739" cy="144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cdn1.ozone.ru/s3/multimedia-i/60610146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23618"/>
            <a:ext cx="1803051" cy="180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55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631610"/>
            <a:ext cx="4275393" cy="6052426"/>
          </a:xfrm>
        </p:spPr>
        <p:txBody>
          <a:bodyPr>
            <a:noAutofit/>
          </a:bodyPr>
          <a:lstStyle/>
          <a:p>
            <a:r>
              <a:rPr lang="ru-RU" sz="3600" b="1" dirty="0"/>
              <a:t>ПЛОЩАДЬ ПОВЕРХНОСТИ </a:t>
            </a:r>
            <a:r>
              <a:rPr lang="ru-RU" sz="2800" b="1" dirty="0"/>
              <a:t>ПАРАЛЛЕЛЕПИПЕДА </a:t>
            </a:r>
            <a:r>
              <a:rPr lang="ru-RU" sz="2800" dirty="0"/>
              <a:t>-  СУММА ПЛОЩАДЕЙ ВСЕХ ЕГО ГРАНЕЙ.</a:t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А </a:t>
            </a:r>
            <a:r>
              <a:rPr lang="ru-RU" sz="2800" dirty="0"/>
              <a:t>так как противоположные грани равны, то площадь боковой поверхности вычисляется по формуле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b="1" dirty="0">
              <a:solidFill>
                <a:schemeClr val="accent1"/>
              </a:solidFill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043608" y="1857597"/>
            <a:ext cx="2808287" cy="3600450"/>
            <a:chOff x="1202" y="1026"/>
            <a:chExt cx="1769" cy="2268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1202" y="1026"/>
              <a:ext cx="1768" cy="2268"/>
            </a:xfrm>
            <a:prstGeom prst="cube">
              <a:avLst>
                <a:gd name="adj" fmla="val 25000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655" y="1026"/>
              <a:ext cx="45" cy="181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H="1">
              <a:off x="1701" y="2840"/>
              <a:ext cx="127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H="1">
              <a:off x="1202" y="2840"/>
              <a:ext cx="499" cy="4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637779" y="5229200"/>
            <a:ext cx="4778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 dirty="0">
                <a:latin typeface="Times New Roman" pitchFamily="18" charset="0"/>
              </a:rPr>
              <a:t>А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3059832" y="5373216"/>
            <a:ext cx="4556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 dirty="0">
                <a:latin typeface="Times New Roman" pitchFamily="18" charset="0"/>
              </a:rPr>
              <a:t>В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3851895" y="4447603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 dirty="0">
                <a:latin typeface="Times New Roman" pitchFamily="18" charset="0"/>
              </a:rPr>
              <a:t>С</a:t>
            </a: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1354595" y="4416699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3200" b="1">
                <a:latin typeface="Times New Roman" pitchFamily="18" charset="0"/>
              </a:rPr>
              <a:t>D</a:t>
            </a:r>
            <a:endParaRPr lang="ru-RU" altLang="ru-RU" sz="3200" b="1">
              <a:latin typeface="Times New Roman" pitchFamily="18" charset="0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504429" y="2279650"/>
            <a:ext cx="6111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>
                <a:latin typeface="Times New Roman" pitchFamily="18" charset="0"/>
              </a:rPr>
              <a:t>А</a:t>
            </a:r>
            <a:r>
              <a:rPr lang="en-US" altLang="ru-RU" sz="3200" b="1" baseline="-25000">
                <a:latin typeface="Times New Roman" pitchFamily="18" charset="0"/>
              </a:rPr>
              <a:t>1</a:t>
            </a:r>
            <a:endParaRPr lang="ru-RU" altLang="ru-RU" sz="3200" b="1">
              <a:latin typeface="Times New Roman" pitchFamily="18" charset="0"/>
            </a:endParaRPr>
          </a:p>
        </p:txBody>
      </p: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3067844" y="2420888"/>
            <a:ext cx="5889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3200" b="1" dirty="0">
                <a:latin typeface="Times New Roman" pitchFamily="18" charset="0"/>
              </a:rPr>
              <a:t>B</a:t>
            </a:r>
            <a:r>
              <a:rPr lang="en-US" altLang="ru-RU" sz="3200" b="1" baseline="-25000" dirty="0">
                <a:latin typeface="Times New Roman" pitchFamily="18" charset="0"/>
              </a:rPr>
              <a:t>1</a:t>
            </a:r>
            <a:endParaRPr lang="ru-RU" altLang="ru-RU" sz="3200" b="1" dirty="0">
              <a:latin typeface="Times New Roman" pitchFamily="18" charset="0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807437" y="1487488"/>
            <a:ext cx="6111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 dirty="0">
                <a:latin typeface="Times New Roman" pitchFamily="18" charset="0"/>
              </a:rPr>
              <a:t>С</a:t>
            </a:r>
            <a:r>
              <a:rPr lang="en-US" altLang="ru-RU" sz="3200" b="1" baseline="-25000" dirty="0">
                <a:latin typeface="Times New Roman" pitchFamily="18" charset="0"/>
              </a:rPr>
              <a:t>1</a:t>
            </a:r>
            <a:endParaRPr lang="ru-RU" altLang="ru-RU" sz="3200" b="1" dirty="0">
              <a:latin typeface="Times New Roman" pitchFamily="18" charset="0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1404937" y="1337394"/>
            <a:ext cx="6111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ru-RU" sz="3200" b="1" dirty="0">
                <a:latin typeface="Times New Roman" pitchFamily="18" charset="0"/>
              </a:rPr>
              <a:t>D</a:t>
            </a:r>
            <a:r>
              <a:rPr lang="en-US" altLang="ru-RU" sz="3200" b="1" baseline="-25000" dirty="0">
                <a:latin typeface="Times New Roman" pitchFamily="18" charset="0"/>
              </a:rPr>
              <a:t>1</a:t>
            </a:r>
            <a:endParaRPr lang="ru-RU" altLang="ru-RU" sz="3200" b="1" dirty="0">
              <a:latin typeface="Times New Roman" pitchFamily="18" charset="0"/>
            </a:endParaRPr>
          </a:p>
        </p:txBody>
      </p:sp>
      <p:sp>
        <p:nvSpPr>
          <p:cNvPr id="18" name="AutoShape 49"/>
          <p:cNvSpPr>
            <a:spLocks noChangeArrowheads="1"/>
          </p:cNvSpPr>
          <p:nvPr/>
        </p:nvSpPr>
        <p:spPr bwMode="auto">
          <a:xfrm>
            <a:off x="1043608" y="1857598"/>
            <a:ext cx="2808287" cy="3600450"/>
          </a:xfrm>
          <a:prstGeom prst="cube">
            <a:avLst>
              <a:gd name="adj" fmla="val 25000"/>
            </a:avLst>
          </a:prstGeom>
          <a:solidFill>
            <a:srgbClr val="FF6699">
              <a:alpha val="5490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" name="TextBox 18"/>
          <p:cNvSpPr txBox="1"/>
          <p:nvPr/>
        </p:nvSpPr>
        <p:spPr>
          <a:xfrm>
            <a:off x="1835770" y="537321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91880" y="486916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95889" y="3000325"/>
            <a:ext cx="367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5072" y="5808637"/>
            <a:ext cx="3746538" cy="584775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= (ab + </a:t>
            </a:r>
            <a:r>
              <a:rPr lang="en-US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ac) ∙ 2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27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ФИЗКУЛЬТМИНУТКА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467544" y="1407840"/>
            <a:ext cx="8676456" cy="5450160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Сожмите  кисть  столько  раз,  сколько  </a:t>
            </a:r>
            <a:endParaRPr lang="ru-RU" sz="2800" dirty="0" smtClean="0"/>
          </a:p>
          <a:p>
            <a:pPr marL="0" lvl="0" indent="0">
              <a:buNone/>
            </a:pPr>
            <a:r>
              <a:rPr lang="ru-RU" sz="2800" dirty="0" smtClean="0"/>
              <a:t>равна  </a:t>
            </a:r>
            <a:r>
              <a:rPr lang="ru-RU" sz="2800" dirty="0"/>
              <a:t>площадь  прямоугольника  </a:t>
            </a:r>
            <a:endParaRPr lang="ru-RU" sz="2800" dirty="0" smtClean="0"/>
          </a:p>
          <a:p>
            <a:pPr marL="0" lvl="0" indent="0">
              <a:buNone/>
            </a:pPr>
            <a:r>
              <a:rPr lang="ru-RU" sz="2800" dirty="0" smtClean="0"/>
              <a:t>со  </a:t>
            </a:r>
            <a:r>
              <a:rPr lang="ru-RU" sz="2800" dirty="0"/>
              <a:t>сторонами  3см,  2 см.  </a:t>
            </a:r>
            <a:endParaRPr lang="ru-RU" sz="2800" dirty="0" smtClean="0"/>
          </a:p>
          <a:p>
            <a:pPr lvl="0"/>
            <a:r>
              <a:rPr lang="ru-RU" sz="2800" b="1" dirty="0" smtClean="0"/>
              <a:t>Ответ</a:t>
            </a:r>
            <a:r>
              <a:rPr lang="ru-RU" sz="2800" b="1" dirty="0"/>
              <a:t>: 6 раз.</a:t>
            </a:r>
          </a:p>
          <a:p>
            <a:r>
              <a:rPr lang="ru-RU" sz="2800" dirty="0" smtClean="0"/>
              <a:t>Вращение </a:t>
            </a:r>
            <a:r>
              <a:rPr lang="ru-RU" sz="2800" dirty="0"/>
              <a:t>туловищем столько раз, сколько равен периметр  </a:t>
            </a:r>
            <a:r>
              <a:rPr lang="ru-RU" sz="2800" dirty="0" smtClean="0"/>
              <a:t>прямоугольника</a:t>
            </a:r>
            <a:r>
              <a:rPr lang="ru-RU" sz="2800" dirty="0"/>
              <a:t> </a:t>
            </a:r>
            <a:r>
              <a:rPr lang="ru-RU" sz="2800" dirty="0" smtClean="0"/>
              <a:t>со сторонами  </a:t>
            </a:r>
            <a:r>
              <a:rPr lang="ru-RU" sz="2800" dirty="0"/>
              <a:t>а=2см,  в=1см </a:t>
            </a:r>
            <a:endParaRPr lang="ru-RU" sz="2800" dirty="0" smtClean="0"/>
          </a:p>
          <a:p>
            <a:r>
              <a:rPr lang="ru-RU" sz="2800" b="1" dirty="0" smtClean="0"/>
              <a:t>Ответ</a:t>
            </a:r>
            <a:r>
              <a:rPr lang="ru-RU" sz="2800" b="1" dirty="0"/>
              <a:t>: 6раз</a:t>
            </a:r>
          </a:p>
          <a:p>
            <a:pPr lvl="0"/>
            <a:r>
              <a:rPr lang="ru-RU" sz="2800" dirty="0"/>
              <a:t>Присядьте  столько  раз,  сколько  будет  равна  площадь  квадрата  со  стороной  1см. </a:t>
            </a:r>
            <a:r>
              <a:rPr lang="ru-RU" sz="2800" dirty="0" smtClean="0"/>
              <a:t>  </a:t>
            </a:r>
          </a:p>
          <a:p>
            <a:pPr lvl="0"/>
            <a:r>
              <a:rPr lang="ru-RU" sz="2800" b="1" dirty="0" smtClean="0"/>
              <a:t>Ответ</a:t>
            </a:r>
            <a:r>
              <a:rPr lang="ru-RU" sz="2800" b="1" dirty="0"/>
              <a:t>: </a:t>
            </a:r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3" name="Стрелка вправо 2">
            <a:hlinkClick r:id="rId2" action="ppaction://hlinkfile"/>
          </p:cNvPr>
          <p:cNvSpPr/>
          <p:nvPr/>
        </p:nvSpPr>
        <p:spPr>
          <a:xfrm>
            <a:off x="7308304" y="5949280"/>
            <a:ext cx="122413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МУЗЫКА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003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1981200" y="3276600"/>
            <a:ext cx="6019800" cy="2971800"/>
            <a:chOff x="384" y="2016"/>
            <a:chExt cx="3984" cy="2016"/>
          </a:xfrm>
        </p:grpSpPr>
        <p:sp>
          <p:nvSpPr>
            <p:cNvPr id="25656" name="Rectangle 56"/>
            <p:cNvSpPr>
              <a:spLocks noChangeArrowheads="1"/>
            </p:cNvSpPr>
            <p:nvPr/>
          </p:nvSpPr>
          <p:spPr bwMode="auto">
            <a:xfrm>
              <a:off x="2400" y="2496"/>
              <a:ext cx="1296" cy="1056"/>
            </a:xfrm>
            <a:prstGeom prst="rect">
              <a:avLst/>
            </a:prstGeom>
            <a:solidFill>
              <a:srgbClr val="E9600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57" name="Rectangle 57"/>
            <p:cNvSpPr>
              <a:spLocks noChangeArrowheads="1"/>
            </p:cNvSpPr>
            <p:nvPr/>
          </p:nvSpPr>
          <p:spPr bwMode="auto">
            <a:xfrm>
              <a:off x="384" y="2496"/>
              <a:ext cx="1296" cy="1056"/>
            </a:xfrm>
            <a:prstGeom prst="rect">
              <a:avLst/>
            </a:prstGeom>
            <a:solidFill>
              <a:srgbClr val="E9600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59" name="Rectangle 59"/>
            <p:cNvSpPr>
              <a:spLocks noChangeArrowheads="1"/>
            </p:cNvSpPr>
            <p:nvPr/>
          </p:nvSpPr>
          <p:spPr bwMode="auto">
            <a:xfrm>
              <a:off x="2400" y="2016"/>
              <a:ext cx="1296" cy="48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60" name="Rectangle 60"/>
            <p:cNvSpPr>
              <a:spLocks noChangeArrowheads="1"/>
            </p:cNvSpPr>
            <p:nvPr/>
          </p:nvSpPr>
          <p:spPr bwMode="auto">
            <a:xfrm>
              <a:off x="2400" y="3552"/>
              <a:ext cx="1296" cy="480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62" name="Rectangle 62"/>
            <p:cNvSpPr>
              <a:spLocks noChangeArrowheads="1"/>
            </p:cNvSpPr>
            <p:nvPr/>
          </p:nvSpPr>
          <p:spPr bwMode="auto">
            <a:xfrm>
              <a:off x="3696" y="2496"/>
              <a:ext cx="672" cy="1056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663" name="Rectangle 63"/>
            <p:cNvSpPr>
              <a:spLocks noChangeArrowheads="1"/>
            </p:cNvSpPr>
            <p:nvPr/>
          </p:nvSpPr>
          <p:spPr bwMode="auto">
            <a:xfrm>
              <a:off x="1680" y="2496"/>
              <a:ext cx="720" cy="1056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7"/>
          <p:cNvGrpSpPr>
            <a:grpSpLocks/>
          </p:cNvGrpSpPr>
          <p:nvPr/>
        </p:nvGrpSpPr>
        <p:grpSpPr bwMode="auto">
          <a:xfrm>
            <a:off x="762000" y="838200"/>
            <a:ext cx="2667000" cy="2362200"/>
            <a:chOff x="384" y="288"/>
            <a:chExt cx="1776" cy="1584"/>
          </a:xfrm>
        </p:grpSpPr>
        <p:sp>
          <p:nvSpPr>
            <p:cNvPr id="25664" name="Freeform 64"/>
            <p:cNvSpPr>
              <a:spLocks/>
            </p:cNvSpPr>
            <p:nvPr/>
          </p:nvSpPr>
          <p:spPr bwMode="auto">
            <a:xfrm>
              <a:off x="1776" y="288"/>
              <a:ext cx="384" cy="1584"/>
            </a:xfrm>
            <a:custGeom>
              <a:avLst/>
              <a:gdLst/>
              <a:ahLst/>
              <a:cxnLst>
                <a:cxn ang="0">
                  <a:pos x="0" y="384"/>
                </a:cxn>
                <a:cxn ang="0">
                  <a:pos x="0" y="1584"/>
                </a:cxn>
                <a:cxn ang="0">
                  <a:pos x="384" y="1200"/>
                </a:cxn>
                <a:cxn ang="0">
                  <a:pos x="384" y="0"/>
                </a:cxn>
                <a:cxn ang="0">
                  <a:pos x="0" y="384"/>
                </a:cxn>
              </a:cxnLst>
              <a:rect l="0" t="0" r="r" b="b"/>
              <a:pathLst>
                <a:path w="384" h="1584">
                  <a:moveTo>
                    <a:pt x="0" y="384"/>
                  </a:moveTo>
                  <a:lnTo>
                    <a:pt x="0" y="1584"/>
                  </a:lnTo>
                  <a:lnTo>
                    <a:pt x="384" y="1200"/>
                  </a:lnTo>
                  <a:lnTo>
                    <a:pt x="384" y="0"/>
                  </a:lnTo>
                  <a:lnTo>
                    <a:pt x="0" y="384"/>
                  </a:ln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65" name="Freeform 65"/>
            <p:cNvSpPr>
              <a:spLocks/>
            </p:cNvSpPr>
            <p:nvPr/>
          </p:nvSpPr>
          <p:spPr bwMode="auto">
            <a:xfrm>
              <a:off x="384" y="288"/>
              <a:ext cx="1776" cy="384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1776" y="0"/>
                </a:cxn>
                <a:cxn ang="0">
                  <a:pos x="1392" y="384"/>
                </a:cxn>
                <a:cxn ang="0">
                  <a:pos x="0" y="384"/>
                </a:cxn>
                <a:cxn ang="0">
                  <a:pos x="384" y="0"/>
                </a:cxn>
              </a:cxnLst>
              <a:rect l="0" t="0" r="r" b="b"/>
              <a:pathLst>
                <a:path w="1776" h="384">
                  <a:moveTo>
                    <a:pt x="384" y="0"/>
                  </a:moveTo>
                  <a:lnTo>
                    <a:pt x="1776" y="0"/>
                  </a:lnTo>
                  <a:lnTo>
                    <a:pt x="1392" y="384"/>
                  </a:lnTo>
                  <a:lnTo>
                    <a:pt x="0" y="384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5666" name="Freeform 66"/>
            <p:cNvSpPr>
              <a:spLocks/>
            </p:cNvSpPr>
            <p:nvPr/>
          </p:nvSpPr>
          <p:spPr bwMode="auto">
            <a:xfrm>
              <a:off x="384" y="672"/>
              <a:ext cx="1392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92" y="0"/>
                </a:cxn>
                <a:cxn ang="0">
                  <a:pos x="1392" y="1200"/>
                </a:cxn>
                <a:cxn ang="0">
                  <a:pos x="0" y="1200"/>
                </a:cxn>
                <a:cxn ang="0">
                  <a:pos x="0" y="0"/>
                </a:cxn>
              </a:cxnLst>
              <a:rect l="0" t="0" r="r" b="b"/>
              <a:pathLst>
                <a:path w="1392" h="1200">
                  <a:moveTo>
                    <a:pt x="0" y="0"/>
                  </a:moveTo>
                  <a:lnTo>
                    <a:pt x="1392" y="0"/>
                  </a:lnTo>
                  <a:lnTo>
                    <a:pt x="1392" y="1200"/>
                  </a:lnTo>
                  <a:lnTo>
                    <a:pt x="0" y="1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35896" y="228600"/>
            <a:ext cx="5050904" cy="9144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</a:rPr>
              <a:t>Развёртка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sp>
        <p:nvSpPr>
          <p:cNvPr id="5" name="Прямоугольник 4">
            <a:hlinkClick r:id="rId2" action="ppaction://hlinkfile"/>
          </p:cNvPr>
          <p:cNvSpPr/>
          <p:nvPr/>
        </p:nvSpPr>
        <p:spPr>
          <a:xfrm>
            <a:off x="6372200" y="1700808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Видео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78" name="WordArt 62"/>
          <p:cNvSpPr>
            <a:spLocks noChangeArrowheads="1" noChangeShapeType="1" noTextEdit="1"/>
          </p:cNvSpPr>
          <p:nvPr/>
        </p:nvSpPr>
        <p:spPr bwMode="auto">
          <a:xfrm>
            <a:off x="457200" y="457200"/>
            <a:ext cx="8305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accent1"/>
                </a:solidFill>
                <a:latin typeface="+mj-lt"/>
                <a:cs typeface="Times New Roman"/>
              </a:rPr>
              <a:t>Какие из фигур </a:t>
            </a:r>
          </a:p>
          <a:p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accent1"/>
                </a:solidFill>
                <a:latin typeface="+mj-lt"/>
                <a:cs typeface="Times New Roman"/>
              </a:rPr>
              <a:t>могут быть развёртками </a:t>
            </a:r>
          </a:p>
          <a:p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chemeClr val="accent1"/>
                </a:solidFill>
                <a:latin typeface="+mj-lt"/>
                <a:cs typeface="Times New Roman"/>
              </a:rPr>
              <a:t>прямоугольного параллелепипеда?</a:t>
            </a:r>
          </a:p>
        </p:txBody>
      </p:sp>
      <p:grpSp>
        <p:nvGrpSpPr>
          <p:cNvPr id="2" name="Group 82"/>
          <p:cNvGrpSpPr>
            <a:grpSpLocks/>
          </p:cNvGrpSpPr>
          <p:nvPr/>
        </p:nvGrpSpPr>
        <p:grpSpPr bwMode="auto">
          <a:xfrm>
            <a:off x="2514600" y="2971800"/>
            <a:ext cx="4495800" cy="3429000"/>
            <a:chOff x="1632" y="960"/>
            <a:chExt cx="3216" cy="2592"/>
          </a:xfrm>
        </p:grpSpPr>
        <p:sp>
          <p:nvSpPr>
            <p:cNvPr id="34845" name="Rectangle 29"/>
            <p:cNvSpPr>
              <a:spLocks noChangeArrowheads="1"/>
            </p:cNvSpPr>
            <p:nvPr/>
          </p:nvSpPr>
          <p:spPr bwMode="auto">
            <a:xfrm>
              <a:off x="1632" y="2064"/>
              <a:ext cx="1344" cy="38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43" name="Rectangle 27"/>
            <p:cNvSpPr>
              <a:spLocks noChangeArrowheads="1"/>
            </p:cNvSpPr>
            <p:nvPr/>
          </p:nvSpPr>
          <p:spPr bwMode="auto">
            <a:xfrm>
              <a:off x="2976" y="2064"/>
              <a:ext cx="384" cy="38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44" name="Rectangle 28"/>
            <p:cNvSpPr>
              <a:spLocks noChangeArrowheads="1"/>
            </p:cNvSpPr>
            <p:nvPr/>
          </p:nvSpPr>
          <p:spPr bwMode="auto">
            <a:xfrm>
              <a:off x="3360" y="2064"/>
              <a:ext cx="1344" cy="38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46" name="Rectangle 30"/>
            <p:cNvSpPr>
              <a:spLocks noChangeArrowheads="1"/>
            </p:cNvSpPr>
            <p:nvPr/>
          </p:nvSpPr>
          <p:spPr bwMode="auto">
            <a:xfrm>
              <a:off x="4464" y="2064"/>
              <a:ext cx="384" cy="38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47" name="Rectangle 31"/>
            <p:cNvSpPr>
              <a:spLocks noChangeArrowheads="1"/>
            </p:cNvSpPr>
            <p:nvPr/>
          </p:nvSpPr>
          <p:spPr bwMode="auto">
            <a:xfrm>
              <a:off x="2976" y="960"/>
              <a:ext cx="384" cy="110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48" name="Rectangle 32"/>
            <p:cNvSpPr>
              <a:spLocks noChangeArrowheads="1"/>
            </p:cNvSpPr>
            <p:nvPr/>
          </p:nvSpPr>
          <p:spPr bwMode="auto">
            <a:xfrm>
              <a:off x="2976" y="2448"/>
              <a:ext cx="384" cy="110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83"/>
          <p:cNvGrpSpPr>
            <a:grpSpLocks/>
          </p:cNvGrpSpPr>
          <p:nvPr/>
        </p:nvGrpSpPr>
        <p:grpSpPr bwMode="auto">
          <a:xfrm>
            <a:off x="609600" y="4953000"/>
            <a:ext cx="3048000" cy="1524000"/>
            <a:chOff x="2496" y="2976"/>
            <a:chExt cx="1920" cy="960"/>
          </a:xfrm>
        </p:grpSpPr>
        <p:sp>
          <p:nvSpPr>
            <p:cNvPr id="34855" name="Rectangle 39"/>
            <p:cNvSpPr>
              <a:spLocks noChangeArrowheads="1"/>
            </p:cNvSpPr>
            <p:nvPr/>
          </p:nvSpPr>
          <p:spPr bwMode="auto">
            <a:xfrm rot="-5400000">
              <a:off x="2400" y="3312"/>
              <a:ext cx="480" cy="288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6" name="Rectangle 40"/>
            <p:cNvSpPr>
              <a:spLocks noChangeArrowheads="1"/>
            </p:cNvSpPr>
            <p:nvPr/>
          </p:nvSpPr>
          <p:spPr bwMode="auto">
            <a:xfrm rot="-10800000">
              <a:off x="2784" y="3696"/>
              <a:ext cx="672" cy="24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7" name="Rectangle 41"/>
            <p:cNvSpPr>
              <a:spLocks noChangeArrowheads="1"/>
            </p:cNvSpPr>
            <p:nvPr/>
          </p:nvSpPr>
          <p:spPr bwMode="auto">
            <a:xfrm rot="-10800000">
              <a:off x="2784" y="3216"/>
              <a:ext cx="672" cy="48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8" name="Rectangle 42"/>
            <p:cNvSpPr>
              <a:spLocks noChangeArrowheads="1"/>
            </p:cNvSpPr>
            <p:nvPr/>
          </p:nvSpPr>
          <p:spPr bwMode="auto">
            <a:xfrm rot="-10800000">
              <a:off x="3456" y="3216"/>
              <a:ext cx="672" cy="48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9" name="Rectangle 43"/>
            <p:cNvSpPr>
              <a:spLocks noChangeArrowheads="1"/>
            </p:cNvSpPr>
            <p:nvPr/>
          </p:nvSpPr>
          <p:spPr bwMode="auto">
            <a:xfrm rot="-10800000">
              <a:off x="2784" y="2976"/>
              <a:ext cx="672" cy="24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60" name="Rectangle 44"/>
            <p:cNvSpPr>
              <a:spLocks noChangeArrowheads="1"/>
            </p:cNvSpPr>
            <p:nvPr/>
          </p:nvSpPr>
          <p:spPr bwMode="auto">
            <a:xfrm rot="-10800000">
              <a:off x="4128" y="3216"/>
              <a:ext cx="288" cy="480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73"/>
          <p:cNvGrpSpPr>
            <a:grpSpLocks/>
          </p:cNvGrpSpPr>
          <p:nvPr/>
        </p:nvGrpSpPr>
        <p:grpSpPr bwMode="auto">
          <a:xfrm>
            <a:off x="685800" y="2057400"/>
            <a:ext cx="3048000" cy="2057400"/>
            <a:chOff x="288" y="2544"/>
            <a:chExt cx="1920" cy="1296"/>
          </a:xfrm>
        </p:grpSpPr>
        <p:sp>
          <p:nvSpPr>
            <p:cNvPr id="34849" name="Rectangle 33"/>
            <p:cNvSpPr>
              <a:spLocks noChangeArrowheads="1"/>
            </p:cNvSpPr>
            <p:nvPr/>
          </p:nvSpPr>
          <p:spPr bwMode="auto">
            <a:xfrm flipH="1">
              <a:off x="768" y="2832"/>
              <a:ext cx="480" cy="72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0" name="Rectangle 34"/>
            <p:cNvSpPr>
              <a:spLocks noChangeArrowheads="1"/>
            </p:cNvSpPr>
            <p:nvPr/>
          </p:nvSpPr>
          <p:spPr bwMode="auto">
            <a:xfrm flipH="1">
              <a:off x="288" y="2832"/>
              <a:ext cx="480" cy="72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1" name="Rectangle 35"/>
            <p:cNvSpPr>
              <a:spLocks noChangeArrowheads="1"/>
            </p:cNvSpPr>
            <p:nvPr/>
          </p:nvSpPr>
          <p:spPr bwMode="auto">
            <a:xfrm flipH="1">
              <a:off x="1248" y="2832"/>
              <a:ext cx="480" cy="72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2" name="Rectangle 36"/>
            <p:cNvSpPr>
              <a:spLocks noChangeArrowheads="1"/>
            </p:cNvSpPr>
            <p:nvPr/>
          </p:nvSpPr>
          <p:spPr bwMode="auto">
            <a:xfrm flipH="1">
              <a:off x="1728" y="2832"/>
              <a:ext cx="480" cy="72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3" name="Rectangle 37"/>
            <p:cNvSpPr>
              <a:spLocks noChangeArrowheads="1"/>
            </p:cNvSpPr>
            <p:nvPr/>
          </p:nvSpPr>
          <p:spPr bwMode="auto">
            <a:xfrm flipH="1">
              <a:off x="768" y="2544"/>
              <a:ext cx="480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54" name="Rectangle 38"/>
            <p:cNvSpPr>
              <a:spLocks noChangeArrowheads="1"/>
            </p:cNvSpPr>
            <p:nvPr/>
          </p:nvSpPr>
          <p:spPr bwMode="auto">
            <a:xfrm flipH="1">
              <a:off x="768" y="3552"/>
              <a:ext cx="480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879" name="Text Box 63"/>
          <p:cNvSpPr txBox="1">
            <a:spLocks noChangeArrowheads="1"/>
          </p:cNvSpPr>
          <p:nvPr/>
        </p:nvSpPr>
        <p:spPr bwMode="auto">
          <a:xfrm>
            <a:off x="2362200" y="3657600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1</a:t>
            </a:r>
          </a:p>
        </p:txBody>
      </p:sp>
      <p:sp>
        <p:nvSpPr>
          <p:cNvPr id="34880" name="Text Box 64"/>
          <p:cNvSpPr txBox="1">
            <a:spLocks noChangeArrowheads="1"/>
          </p:cNvSpPr>
          <p:nvPr/>
        </p:nvSpPr>
        <p:spPr bwMode="auto">
          <a:xfrm>
            <a:off x="2286000" y="6110288"/>
            <a:ext cx="533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2</a:t>
            </a:r>
          </a:p>
        </p:txBody>
      </p:sp>
      <p:sp>
        <p:nvSpPr>
          <p:cNvPr id="34881" name="Text Box 65"/>
          <p:cNvSpPr txBox="1">
            <a:spLocks noChangeArrowheads="1"/>
          </p:cNvSpPr>
          <p:nvPr/>
        </p:nvSpPr>
        <p:spPr bwMode="auto">
          <a:xfrm>
            <a:off x="5410200" y="5715000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3</a:t>
            </a:r>
          </a:p>
        </p:txBody>
      </p:sp>
      <p:grpSp>
        <p:nvGrpSpPr>
          <p:cNvPr id="6" name="Group 81"/>
          <p:cNvGrpSpPr>
            <a:grpSpLocks/>
          </p:cNvGrpSpPr>
          <p:nvPr/>
        </p:nvGrpSpPr>
        <p:grpSpPr bwMode="auto">
          <a:xfrm>
            <a:off x="6781800" y="2362200"/>
            <a:ext cx="2057400" cy="3048000"/>
            <a:chOff x="384" y="287"/>
            <a:chExt cx="1296" cy="1920"/>
          </a:xfrm>
        </p:grpSpPr>
        <p:sp>
          <p:nvSpPr>
            <p:cNvPr id="34891" name="Rectangle 75"/>
            <p:cNvSpPr>
              <a:spLocks noChangeArrowheads="1"/>
            </p:cNvSpPr>
            <p:nvPr/>
          </p:nvSpPr>
          <p:spPr bwMode="auto">
            <a:xfrm rot="16200000" flipH="1">
              <a:off x="791" y="1127"/>
              <a:ext cx="480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92" name="Rectangle 76"/>
            <p:cNvSpPr>
              <a:spLocks noChangeArrowheads="1"/>
            </p:cNvSpPr>
            <p:nvPr/>
          </p:nvSpPr>
          <p:spPr bwMode="auto">
            <a:xfrm rot="16200000" flipH="1">
              <a:off x="791" y="1607"/>
              <a:ext cx="480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93" name="Rectangle 77"/>
            <p:cNvSpPr>
              <a:spLocks noChangeArrowheads="1"/>
            </p:cNvSpPr>
            <p:nvPr/>
          </p:nvSpPr>
          <p:spPr bwMode="auto">
            <a:xfrm rot="16200000" flipH="1">
              <a:off x="791" y="647"/>
              <a:ext cx="480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94" name="Rectangle 78"/>
            <p:cNvSpPr>
              <a:spLocks noChangeArrowheads="1"/>
            </p:cNvSpPr>
            <p:nvPr/>
          </p:nvSpPr>
          <p:spPr bwMode="auto">
            <a:xfrm rot="16200000" flipH="1">
              <a:off x="791" y="167"/>
              <a:ext cx="480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95" name="Rectangle 79"/>
            <p:cNvSpPr>
              <a:spLocks noChangeArrowheads="1"/>
            </p:cNvSpPr>
            <p:nvPr/>
          </p:nvSpPr>
          <p:spPr bwMode="auto">
            <a:xfrm rot="16200000" flipH="1">
              <a:off x="288" y="864"/>
              <a:ext cx="480" cy="2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896" name="Rectangle 80"/>
            <p:cNvSpPr>
              <a:spLocks noChangeArrowheads="1"/>
            </p:cNvSpPr>
            <p:nvPr/>
          </p:nvSpPr>
          <p:spPr bwMode="auto">
            <a:xfrm rot="16200000" flipH="1">
              <a:off x="1296" y="1344"/>
              <a:ext cx="480" cy="2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4900" name="Text Box 84"/>
          <p:cNvSpPr txBox="1">
            <a:spLocks noChangeArrowheads="1"/>
          </p:cNvSpPr>
          <p:nvPr/>
        </p:nvSpPr>
        <p:spPr bwMode="auto">
          <a:xfrm>
            <a:off x="7696200" y="5562600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Rcy;&amp;acy;&amp;zcy;&amp;vcy;&amp;iecy;&amp;rcy;&amp;tcy;&amp;kcy;&amp;acy; - &amp;Kcy;&amp;acy;&amp;rcy;&amp;tcy;&amp;icy;&amp;ncy;&amp;kcy;&amp;acy; 7347/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8" t="37731" r="52797" b="28310"/>
          <a:stretch>
            <a:fillRect/>
          </a:stretch>
        </p:blipFill>
        <p:spPr bwMode="auto">
          <a:xfrm>
            <a:off x="4860032" y="2564904"/>
            <a:ext cx="223224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8144" y="4558605"/>
            <a:ext cx="243848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Длина – 6 см</a:t>
            </a:r>
          </a:p>
          <a:p>
            <a:r>
              <a:rPr lang="ru-RU" sz="2800" dirty="0" smtClean="0"/>
              <a:t>Ширина – 5 см</a:t>
            </a:r>
          </a:p>
          <a:p>
            <a:r>
              <a:rPr lang="ru-RU" sz="2800" dirty="0" smtClean="0"/>
              <a:t>Высота – 4 см</a:t>
            </a:r>
            <a:endParaRPr lang="ru-RU" sz="2800" dirty="0"/>
          </a:p>
        </p:txBody>
      </p:sp>
      <p:pic>
        <p:nvPicPr>
          <p:cNvPr id="5" name="Picture 2" descr="&amp;Rcy;&amp;acy;&amp;zcy;&amp;vcy;&amp;iecy;&amp;rcy;&amp;tcy;&amp;kcy;&amp;acy; - &amp;Kcy;&amp;acy;&amp;rcy;&amp;tcy;&amp;icy;&amp;ncy;&amp;kcy;&amp;acy; 7347/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50"/>
          <a:stretch>
            <a:fillRect/>
          </a:stretch>
        </p:blipFill>
        <p:spPr bwMode="auto">
          <a:xfrm>
            <a:off x="426370" y="376370"/>
            <a:ext cx="4433662" cy="5725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223970"/>
            <a:ext cx="80115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  <a:latin typeface="+mj-lt"/>
              </a:rPr>
              <a:t>Вычислить площадь развёртки</a:t>
            </a:r>
            <a:endParaRPr lang="ru-RU" sz="4000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003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/>
                </a:solidFill>
              </a:rPr>
              <a:t>Куб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82556" y="1550348"/>
            <a:ext cx="4623048" cy="4401735"/>
            <a:chOff x="381000" y="1846665"/>
            <a:chExt cx="4623048" cy="4401735"/>
          </a:xfrm>
        </p:grpSpPr>
        <p:sp>
          <p:nvSpPr>
            <p:cNvPr id="16" name="Text Box 9"/>
            <p:cNvSpPr txBox="1">
              <a:spLocks noChangeArrowheads="1"/>
            </p:cNvSpPr>
            <p:nvPr/>
          </p:nvSpPr>
          <p:spPr bwMode="auto">
            <a:xfrm>
              <a:off x="3352800" y="5791200"/>
              <a:ext cx="609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 sz="2400" b="1">
                  <a:solidFill>
                    <a:schemeClr val="tx2"/>
                  </a:solidFill>
                </a:rPr>
                <a:t>В</a:t>
              </a:r>
            </a:p>
          </p:txBody>
        </p:sp>
        <p:sp>
          <p:nvSpPr>
            <p:cNvPr id="17" name="Text Box 10"/>
            <p:cNvSpPr txBox="1">
              <a:spLocks noChangeArrowheads="1"/>
            </p:cNvSpPr>
            <p:nvPr/>
          </p:nvSpPr>
          <p:spPr bwMode="auto">
            <a:xfrm>
              <a:off x="4394448" y="4653136"/>
              <a:ext cx="609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 sz="2400" b="1" dirty="0">
                  <a:solidFill>
                    <a:schemeClr val="tx2"/>
                  </a:solidFill>
                </a:rPr>
                <a:t>С</a:t>
              </a:r>
            </a:p>
          </p:txBody>
        </p:sp>
        <p:sp>
          <p:nvSpPr>
            <p:cNvPr id="18" name="Text Box 7"/>
            <p:cNvSpPr txBox="1">
              <a:spLocks noChangeArrowheads="1"/>
            </p:cNvSpPr>
            <p:nvPr/>
          </p:nvSpPr>
          <p:spPr bwMode="auto">
            <a:xfrm>
              <a:off x="1262418" y="1846665"/>
              <a:ext cx="71878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ru-RU" sz="2400" b="1" dirty="0" smtClean="0">
                  <a:solidFill>
                    <a:schemeClr val="tx2"/>
                  </a:solidFill>
                </a:rPr>
                <a:t>D</a:t>
              </a:r>
              <a:r>
                <a:rPr lang="ru-RU" altLang="ru-RU" sz="2400" b="1" baseline="-25000" dirty="0" smtClean="0">
                  <a:solidFill>
                    <a:schemeClr val="tx2"/>
                  </a:solidFill>
                </a:rPr>
                <a:t>1</a:t>
              </a:r>
              <a:endParaRPr lang="ru-RU" altLang="ru-RU" sz="2400" b="1" baseline="-25000" dirty="0">
                <a:solidFill>
                  <a:schemeClr val="tx2"/>
                </a:solidFill>
              </a:endParaRPr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381000" y="2057400"/>
              <a:ext cx="4572000" cy="4038600"/>
              <a:chOff x="381000" y="2057400"/>
              <a:chExt cx="4572000" cy="4038600"/>
            </a:xfrm>
          </p:grpSpPr>
          <p:sp>
            <p:nvSpPr>
              <p:cNvPr id="21" name="Freeform 49"/>
              <p:cNvSpPr>
                <a:spLocks/>
              </p:cNvSpPr>
              <p:nvPr/>
            </p:nvSpPr>
            <p:spPr bwMode="auto">
              <a:xfrm>
                <a:off x="876300" y="4899025"/>
                <a:ext cx="3530600" cy="850900"/>
              </a:xfrm>
              <a:custGeom>
                <a:avLst/>
                <a:gdLst>
                  <a:gd name="T0" fmla="*/ 0 w 2224"/>
                  <a:gd name="T1" fmla="*/ 520 h 536"/>
                  <a:gd name="T2" fmla="*/ 1680 w 2224"/>
                  <a:gd name="T3" fmla="*/ 536 h 536"/>
                  <a:gd name="T4" fmla="*/ 2224 w 2224"/>
                  <a:gd name="T5" fmla="*/ 0 h 536"/>
                  <a:gd name="T6" fmla="*/ 576 w 2224"/>
                  <a:gd name="T7" fmla="*/ 16 h 536"/>
                  <a:gd name="T8" fmla="*/ 0 w 2224"/>
                  <a:gd name="T9" fmla="*/ 520 h 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4"/>
                  <a:gd name="T16" fmla="*/ 0 h 536"/>
                  <a:gd name="T17" fmla="*/ 2224 w 2224"/>
                  <a:gd name="T18" fmla="*/ 536 h 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4" h="536">
                    <a:moveTo>
                      <a:pt x="0" y="520"/>
                    </a:moveTo>
                    <a:lnTo>
                      <a:pt x="1680" y="536"/>
                    </a:lnTo>
                    <a:lnTo>
                      <a:pt x="2224" y="0"/>
                    </a:lnTo>
                    <a:lnTo>
                      <a:pt x="576" y="16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rgbClr val="00FF00">
                  <a:alpha val="5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42"/>
              <p:cNvSpPr>
                <a:spLocks/>
              </p:cNvSpPr>
              <p:nvPr/>
            </p:nvSpPr>
            <p:spPr bwMode="auto">
              <a:xfrm>
                <a:off x="1739900" y="2270125"/>
                <a:ext cx="2667000" cy="2679700"/>
              </a:xfrm>
              <a:custGeom>
                <a:avLst/>
                <a:gdLst>
                  <a:gd name="T0" fmla="*/ 16 w 1680"/>
                  <a:gd name="T1" fmla="*/ 1688 h 1688"/>
                  <a:gd name="T2" fmla="*/ 1680 w 1680"/>
                  <a:gd name="T3" fmla="*/ 1648 h 1688"/>
                  <a:gd name="T4" fmla="*/ 1680 w 1680"/>
                  <a:gd name="T5" fmla="*/ 16 h 1688"/>
                  <a:gd name="T6" fmla="*/ 0 w 1680"/>
                  <a:gd name="T7" fmla="*/ 0 h 1688"/>
                  <a:gd name="T8" fmla="*/ 16 w 1680"/>
                  <a:gd name="T9" fmla="*/ 1688 h 16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688"/>
                  <a:gd name="T17" fmla="*/ 1680 w 1680"/>
                  <a:gd name="T18" fmla="*/ 1688 h 16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688">
                    <a:moveTo>
                      <a:pt x="16" y="1688"/>
                    </a:moveTo>
                    <a:lnTo>
                      <a:pt x="1680" y="1648"/>
                    </a:lnTo>
                    <a:lnTo>
                      <a:pt x="1680" y="16"/>
                    </a:lnTo>
                    <a:lnTo>
                      <a:pt x="0" y="0"/>
                    </a:lnTo>
                    <a:lnTo>
                      <a:pt x="16" y="1688"/>
                    </a:lnTo>
                    <a:close/>
                  </a:path>
                </a:pathLst>
              </a:custGeom>
              <a:solidFill>
                <a:srgbClr val="66CCFF">
                  <a:alpha val="5215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4"/>
              <p:cNvSpPr>
                <a:spLocks/>
              </p:cNvSpPr>
              <p:nvPr/>
            </p:nvSpPr>
            <p:spPr bwMode="auto">
              <a:xfrm>
                <a:off x="1727200" y="2298700"/>
                <a:ext cx="2717800" cy="2641600"/>
              </a:xfrm>
              <a:custGeom>
                <a:avLst/>
                <a:gdLst>
                  <a:gd name="T0" fmla="*/ 0 w 1712"/>
                  <a:gd name="T1" fmla="*/ 0 h 1664"/>
                  <a:gd name="T2" fmla="*/ 32 w 1712"/>
                  <a:gd name="T3" fmla="*/ 1664 h 1664"/>
                  <a:gd name="T4" fmla="*/ 1712 w 1712"/>
                  <a:gd name="T5" fmla="*/ 1632 h 1664"/>
                  <a:gd name="T6" fmla="*/ 0 60000 65536"/>
                  <a:gd name="T7" fmla="*/ 0 60000 65536"/>
                  <a:gd name="T8" fmla="*/ 0 60000 65536"/>
                  <a:gd name="T9" fmla="*/ 0 w 1712"/>
                  <a:gd name="T10" fmla="*/ 0 h 1664"/>
                  <a:gd name="T11" fmla="*/ 1712 w 1712"/>
                  <a:gd name="T12" fmla="*/ 1664 h 16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12" h="1664">
                    <a:moveTo>
                      <a:pt x="0" y="0"/>
                    </a:moveTo>
                    <a:lnTo>
                      <a:pt x="32" y="1664"/>
                    </a:lnTo>
                    <a:lnTo>
                      <a:pt x="1712" y="163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5"/>
              <p:cNvSpPr>
                <a:spLocks/>
              </p:cNvSpPr>
              <p:nvPr/>
            </p:nvSpPr>
            <p:spPr bwMode="auto">
              <a:xfrm>
                <a:off x="825500" y="4914900"/>
                <a:ext cx="977900" cy="838200"/>
              </a:xfrm>
              <a:custGeom>
                <a:avLst/>
                <a:gdLst>
                  <a:gd name="T0" fmla="*/ 616 w 616"/>
                  <a:gd name="T1" fmla="*/ 0 h 528"/>
                  <a:gd name="T2" fmla="*/ 0 w 616"/>
                  <a:gd name="T3" fmla="*/ 528 h 528"/>
                  <a:gd name="T4" fmla="*/ 0 60000 65536"/>
                  <a:gd name="T5" fmla="*/ 0 60000 65536"/>
                  <a:gd name="T6" fmla="*/ 0 w 616"/>
                  <a:gd name="T7" fmla="*/ 0 h 528"/>
                  <a:gd name="T8" fmla="*/ 616 w 616"/>
                  <a:gd name="T9" fmla="*/ 528 h 52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16" h="528">
                    <a:moveTo>
                      <a:pt x="616" y="0"/>
                    </a:moveTo>
                    <a:lnTo>
                      <a:pt x="0" y="52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Text Box 7"/>
              <p:cNvSpPr txBox="1">
                <a:spLocks noChangeArrowheads="1"/>
              </p:cNvSpPr>
              <p:nvPr/>
            </p:nvSpPr>
            <p:spPr bwMode="auto">
              <a:xfrm>
                <a:off x="1371600" y="4670425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ru-RU" sz="2400" b="1">
                    <a:solidFill>
                      <a:schemeClr val="tx2"/>
                    </a:solidFill>
                  </a:rPr>
                  <a:t>D</a:t>
                </a:r>
                <a:endParaRPr lang="ru-RU" altLang="ru-RU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Text Box 8"/>
              <p:cNvSpPr txBox="1">
                <a:spLocks noChangeArrowheads="1"/>
              </p:cNvSpPr>
              <p:nvPr/>
            </p:nvSpPr>
            <p:spPr bwMode="auto">
              <a:xfrm>
                <a:off x="533400" y="5638800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>
                    <a:solidFill>
                      <a:schemeClr val="tx2"/>
                    </a:solidFill>
                  </a:rPr>
                  <a:t>А</a:t>
                </a:r>
              </a:p>
            </p:txBody>
          </p:sp>
          <p:sp>
            <p:nvSpPr>
              <p:cNvPr id="27" name="Text Box 13"/>
              <p:cNvSpPr txBox="1">
                <a:spLocks noChangeArrowheads="1"/>
              </p:cNvSpPr>
              <p:nvPr/>
            </p:nvSpPr>
            <p:spPr bwMode="auto">
              <a:xfrm>
                <a:off x="4343400" y="2057400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>
                    <a:solidFill>
                      <a:schemeClr val="tx2"/>
                    </a:solidFill>
                  </a:rPr>
                  <a:t>С</a:t>
                </a:r>
                <a:r>
                  <a:rPr lang="en-US" altLang="ru-RU" sz="2400" b="1" baseline="-25000">
                    <a:solidFill>
                      <a:schemeClr val="tx2"/>
                    </a:solidFill>
                  </a:rPr>
                  <a:t>1</a:t>
                </a:r>
                <a:endParaRPr lang="ru-RU" altLang="ru-RU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8" name="AutoShape 14"/>
              <p:cNvSpPr>
                <a:spLocks noChangeArrowheads="1"/>
              </p:cNvSpPr>
              <p:nvPr/>
            </p:nvSpPr>
            <p:spPr bwMode="auto">
              <a:xfrm>
                <a:off x="838200" y="2286000"/>
                <a:ext cx="3581400" cy="3460750"/>
              </a:xfrm>
              <a:prstGeom prst="cube">
                <a:avLst>
                  <a:gd name="adj" fmla="val 25000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29" name="Freeform 38"/>
              <p:cNvSpPr>
                <a:spLocks/>
              </p:cNvSpPr>
              <p:nvPr/>
            </p:nvSpPr>
            <p:spPr bwMode="auto">
              <a:xfrm>
                <a:off x="3543300" y="2308225"/>
                <a:ext cx="876300" cy="3441700"/>
              </a:xfrm>
              <a:custGeom>
                <a:avLst/>
                <a:gdLst>
                  <a:gd name="T0" fmla="*/ 0 w 552"/>
                  <a:gd name="T1" fmla="*/ 2168 h 2168"/>
                  <a:gd name="T2" fmla="*/ 544 w 552"/>
                  <a:gd name="T3" fmla="*/ 1624 h 2168"/>
                  <a:gd name="T4" fmla="*/ 552 w 552"/>
                  <a:gd name="T5" fmla="*/ 0 h 2168"/>
                  <a:gd name="T6" fmla="*/ 0 w 552"/>
                  <a:gd name="T7" fmla="*/ 520 h 2168"/>
                  <a:gd name="T8" fmla="*/ 0 w 552"/>
                  <a:gd name="T9" fmla="*/ 2168 h 2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2"/>
                  <a:gd name="T16" fmla="*/ 0 h 2168"/>
                  <a:gd name="T17" fmla="*/ 552 w 552"/>
                  <a:gd name="T18" fmla="*/ 2168 h 2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2" h="2168">
                    <a:moveTo>
                      <a:pt x="0" y="2168"/>
                    </a:moveTo>
                    <a:lnTo>
                      <a:pt x="544" y="1624"/>
                    </a:lnTo>
                    <a:lnTo>
                      <a:pt x="552" y="0"/>
                    </a:lnTo>
                    <a:lnTo>
                      <a:pt x="0" y="520"/>
                    </a:lnTo>
                    <a:lnTo>
                      <a:pt x="0" y="2168"/>
                    </a:lnTo>
                    <a:close/>
                  </a:path>
                </a:pathLst>
              </a:custGeom>
              <a:solidFill>
                <a:srgbClr val="FF66CC">
                  <a:alpha val="5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Text Box 23"/>
              <p:cNvSpPr txBox="1">
                <a:spLocks noChangeArrowheads="1"/>
              </p:cNvSpPr>
              <p:nvPr/>
            </p:nvSpPr>
            <p:spPr bwMode="auto">
              <a:xfrm>
                <a:off x="3581400" y="3048000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>
                    <a:solidFill>
                      <a:schemeClr val="tx2"/>
                    </a:solidFill>
                  </a:rPr>
                  <a:t>В</a:t>
                </a:r>
                <a:r>
                  <a:rPr lang="en-US" altLang="ru-RU" sz="2400" b="1" baseline="-25000">
                    <a:solidFill>
                      <a:schemeClr val="tx2"/>
                    </a:solidFill>
                  </a:rPr>
                  <a:t>1</a:t>
                </a:r>
                <a:endParaRPr lang="ru-RU" altLang="ru-RU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1" name="Text Box 11"/>
              <p:cNvSpPr txBox="1">
                <a:spLocks noChangeArrowheads="1"/>
              </p:cNvSpPr>
              <p:nvPr/>
            </p:nvSpPr>
            <p:spPr bwMode="auto">
              <a:xfrm>
                <a:off x="381000" y="2852936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>
                    <a:solidFill>
                      <a:schemeClr val="tx2"/>
                    </a:solidFill>
                  </a:rPr>
                  <a:t>А</a:t>
                </a:r>
                <a:r>
                  <a:rPr lang="en-US" altLang="ru-RU" sz="2400" b="1" baseline="-25000">
                    <a:solidFill>
                      <a:schemeClr val="tx2"/>
                    </a:solidFill>
                  </a:rPr>
                  <a:t>1</a:t>
                </a:r>
                <a:endParaRPr lang="ru-RU" altLang="ru-RU" sz="2400" b="1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835770" y="5652537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endPara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121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143750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/>
                </a:solidFill>
              </a:rPr>
              <a:t>Развёртка куба</a:t>
            </a:r>
            <a:endParaRPr lang="ru-RU" sz="4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5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28600"/>
            <a:ext cx="8229600" cy="18288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Площадь поверхности куба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81000" y="1846665"/>
            <a:ext cx="4623048" cy="4401735"/>
            <a:chOff x="381000" y="1846665"/>
            <a:chExt cx="4623048" cy="4401735"/>
          </a:xfrm>
        </p:grpSpPr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3352800" y="5791200"/>
              <a:ext cx="609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 sz="2400" b="1">
                  <a:solidFill>
                    <a:schemeClr val="tx2"/>
                  </a:solidFill>
                </a:rPr>
                <a:t>В</a:t>
              </a:r>
            </a:p>
          </p:txBody>
        </p: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4394448" y="4653136"/>
              <a:ext cx="6096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altLang="ru-RU" sz="2400" b="1" dirty="0">
                  <a:solidFill>
                    <a:schemeClr val="tx2"/>
                  </a:solidFill>
                </a:rPr>
                <a:t>С</a:t>
              </a:r>
            </a:p>
          </p:txBody>
        </p:sp>
        <p:sp>
          <p:nvSpPr>
            <p:cNvPr id="28" name="Text Box 7"/>
            <p:cNvSpPr txBox="1">
              <a:spLocks noChangeArrowheads="1"/>
            </p:cNvSpPr>
            <p:nvPr/>
          </p:nvSpPr>
          <p:spPr bwMode="auto">
            <a:xfrm>
              <a:off x="1262418" y="1846665"/>
              <a:ext cx="71878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altLang="ru-RU" sz="2400" b="1" dirty="0" smtClean="0">
                  <a:solidFill>
                    <a:schemeClr val="tx2"/>
                  </a:solidFill>
                </a:rPr>
                <a:t>D</a:t>
              </a:r>
              <a:r>
                <a:rPr lang="ru-RU" altLang="ru-RU" sz="2400" b="1" baseline="-25000" dirty="0" smtClean="0">
                  <a:solidFill>
                    <a:schemeClr val="tx2"/>
                  </a:solidFill>
                </a:rPr>
                <a:t>1</a:t>
              </a:r>
              <a:endParaRPr lang="ru-RU" altLang="ru-RU" sz="2400" b="1" baseline="-25000" dirty="0">
                <a:solidFill>
                  <a:schemeClr val="tx2"/>
                </a:solidFill>
              </a:endParaRP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381000" y="2057400"/>
              <a:ext cx="4572000" cy="4038600"/>
              <a:chOff x="381000" y="2057400"/>
              <a:chExt cx="4572000" cy="4038600"/>
            </a:xfrm>
          </p:grpSpPr>
          <p:sp>
            <p:nvSpPr>
              <p:cNvPr id="3" name="Freeform 49"/>
              <p:cNvSpPr>
                <a:spLocks/>
              </p:cNvSpPr>
              <p:nvPr/>
            </p:nvSpPr>
            <p:spPr bwMode="auto">
              <a:xfrm>
                <a:off x="876300" y="4899025"/>
                <a:ext cx="3530600" cy="850900"/>
              </a:xfrm>
              <a:custGeom>
                <a:avLst/>
                <a:gdLst>
                  <a:gd name="T0" fmla="*/ 0 w 2224"/>
                  <a:gd name="T1" fmla="*/ 520 h 536"/>
                  <a:gd name="T2" fmla="*/ 1680 w 2224"/>
                  <a:gd name="T3" fmla="*/ 536 h 536"/>
                  <a:gd name="T4" fmla="*/ 2224 w 2224"/>
                  <a:gd name="T5" fmla="*/ 0 h 536"/>
                  <a:gd name="T6" fmla="*/ 576 w 2224"/>
                  <a:gd name="T7" fmla="*/ 16 h 536"/>
                  <a:gd name="T8" fmla="*/ 0 w 2224"/>
                  <a:gd name="T9" fmla="*/ 520 h 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4"/>
                  <a:gd name="T16" fmla="*/ 0 h 536"/>
                  <a:gd name="T17" fmla="*/ 2224 w 2224"/>
                  <a:gd name="T18" fmla="*/ 536 h 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4" h="536">
                    <a:moveTo>
                      <a:pt x="0" y="520"/>
                    </a:moveTo>
                    <a:lnTo>
                      <a:pt x="1680" y="536"/>
                    </a:lnTo>
                    <a:lnTo>
                      <a:pt x="2224" y="0"/>
                    </a:lnTo>
                    <a:lnTo>
                      <a:pt x="576" y="16"/>
                    </a:lnTo>
                    <a:lnTo>
                      <a:pt x="0" y="520"/>
                    </a:lnTo>
                    <a:close/>
                  </a:path>
                </a:pathLst>
              </a:custGeom>
              <a:solidFill>
                <a:srgbClr val="00FF00">
                  <a:alpha val="5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" name="Freeform 42"/>
              <p:cNvSpPr>
                <a:spLocks/>
              </p:cNvSpPr>
              <p:nvPr/>
            </p:nvSpPr>
            <p:spPr bwMode="auto">
              <a:xfrm>
                <a:off x="1739900" y="2270125"/>
                <a:ext cx="2667000" cy="2679700"/>
              </a:xfrm>
              <a:custGeom>
                <a:avLst/>
                <a:gdLst>
                  <a:gd name="T0" fmla="*/ 16 w 1680"/>
                  <a:gd name="T1" fmla="*/ 1688 h 1688"/>
                  <a:gd name="T2" fmla="*/ 1680 w 1680"/>
                  <a:gd name="T3" fmla="*/ 1648 h 1688"/>
                  <a:gd name="T4" fmla="*/ 1680 w 1680"/>
                  <a:gd name="T5" fmla="*/ 16 h 1688"/>
                  <a:gd name="T6" fmla="*/ 0 w 1680"/>
                  <a:gd name="T7" fmla="*/ 0 h 1688"/>
                  <a:gd name="T8" fmla="*/ 16 w 1680"/>
                  <a:gd name="T9" fmla="*/ 1688 h 16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0"/>
                  <a:gd name="T16" fmla="*/ 0 h 1688"/>
                  <a:gd name="T17" fmla="*/ 1680 w 1680"/>
                  <a:gd name="T18" fmla="*/ 1688 h 16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0" h="1688">
                    <a:moveTo>
                      <a:pt x="16" y="1688"/>
                    </a:moveTo>
                    <a:lnTo>
                      <a:pt x="1680" y="1648"/>
                    </a:lnTo>
                    <a:lnTo>
                      <a:pt x="1680" y="16"/>
                    </a:lnTo>
                    <a:lnTo>
                      <a:pt x="0" y="0"/>
                    </a:lnTo>
                    <a:lnTo>
                      <a:pt x="16" y="1688"/>
                    </a:lnTo>
                    <a:close/>
                  </a:path>
                </a:pathLst>
              </a:custGeom>
              <a:solidFill>
                <a:srgbClr val="66CCFF">
                  <a:alpha val="52156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1727200" y="2298700"/>
                <a:ext cx="2717800" cy="2641600"/>
              </a:xfrm>
              <a:custGeom>
                <a:avLst/>
                <a:gdLst>
                  <a:gd name="T0" fmla="*/ 0 w 1712"/>
                  <a:gd name="T1" fmla="*/ 0 h 1664"/>
                  <a:gd name="T2" fmla="*/ 32 w 1712"/>
                  <a:gd name="T3" fmla="*/ 1664 h 1664"/>
                  <a:gd name="T4" fmla="*/ 1712 w 1712"/>
                  <a:gd name="T5" fmla="*/ 1632 h 1664"/>
                  <a:gd name="T6" fmla="*/ 0 60000 65536"/>
                  <a:gd name="T7" fmla="*/ 0 60000 65536"/>
                  <a:gd name="T8" fmla="*/ 0 60000 65536"/>
                  <a:gd name="T9" fmla="*/ 0 w 1712"/>
                  <a:gd name="T10" fmla="*/ 0 h 1664"/>
                  <a:gd name="T11" fmla="*/ 1712 w 1712"/>
                  <a:gd name="T12" fmla="*/ 1664 h 16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12" h="1664">
                    <a:moveTo>
                      <a:pt x="0" y="0"/>
                    </a:moveTo>
                    <a:lnTo>
                      <a:pt x="32" y="1664"/>
                    </a:lnTo>
                    <a:lnTo>
                      <a:pt x="1712" y="1632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825500" y="4914900"/>
                <a:ext cx="977900" cy="838200"/>
              </a:xfrm>
              <a:custGeom>
                <a:avLst/>
                <a:gdLst>
                  <a:gd name="T0" fmla="*/ 616 w 616"/>
                  <a:gd name="T1" fmla="*/ 0 h 528"/>
                  <a:gd name="T2" fmla="*/ 0 w 616"/>
                  <a:gd name="T3" fmla="*/ 528 h 528"/>
                  <a:gd name="T4" fmla="*/ 0 60000 65536"/>
                  <a:gd name="T5" fmla="*/ 0 60000 65536"/>
                  <a:gd name="T6" fmla="*/ 0 w 616"/>
                  <a:gd name="T7" fmla="*/ 0 h 528"/>
                  <a:gd name="T8" fmla="*/ 616 w 616"/>
                  <a:gd name="T9" fmla="*/ 528 h 52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16" h="528">
                    <a:moveTo>
                      <a:pt x="616" y="0"/>
                    </a:moveTo>
                    <a:lnTo>
                      <a:pt x="0" y="528"/>
                    </a:lnTo>
                  </a:path>
                </a:pathLst>
              </a:custGeom>
              <a:noFill/>
              <a:ln w="9525" cap="flat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Text Box 7"/>
              <p:cNvSpPr txBox="1">
                <a:spLocks noChangeArrowheads="1"/>
              </p:cNvSpPr>
              <p:nvPr/>
            </p:nvSpPr>
            <p:spPr bwMode="auto">
              <a:xfrm>
                <a:off x="1371600" y="4670425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altLang="ru-RU" sz="2400" b="1">
                    <a:solidFill>
                      <a:schemeClr val="tx2"/>
                    </a:solidFill>
                  </a:rPr>
                  <a:t>D</a:t>
                </a:r>
                <a:endParaRPr lang="ru-RU" altLang="ru-RU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8" name="Text Box 8"/>
              <p:cNvSpPr txBox="1">
                <a:spLocks noChangeArrowheads="1"/>
              </p:cNvSpPr>
              <p:nvPr/>
            </p:nvSpPr>
            <p:spPr bwMode="auto">
              <a:xfrm>
                <a:off x="533400" y="5638800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>
                    <a:solidFill>
                      <a:schemeClr val="tx2"/>
                    </a:solidFill>
                  </a:rPr>
                  <a:t>А</a:t>
                </a:r>
              </a:p>
            </p:txBody>
          </p:sp>
          <p:sp>
            <p:nvSpPr>
              <p:cNvPr id="10" name="Text Box 13"/>
              <p:cNvSpPr txBox="1">
                <a:spLocks noChangeArrowheads="1"/>
              </p:cNvSpPr>
              <p:nvPr/>
            </p:nvSpPr>
            <p:spPr bwMode="auto">
              <a:xfrm>
                <a:off x="4343400" y="2057400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>
                    <a:solidFill>
                      <a:schemeClr val="tx2"/>
                    </a:solidFill>
                  </a:rPr>
                  <a:t>С</a:t>
                </a:r>
                <a:r>
                  <a:rPr lang="en-US" altLang="ru-RU" sz="2400" b="1" baseline="-25000">
                    <a:solidFill>
                      <a:schemeClr val="tx2"/>
                    </a:solidFill>
                  </a:rPr>
                  <a:t>1</a:t>
                </a:r>
                <a:endParaRPr lang="ru-RU" altLang="ru-RU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11" name="AutoShape 14"/>
              <p:cNvSpPr>
                <a:spLocks noChangeArrowheads="1"/>
              </p:cNvSpPr>
              <p:nvPr/>
            </p:nvSpPr>
            <p:spPr bwMode="auto">
              <a:xfrm>
                <a:off x="838200" y="2286000"/>
                <a:ext cx="3581400" cy="3460750"/>
              </a:xfrm>
              <a:prstGeom prst="cube">
                <a:avLst>
                  <a:gd name="adj" fmla="val 25000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3543300" y="2308225"/>
                <a:ext cx="876300" cy="3441700"/>
              </a:xfrm>
              <a:custGeom>
                <a:avLst/>
                <a:gdLst>
                  <a:gd name="T0" fmla="*/ 0 w 552"/>
                  <a:gd name="T1" fmla="*/ 2168 h 2168"/>
                  <a:gd name="T2" fmla="*/ 544 w 552"/>
                  <a:gd name="T3" fmla="*/ 1624 h 2168"/>
                  <a:gd name="T4" fmla="*/ 552 w 552"/>
                  <a:gd name="T5" fmla="*/ 0 h 2168"/>
                  <a:gd name="T6" fmla="*/ 0 w 552"/>
                  <a:gd name="T7" fmla="*/ 520 h 2168"/>
                  <a:gd name="T8" fmla="*/ 0 w 552"/>
                  <a:gd name="T9" fmla="*/ 2168 h 2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2"/>
                  <a:gd name="T16" fmla="*/ 0 h 2168"/>
                  <a:gd name="T17" fmla="*/ 552 w 552"/>
                  <a:gd name="T18" fmla="*/ 2168 h 2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2" h="2168">
                    <a:moveTo>
                      <a:pt x="0" y="2168"/>
                    </a:moveTo>
                    <a:lnTo>
                      <a:pt x="544" y="1624"/>
                    </a:lnTo>
                    <a:lnTo>
                      <a:pt x="552" y="0"/>
                    </a:lnTo>
                    <a:lnTo>
                      <a:pt x="0" y="520"/>
                    </a:lnTo>
                    <a:lnTo>
                      <a:pt x="0" y="2168"/>
                    </a:lnTo>
                    <a:close/>
                  </a:path>
                </a:pathLst>
              </a:custGeom>
              <a:solidFill>
                <a:srgbClr val="FF66CC">
                  <a:alpha val="5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Text Box 23"/>
              <p:cNvSpPr txBox="1">
                <a:spLocks noChangeArrowheads="1"/>
              </p:cNvSpPr>
              <p:nvPr/>
            </p:nvSpPr>
            <p:spPr bwMode="auto">
              <a:xfrm>
                <a:off x="3581400" y="3048000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>
                    <a:solidFill>
                      <a:schemeClr val="tx2"/>
                    </a:solidFill>
                  </a:rPr>
                  <a:t>В</a:t>
                </a:r>
                <a:r>
                  <a:rPr lang="en-US" altLang="ru-RU" sz="2400" b="1" baseline="-25000">
                    <a:solidFill>
                      <a:schemeClr val="tx2"/>
                    </a:solidFill>
                  </a:rPr>
                  <a:t>1</a:t>
                </a:r>
                <a:endParaRPr lang="ru-RU" altLang="ru-RU" sz="24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9" name="Text Box 11"/>
              <p:cNvSpPr txBox="1">
                <a:spLocks noChangeArrowheads="1"/>
              </p:cNvSpPr>
              <p:nvPr/>
            </p:nvSpPr>
            <p:spPr bwMode="auto">
              <a:xfrm>
                <a:off x="381000" y="2852936"/>
                <a:ext cx="6096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ru-RU" altLang="ru-RU" sz="2400" b="1">
                    <a:solidFill>
                      <a:schemeClr val="tx2"/>
                    </a:solidFill>
                  </a:rPr>
                  <a:t>А</a:t>
                </a:r>
                <a:r>
                  <a:rPr lang="en-US" altLang="ru-RU" sz="2400" b="1" baseline="-25000">
                    <a:solidFill>
                      <a:schemeClr val="tx2"/>
                    </a:solidFill>
                  </a:rPr>
                  <a:t>1</a:t>
                </a:r>
                <a:endParaRPr lang="ru-RU" altLang="ru-RU" sz="2400" b="1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1835770" y="5652537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</a:t>
              </a:r>
              <a:endPara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5868144" y="2636912"/>
            <a:ext cx="1398140" cy="584775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= 6a</a:t>
            </a:r>
            <a:r>
              <a:rPr lang="en-US" sz="3200" b="1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83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79512" y="954904"/>
            <a:ext cx="2797792" cy="498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/>
                </a:solidFill>
              </a:rPr>
              <a:t>Пирамиды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57083" y="1017675"/>
            <a:ext cx="203754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Треугольная</a:t>
            </a:r>
          </a:p>
          <a:p>
            <a:r>
              <a:rPr lang="ru-RU" sz="2800" dirty="0" smtClean="0"/>
              <a:t>пирамида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856727" y="3573016"/>
            <a:ext cx="2838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Четырехугольная пирамида</a:t>
            </a:r>
            <a:endParaRPr lang="ru-RU" sz="2800" dirty="0"/>
          </a:p>
        </p:txBody>
      </p:sp>
      <p:pic>
        <p:nvPicPr>
          <p:cNvPr id="8" name="Picture 2" descr="&amp;Acy;&amp;jcy;&amp;mcy;&amp;acy;&amp;ncy;. . &amp;Pcy;&amp;rcy;&amp;ocy;&amp;dcy;&amp;acy;&amp;zhcy;&amp;acy; &amp;icy;&amp;gcy;&amp;rcy;&amp;ocy;&amp;vcy;&amp;ocy;&amp;gcy;&amp;ocy; &amp;ocy;&amp;bcy;&amp;ocy;&amp;rcy;&amp;ucy;&amp;dcy;&amp;ocy;&amp;vcy;&amp;acy;&amp;ncy;&amp;icy;&amp;yacy; / &amp;Pcy;&amp;icy;&amp;rcy;&amp;acy;&amp;mcy;&amp;icy;&amp;dcy;&amp;acy;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95936" y="4151564"/>
            <a:ext cx="4554409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75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Треугольная пирамида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pic>
        <p:nvPicPr>
          <p:cNvPr id="4098" name="Picture 2" descr="&amp;Kcy;&amp;acy;&amp;kcy; &amp;scy;&amp;dcy;&amp;iecy;&amp;lcy;&amp;acy;&amp;tcy;&amp;softcy; &amp;rcy;&amp;acy;&amp;zcy;&amp;vcy;&amp;iocy;&amp;rcy;&amp;tcy;&amp;kcy;&amp;ucy; &amp;pcy;&amp;icy;&amp;rcy;&amp;acy;&amp;mcy;&amp;icy;&amp;d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951" y="2204864"/>
            <a:ext cx="3314733" cy="318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693" y="1844824"/>
            <a:ext cx="3055203" cy="3836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3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Блиц-опрос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/>
              <a:t>Прямоугольник </a:t>
            </a:r>
            <a:r>
              <a:rPr lang="ru-RU" dirty="0" smtClean="0"/>
              <a:t>– это …</a:t>
            </a:r>
          </a:p>
          <a:p>
            <a:pPr marL="0" lvl="0" indent="0">
              <a:buNone/>
            </a:pPr>
            <a:r>
              <a:rPr lang="ru-RU" b="1" dirty="0" smtClean="0"/>
              <a:t>четырехугольник</a:t>
            </a:r>
            <a:r>
              <a:rPr lang="ru-RU" dirty="0"/>
              <a:t> </a:t>
            </a:r>
            <a:r>
              <a:rPr lang="ru-RU" b="1" dirty="0"/>
              <a:t>у</a:t>
            </a:r>
            <a:r>
              <a:rPr lang="ru-RU" dirty="0"/>
              <a:t> </a:t>
            </a:r>
            <a:r>
              <a:rPr lang="ru-RU" b="1" dirty="0"/>
              <a:t>которого</a:t>
            </a:r>
            <a:r>
              <a:rPr lang="ru-RU" dirty="0"/>
              <a:t> </a:t>
            </a:r>
            <a:r>
              <a:rPr lang="ru-RU" b="1" dirty="0"/>
              <a:t>две</a:t>
            </a:r>
            <a:r>
              <a:rPr lang="ru-RU" dirty="0"/>
              <a:t> </a:t>
            </a:r>
            <a:r>
              <a:rPr lang="ru-RU" b="1" dirty="0"/>
              <a:t>противоположные</a:t>
            </a:r>
            <a:r>
              <a:rPr lang="ru-RU" dirty="0"/>
              <a:t> </a:t>
            </a:r>
            <a:r>
              <a:rPr lang="ru-RU" b="1" dirty="0"/>
              <a:t>стороны</a:t>
            </a:r>
            <a:r>
              <a:rPr lang="ru-RU" dirty="0"/>
              <a:t> </a:t>
            </a:r>
            <a:r>
              <a:rPr lang="ru-RU" b="1" dirty="0"/>
              <a:t>равны</a:t>
            </a:r>
            <a:r>
              <a:rPr lang="ru-RU" dirty="0"/>
              <a:t> </a:t>
            </a:r>
            <a:r>
              <a:rPr lang="ru-RU" b="1" dirty="0"/>
              <a:t>и</a:t>
            </a:r>
            <a:r>
              <a:rPr lang="ru-RU" dirty="0"/>
              <a:t> </a:t>
            </a:r>
            <a:r>
              <a:rPr lang="ru-RU" b="1" dirty="0"/>
              <a:t>все</a:t>
            </a:r>
            <a:r>
              <a:rPr lang="ru-RU" dirty="0"/>
              <a:t> </a:t>
            </a:r>
            <a:r>
              <a:rPr lang="ru-RU" b="1" dirty="0"/>
              <a:t>четыре</a:t>
            </a:r>
            <a:r>
              <a:rPr lang="ru-RU" dirty="0"/>
              <a:t> </a:t>
            </a:r>
            <a:r>
              <a:rPr lang="ru-RU" b="1" dirty="0"/>
              <a:t>угла</a:t>
            </a:r>
            <a:r>
              <a:rPr lang="ru-RU" dirty="0"/>
              <a:t> </a:t>
            </a:r>
            <a:r>
              <a:rPr lang="ru-RU" b="1" dirty="0" smtClean="0"/>
              <a:t>прямые</a:t>
            </a:r>
            <a:endParaRPr lang="ru-RU" dirty="0"/>
          </a:p>
          <a:p>
            <a:pPr lvl="0"/>
            <a:r>
              <a:rPr lang="ru-RU" i="1" dirty="0" smtClean="0"/>
              <a:t>а </a:t>
            </a:r>
            <a:r>
              <a:rPr lang="ru-RU" dirty="0" smtClean="0"/>
              <a:t>и</a:t>
            </a:r>
            <a:r>
              <a:rPr lang="ru-RU" i="1" dirty="0" smtClean="0"/>
              <a:t> </a:t>
            </a:r>
            <a:r>
              <a:rPr lang="en-US" i="1" dirty="0" smtClean="0"/>
              <a:t>b</a:t>
            </a:r>
            <a:r>
              <a:rPr lang="ru-RU" i="1" dirty="0" smtClean="0"/>
              <a:t> - … </a:t>
            </a:r>
          </a:p>
          <a:p>
            <a:pPr marL="0" lvl="0" indent="0">
              <a:buNone/>
            </a:pPr>
            <a:r>
              <a:rPr lang="ru-RU" b="1" dirty="0" smtClean="0"/>
              <a:t>соседние стороны</a:t>
            </a:r>
          </a:p>
          <a:p>
            <a:r>
              <a:rPr lang="ru-RU" i="1" dirty="0" smtClean="0"/>
              <a:t>а </a:t>
            </a:r>
            <a:r>
              <a:rPr lang="ru-RU" dirty="0" smtClean="0"/>
              <a:t>– это …</a:t>
            </a:r>
          </a:p>
          <a:p>
            <a:pPr marL="0" indent="0">
              <a:buNone/>
            </a:pPr>
            <a:r>
              <a:rPr lang="ru-RU" b="1" dirty="0" smtClean="0"/>
              <a:t>длина</a:t>
            </a:r>
          </a:p>
          <a:p>
            <a:r>
              <a:rPr lang="en-US" i="1" dirty="0" smtClean="0"/>
              <a:t>b</a:t>
            </a:r>
            <a:r>
              <a:rPr lang="ru-RU" i="1" dirty="0" smtClean="0"/>
              <a:t> </a:t>
            </a:r>
            <a:r>
              <a:rPr lang="ru-RU" dirty="0"/>
              <a:t>– это …</a:t>
            </a:r>
          </a:p>
          <a:p>
            <a:pPr marL="0" indent="0">
              <a:buNone/>
            </a:pPr>
            <a:r>
              <a:rPr lang="ru-RU" b="1" dirty="0" smtClean="0"/>
              <a:t>ширина</a:t>
            </a:r>
          </a:p>
          <a:p>
            <a:pPr lvl="0"/>
            <a:r>
              <a:rPr lang="ru-RU" dirty="0"/>
              <a:t>Площадь прямоугольника равна … </a:t>
            </a:r>
          </a:p>
          <a:p>
            <a:pPr marL="0" indent="0">
              <a:buNone/>
            </a:pPr>
            <a:r>
              <a:rPr lang="en-US" b="1" dirty="0" smtClean="0"/>
              <a:t>S=</a:t>
            </a:r>
            <a:r>
              <a:rPr lang="en-US" b="1" dirty="0" err="1" smtClean="0"/>
              <a:t>a∙b</a:t>
            </a:r>
            <a:endParaRPr lang="ru-RU" b="1" dirty="0"/>
          </a:p>
        </p:txBody>
      </p:sp>
      <p:pic>
        <p:nvPicPr>
          <p:cNvPr id="4100" name="Picture 4" descr="https://ru-static.z-dn.net/files/dad/e70a84932a48adc847c1ea22b7581bec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7" t="6805" r="23330" b="25235"/>
          <a:stretch/>
        </p:blipFill>
        <p:spPr bwMode="auto">
          <a:xfrm>
            <a:off x="4139952" y="2636912"/>
            <a:ext cx="3096345" cy="18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2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</a:rPr>
              <a:t>Четырехугольная пирамида</a:t>
            </a:r>
            <a:endParaRPr lang="ru-RU" sz="4000" b="1" dirty="0">
              <a:solidFill>
                <a:schemeClr val="accent1"/>
              </a:solidFill>
            </a:endParaRPr>
          </a:p>
        </p:txBody>
      </p:sp>
      <p:pic>
        <p:nvPicPr>
          <p:cNvPr id="5122" name="Picture 2" descr="&amp;ZHcy;&amp;ucy;&amp;rcy;&amp;ncy;&amp;acy;&amp;lcy; &quot;&amp;Kcy;&amp;vcy;&amp;acy;&amp;dcy;&amp;rcy;&amp;acy;&amp;tcy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40768"/>
            <a:ext cx="4823672" cy="481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54608"/>
            <a:ext cx="277177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15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b="1" dirty="0"/>
              <a:t>Тест</a:t>
            </a:r>
            <a:r>
              <a:rPr lang="ru-RU" sz="6600" b="1" dirty="0" smtClean="0"/>
              <a:t>.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latin typeface="Candara" panose="020E0502030303020204" pitchFamily="34" charset="0"/>
              </a:rPr>
              <a:t>1. Любой  прямоугольный  параллелепипед  состоит  из  граней. Их  у  него:</a:t>
            </a:r>
          </a:p>
          <a:p>
            <a:r>
              <a:rPr lang="ru-RU" dirty="0">
                <a:latin typeface="Candara" panose="020E0502030303020204" pitchFamily="34" charset="0"/>
              </a:rPr>
              <a:t>А)  12;      В)  8;     С)  6.</a:t>
            </a:r>
          </a:p>
          <a:p>
            <a:r>
              <a:rPr lang="ru-RU" dirty="0">
                <a:latin typeface="Candara" panose="020E0502030303020204" pitchFamily="34" charset="0"/>
              </a:rPr>
              <a:t> </a:t>
            </a:r>
          </a:p>
          <a:p>
            <a:r>
              <a:rPr lang="ru-RU" dirty="0">
                <a:latin typeface="Candara" panose="020E0502030303020204" pitchFamily="34" charset="0"/>
              </a:rPr>
              <a:t>2. У  каждого  прямоугольного  параллелепипеда  есть  рёбра.  Это:</a:t>
            </a:r>
          </a:p>
          <a:p>
            <a:r>
              <a:rPr lang="ru-RU" dirty="0">
                <a:latin typeface="Candara" panose="020E0502030303020204" pitchFamily="34" charset="0"/>
              </a:rPr>
              <a:t>А)  прямоугольники;    В)  отрезки;    С)  точки.</a:t>
            </a:r>
          </a:p>
          <a:p>
            <a:r>
              <a:rPr lang="ru-RU" dirty="0">
                <a:latin typeface="Candara" panose="020E0502030303020204" pitchFamily="34" charset="0"/>
              </a:rPr>
              <a:t> </a:t>
            </a:r>
          </a:p>
          <a:p>
            <a:r>
              <a:rPr lang="ru-RU" dirty="0">
                <a:latin typeface="Candara" panose="020E0502030303020204" pitchFamily="34" charset="0"/>
              </a:rPr>
              <a:t>3.Прямоугольный  параллелепипед,  у  которого  все  рёбра  равны,  называется:</a:t>
            </a:r>
          </a:p>
          <a:p>
            <a:r>
              <a:rPr lang="ru-RU" dirty="0">
                <a:latin typeface="Candara" panose="020E0502030303020204" pitchFamily="34" charset="0"/>
              </a:rPr>
              <a:t>А)  куб;      В)  прямоугольник;  С)  квадрат.</a:t>
            </a:r>
          </a:p>
          <a:p>
            <a:r>
              <a:rPr lang="ru-RU" dirty="0">
                <a:latin typeface="Candara" panose="020E0502030303020204" pitchFamily="34" charset="0"/>
              </a:rPr>
              <a:t> </a:t>
            </a:r>
          </a:p>
          <a:p>
            <a:r>
              <a:rPr lang="ru-RU" b="1" dirty="0">
                <a:latin typeface="Candara" panose="020E0502030303020204" pitchFamily="34" charset="0"/>
              </a:rPr>
              <a:t>Ответы</a:t>
            </a:r>
            <a:r>
              <a:rPr lang="ru-RU" dirty="0">
                <a:latin typeface="Candara" panose="020E0502030303020204" pitchFamily="34" charset="0"/>
              </a:rPr>
              <a:t> </a:t>
            </a:r>
            <a:r>
              <a:rPr lang="ru-RU" dirty="0" smtClean="0">
                <a:latin typeface="Candara" panose="020E0502030303020204" pitchFamily="34" charset="0"/>
              </a:rPr>
              <a:t>1) С</a:t>
            </a:r>
            <a:r>
              <a:rPr lang="ru-RU" dirty="0">
                <a:latin typeface="Candara" panose="020E0502030303020204" pitchFamily="34" charset="0"/>
              </a:rPr>
              <a:t>;   </a:t>
            </a:r>
            <a:r>
              <a:rPr lang="ru-RU" dirty="0" smtClean="0">
                <a:latin typeface="Candara" panose="020E0502030303020204" pitchFamily="34" charset="0"/>
              </a:rPr>
              <a:t>2) В</a:t>
            </a:r>
            <a:r>
              <a:rPr lang="ru-RU" dirty="0">
                <a:latin typeface="Candara" panose="020E0502030303020204" pitchFamily="34" charset="0"/>
              </a:rPr>
              <a:t>;   3)А.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294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03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ПРЯМОУГОЛЬНЫЙ ПАРАЛЛЕЛЕПИПЕД ИМЕЕТ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200" dirty="0" smtClean="0"/>
              <a:t>Граней:</a:t>
            </a:r>
          </a:p>
          <a:p>
            <a:r>
              <a:rPr lang="ru-RU" sz="3200" b="1" dirty="0"/>
              <a:t>6</a:t>
            </a:r>
          </a:p>
          <a:p>
            <a:r>
              <a:rPr lang="ru-RU" sz="3200" dirty="0" smtClean="0"/>
              <a:t>Вершин:</a:t>
            </a:r>
          </a:p>
          <a:p>
            <a:r>
              <a:rPr lang="ru-RU" sz="3200" b="1" dirty="0"/>
              <a:t>8</a:t>
            </a:r>
          </a:p>
          <a:p>
            <a:r>
              <a:rPr lang="ru-RU" sz="3200" dirty="0" smtClean="0"/>
              <a:t>Рёбер:</a:t>
            </a:r>
          </a:p>
          <a:p>
            <a:r>
              <a:rPr lang="ru-RU" sz="3200" b="1" dirty="0" smtClean="0"/>
              <a:t>12</a:t>
            </a:r>
            <a:endParaRPr lang="ru-RU" sz="3200" b="1" dirty="0"/>
          </a:p>
          <a:p>
            <a:r>
              <a:rPr lang="ru-RU" sz="3200" dirty="0"/>
              <a:t>Грани: </a:t>
            </a:r>
            <a:endParaRPr lang="ru-RU" sz="3200" dirty="0" smtClean="0"/>
          </a:p>
          <a:p>
            <a:r>
              <a:rPr lang="ru-RU" sz="3200" b="1" dirty="0" smtClean="0"/>
              <a:t>прямоугольники</a:t>
            </a:r>
            <a:endParaRPr lang="ru-RU" sz="3200" b="1" dirty="0"/>
          </a:p>
          <a:p>
            <a:r>
              <a:rPr lang="ru-RU" sz="3200" dirty="0"/>
              <a:t>S поверхности: </a:t>
            </a:r>
            <a:r>
              <a:rPr lang="ru-RU" sz="3200" b="1" dirty="0"/>
              <a:t>2(</a:t>
            </a:r>
            <a:r>
              <a:rPr lang="ru-RU" sz="3200" b="1" dirty="0" err="1"/>
              <a:t>ав</a:t>
            </a:r>
            <a:r>
              <a:rPr lang="ru-RU" sz="3200" b="1" dirty="0"/>
              <a:t> + ас + </a:t>
            </a:r>
            <a:r>
              <a:rPr lang="ru-RU" sz="3200" b="1" dirty="0" err="1"/>
              <a:t>вс</a:t>
            </a:r>
            <a:r>
              <a:rPr lang="ru-RU" sz="3200" b="1" dirty="0" smtClean="0"/>
              <a:t>)</a:t>
            </a:r>
            <a:endParaRPr lang="ru-RU" sz="3200" b="1" dirty="0"/>
          </a:p>
          <a:p>
            <a:r>
              <a:rPr lang="ru-RU" sz="3200" dirty="0"/>
              <a:t>Сумма длин всех ребер: </a:t>
            </a:r>
            <a:r>
              <a:rPr lang="ru-RU" sz="3200" b="1" dirty="0"/>
              <a:t>4(а + в + с</a:t>
            </a:r>
            <a:r>
              <a:rPr lang="ru-RU" sz="3200" b="1" dirty="0" smtClean="0"/>
              <a:t>)</a:t>
            </a:r>
            <a:endParaRPr lang="ru-RU" sz="3200" b="1" dirty="0"/>
          </a:p>
          <a:p>
            <a:endParaRPr lang="ru-RU" dirty="0"/>
          </a:p>
        </p:txBody>
      </p:sp>
      <p:pic>
        <p:nvPicPr>
          <p:cNvPr id="2050" name="Picture 2" descr="http://images.myshared.ru/6/588847/slide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4"/>
          <a:stretch/>
        </p:blipFill>
        <p:spPr bwMode="auto">
          <a:xfrm>
            <a:off x="3995936" y="1239254"/>
            <a:ext cx="4896543" cy="328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13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Домашнее задание.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Прочитать параграф </a:t>
            </a:r>
            <a:r>
              <a:rPr lang="ru-RU" sz="4000" b="1" dirty="0" smtClean="0"/>
              <a:t>22 стр.145-150</a:t>
            </a:r>
          </a:p>
          <a:p>
            <a:r>
              <a:rPr lang="ru-RU" sz="4000" dirty="0" smtClean="0"/>
              <a:t>Устно ответить на вопросы параграфа</a:t>
            </a:r>
          </a:p>
          <a:p>
            <a:r>
              <a:rPr lang="ru-RU" sz="4000" b="1" dirty="0" smtClean="0"/>
              <a:t>№598, 599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82447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proimg.ru/wp-content/uploads/2018/01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56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35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Блиц-опрос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ru-RU" dirty="0"/>
              <a:t>Выражение </a:t>
            </a:r>
            <a:r>
              <a:rPr lang="ru-RU" i="1" dirty="0"/>
              <a:t>Р = </a:t>
            </a:r>
            <a:r>
              <a:rPr lang="ru-RU" i="1" dirty="0" smtClean="0"/>
              <a:t>2∙(а+</a:t>
            </a:r>
            <a:r>
              <a:rPr lang="en-US" i="1" dirty="0" smtClean="0"/>
              <a:t>b</a:t>
            </a:r>
            <a:r>
              <a:rPr lang="ru-RU" i="1" dirty="0" smtClean="0"/>
              <a:t>) </a:t>
            </a:r>
            <a:r>
              <a:rPr lang="ru-RU" dirty="0"/>
              <a:t>называется </a:t>
            </a:r>
            <a:r>
              <a:rPr lang="ru-RU" dirty="0" smtClean="0"/>
              <a:t>…</a:t>
            </a:r>
          </a:p>
          <a:p>
            <a:pPr marL="0" lvl="0" indent="0">
              <a:buNone/>
            </a:pPr>
            <a:r>
              <a:rPr lang="ru-RU" b="1" dirty="0" smtClean="0"/>
              <a:t>периметром</a:t>
            </a:r>
            <a:r>
              <a:rPr lang="ru-RU" dirty="0" smtClean="0"/>
              <a:t> </a:t>
            </a:r>
            <a:endParaRPr lang="ru-RU" dirty="0"/>
          </a:p>
          <a:p>
            <a:pPr lvl="0"/>
            <a:r>
              <a:rPr lang="ru-RU" dirty="0"/>
              <a:t>Прямоугольник, у которого длина и ширина равны, называется …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Квадратом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r>
              <a:rPr lang="ru-RU" dirty="0"/>
              <a:t>У равных фигур площади и периметры …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равны</a:t>
            </a:r>
          </a:p>
          <a:p>
            <a:pPr lvl="0"/>
            <a:r>
              <a:rPr lang="ru-RU" dirty="0"/>
              <a:t>Если фигура разбита на части, то площадь фигуры равна … </a:t>
            </a:r>
          </a:p>
          <a:p>
            <a:pPr marL="0" indent="0">
              <a:buNone/>
            </a:pPr>
            <a:r>
              <a:rPr lang="ru-RU" b="1" dirty="0" smtClean="0"/>
              <a:t>сумме площадей входящих в нее фигур</a:t>
            </a:r>
          </a:p>
          <a:p>
            <a:endParaRPr lang="ru-RU" b="1" dirty="0"/>
          </a:p>
          <a:p>
            <a:pPr lvl="0"/>
            <a:endParaRPr lang="ru-RU" dirty="0"/>
          </a:p>
          <a:p>
            <a:pPr lvl="0"/>
            <a:endParaRPr lang="ru-RU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4" name="Picture 4" descr="https://ru-static.z-dn.net/files/dad/e70a84932a48adc847c1ea22b7581bec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7" t="6805" r="23330" b="25235"/>
          <a:stretch/>
        </p:blipFill>
        <p:spPr bwMode="auto">
          <a:xfrm>
            <a:off x="5364088" y="2636912"/>
            <a:ext cx="297249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15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Вычислите  примеры и  расшифруйте  слово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 51-2=</a:t>
            </a:r>
          </a:p>
          <a:p>
            <a:pPr lvl="0"/>
            <a:r>
              <a:rPr lang="ru-RU" dirty="0"/>
              <a:t>99:11=</a:t>
            </a:r>
          </a:p>
          <a:p>
            <a:pPr lvl="0"/>
            <a:r>
              <a:rPr lang="ru-RU" dirty="0"/>
              <a:t>16·0=</a:t>
            </a:r>
          </a:p>
          <a:p>
            <a:pPr lvl="0"/>
            <a:r>
              <a:rPr lang="ru-RU" dirty="0"/>
              <a:t>3</a:t>
            </a:r>
            <a:r>
              <a:rPr lang="ru-RU" baseline="30000" dirty="0"/>
              <a:t>2</a:t>
            </a:r>
            <a:r>
              <a:rPr lang="ru-RU" dirty="0"/>
              <a:t>=</a:t>
            </a:r>
          </a:p>
          <a:p>
            <a:pPr lvl="0"/>
            <a:r>
              <a:rPr lang="ru-RU" dirty="0"/>
              <a:t>3·17=</a:t>
            </a:r>
          </a:p>
          <a:p>
            <a:pPr lvl="0"/>
            <a:r>
              <a:rPr lang="ru-RU" dirty="0"/>
              <a:t>17+34=</a:t>
            </a:r>
          </a:p>
          <a:p>
            <a:pPr lvl="0"/>
            <a:r>
              <a:rPr lang="ru-RU" dirty="0"/>
              <a:t>80-35=</a:t>
            </a:r>
          </a:p>
          <a:p>
            <a:pPr lvl="0"/>
            <a:r>
              <a:rPr lang="ru-RU" dirty="0"/>
              <a:t>51·1=</a:t>
            </a:r>
          </a:p>
          <a:p>
            <a:pPr lvl="0"/>
            <a:r>
              <a:rPr lang="ru-RU" dirty="0"/>
              <a:t>15·3=</a:t>
            </a:r>
          </a:p>
          <a:p>
            <a:pPr lvl="0"/>
            <a:r>
              <a:rPr lang="ru-RU" dirty="0"/>
              <a:t> 60-11=</a:t>
            </a:r>
          </a:p>
          <a:p>
            <a:pPr lvl="0"/>
            <a:r>
              <a:rPr lang="ru-RU" dirty="0"/>
              <a:t>2</a:t>
            </a:r>
            <a:r>
              <a:rPr lang="ru-RU" baseline="30000" dirty="0"/>
              <a:t>3</a:t>
            </a:r>
            <a:r>
              <a:rPr lang="ru-RU" dirty="0"/>
              <a:t>=</a:t>
            </a:r>
          </a:p>
          <a:p>
            <a:pPr lvl="0"/>
            <a:r>
              <a:rPr lang="ru-RU" dirty="0"/>
              <a:t> 30+19=</a:t>
            </a:r>
          </a:p>
          <a:p>
            <a:pPr lvl="0"/>
            <a:r>
              <a:rPr lang="ru-RU" dirty="0"/>
              <a:t>90:2=</a:t>
            </a:r>
          </a:p>
          <a:p>
            <a:pPr lvl="0"/>
            <a:r>
              <a:rPr lang="ru-RU" dirty="0"/>
              <a:t>125·8=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049728"/>
              </p:ext>
            </p:extLst>
          </p:nvPr>
        </p:nvGraphicFramePr>
        <p:xfrm>
          <a:off x="3995936" y="1219200"/>
          <a:ext cx="4464496" cy="4693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="" xmlns:a16="http://schemas.microsoft.com/office/drawing/2014/main" val="4213291161"/>
                    </a:ext>
                  </a:extLst>
                </a:gridCol>
                <a:gridCol w="2232248">
                  <a:extLst>
                    <a:ext uri="{9D8B030D-6E8A-4147-A177-3AD203B41FA5}">
                      <a16:colId xmlns="" xmlns:a16="http://schemas.microsoft.com/office/drawing/2014/main" val="1973312265"/>
                    </a:ext>
                  </a:extLst>
                </a:gridCol>
              </a:tblGrid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8885426"/>
                  </a:ext>
                </a:extLst>
              </a:tr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51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Л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70859400"/>
                  </a:ext>
                </a:extLst>
              </a:tr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41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Н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91719083"/>
                  </a:ext>
                </a:extLst>
              </a:tr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1000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Д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19269895"/>
                  </a:ext>
                </a:extLst>
              </a:tr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49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П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48096654"/>
                  </a:ext>
                </a:extLst>
              </a:tr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45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384104373"/>
                  </a:ext>
                </a:extLst>
              </a:tr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0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Р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25347044"/>
                  </a:ext>
                </a:extLst>
              </a:tr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8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55020088"/>
                  </a:ext>
                </a:extLst>
              </a:tr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16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Ж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869552472"/>
                  </a:ext>
                </a:extLst>
              </a:tr>
              <a:tr h="3977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К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000086930"/>
                  </a:ext>
                </a:extLst>
              </a:tr>
              <a:tr h="342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52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М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622972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59632" y="5913120"/>
            <a:ext cx="63094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ПАРАЛЛЕЛЕПИПЕД</a:t>
            </a:r>
            <a:endParaRPr lang="ru-RU" sz="4400" dirty="0">
              <a:solidFill>
                <a:schemeClr val="accent6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34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ТЕМА</a:t>
            </a:r>
            <a:endParaRPr lang="ru-RU" sz="5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6" y="1196752"/>
            <a:ext cx="7260299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699792" y="260648"/>
            <a:ext cx="5976664" cy="1273696"/>
          </a:xfrm>
        </p:spPr>
        <p:txBody>
          <a:bodyPr>
            <a:normAutofit fontScale="47500" lnSpcReduction="20000"/>
          </a:bodyPr>
          <a:lstStyle/>
          <a:p>
            <a:r>
              <a:rPr lang="ru-RU" sz="6000" b="1" dirty="0">
                <a:solidFill>
                  <a:schemeClr val="accent1"/>
                </a:solidFill>
              </a:rPr>
              <a:t>Прямоугольный параллелепипед. Куб. Пирамида.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1461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soreiter.ru/news/0418/pic-30-04-2018-073730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48" y="0"/>
            <a:ext cx="4716016" cy="338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1.bp.blogspot.com/-JuDk_leh3B0/Xc6COn9xa3I/AAAAAAABhTU/-pshPqANDJAB5Gm6wDOfsWsk3XwbaXL2gCLcBGAsYHQ/s1600/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047" y="3385858"/>
            <a:ext cx="5212221" cy="347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685" y="260648"/>
            <a:ext cx="3998006" cy="2664296"/>
          </a:xfrm>
          <a:prstGeom prst="rect">
            <a:avLst/>
          </a:prstGeom>
        </p:spPr>
      </p:pic>
      <p:pic>
        <p:nvPicPr>
          <p:cNvPr id="2058" name="Picture 10" descr="https://st3.depositphotos.com/1016811/15185/i/950/depositphotos_151850790-stock-photo-hieroglyphic-carvings-on-an-ancien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349047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26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lldrawings.ams3.digitaloceanspaces.com/media/cherchenie/istoria_chertez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7677089" cy="250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syl.ru/misc/i/ai/364190/21819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60030"/>
            <a:ext cx="3262070" cy="318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.pinimg.com/originals/d9/48/5c/d9485cda5a3abe8bc30e30377ec81ae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857" y="4400715"/>
            <a:ext cx="3459367" cy="247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sd.multiurok.ru/html/2018/01/24/s_5a68ae4eba222/809786_6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41" y="2399121"/>
            <a:ext cx="3823562" cy="2260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83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1.infourok.ru/uploads/ex/1203/00006022-42c25ce8/1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33526" cy="632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95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07288" cy="9906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1"/>
                </a:solidFill>
              </a:rPr>
              <a:t>Параллелепипед </a:t>
            </a:r>
            <a:r>
              <a:rPr lang="en-US" sz="4000" b="1" dirty="0" smtClean="0">
                <a:solidFill>
                  <a:schemeClr val="accent1"/>
                </a:solidFill>
              </a:rPr>
              <a:t>ABCDA</a:t>
            </a:r>
            <a:r>
              <a:rPr lang="en-US" sz="4000" b="1" baseline="-25000" dirty="0" smtClean="0">
                <a:solidFill>
                  <a:schemeClr val="accent1"/>
                </a:solidFill>
              </a:rPr>
              <a:t>1</a:t>
            </a:r>
            <a:r>
              <a:rPr lang="en-US" sz="4000" b="1" dirty="0" smtClean="0">
                <a:solidFill>
                  <a:schemeClr val="accent1"/>
                </a:solidFill>
              </a:rPr>
              <a:t>B</a:t>
            </a:r>
            <a:r>
              <a:rPr lang="en-US" sz="4000" b="1" baseline="-25000" dirty="0" smtClean="0">
                <a:solidFill>
                  <a:schemeClr val="accent1"/>
                </a:solidFill>
              </a:rPr>
              <a:t>1</a:t>
            </a:r>
            <a:r>
              <a:rPr lang="en-US" sz="4000" b="1" dirty="0" smtClean="0">
                <a:solidFill>
                  <a:schemeClr val="accent1"/>
                </a:solidFill>
              </a:rPr>
              <a:t>C</a:t>
            </a:r>
            <a:r>
              <a:rPr lang="en-US" sz="4000" b="1" baseline="-25000" dirty="0" smtClean="0">
                <a:solidFill>
                  <a:schemeClr val="accent1"/>
                </a:solidFill>
              </a:rPr>
              <a:t>1</a:t>
            </a:r>
            <a:r>
              <a:rPr lang="en-US" sz="4000" b="1" dirty="0" smtClean="0">
                <a:solidFill>
                  <a:schemeClr val="accent1"/>
                </a:solidFill>
              </a:rPr>
              <a:t>D</a:t>
            </a:r>
            <a:r>
              <a:rPr lang="en-US" sz="4000" b="1" baseline="-25000" dirty="0" smtClean="0">
                <a:solidFill>
                  <a:schemeClr val="accent1"/>
                </a:solidFill>
              </a:rPr>
              <a:t>1</a:t>
            </a:r>
            <a:endParaRPr lang="ru-RU" sz="4000" b="1" baseline="-250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485418" y="1219200"/>
            <a:ext cx="5201382" cy="4937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+mj-lt"/>
              </a:rPr>
              <a:t>Вершины: А,В,С,</a:t>
            </a:r>
            <a:r>
              <a:rPr lang="en-US" sz="2800" dirty="0" smtClean="0">
                <a:latin typeface="+mj-lt"/>
              </a:rPr>
              <a:t>D</a:t>
            </a:r>
            <a:r>
              <a:rPr lang="ru-RU" sz="2800" dirty="0" smtClean="0">
                <a:latin typeface="+mj-lt"/>
              </a:rPr>
              <a:t>,А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,В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,С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</a:t>
            </a:r>
            <a:r>
              <a:rPr lang="en-US" sz="2800" dirty="0" smtClean="0">
                <a:latin typeface="+mj-lt"/>
              </a:rPr>
              <a:t>D</a:t>
            </a:r>
            <a:r>
              <a:rPr lang="ru-RU" sz="2800" baseline="-25000" dirty="0" smtClean="0">
                <a:latin typeface="+mj-lt"/>
              </a:rPr>
              <a:t>1</a:t>
            </a:r>
          </a:p>
          <a:p>
            <a:pPr marL="0" indent="0">
              <a:buNone/>
            </a:pPr>
            <a:r>
              <a:rPr lang="ru-RU" sz="2800" dirty="0" smtClean="0">
                <a:latin typeface="+mj-lt"/>
              </a:rPr>
              <a:t>Ребра: АВ, ВС, </a:t>
            </a:r>
            <a:r>
              <a:rPr lang="en-US" sz="2800" dirty="0" smtClean="0">
                <a:latin typeface="+mj-lt"/>
              </a:rPr>
              <a:t>CD, AD, A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В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 В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С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 С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D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 А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D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 АА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 ВВ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 СС</a:t>
            </a:r>
            <a:r>
              <a:rPr lang="ru-RU" sz="2800" baseline="-25000" dirty="0" smtClean="0">
                <a:latin typeface="+mj-lt"/>
              </a:rPr>
              <a:t>1</a:t>
            </a:r>
            <a:r>
              <a:rPr lang="ru-RU" sz="2800" dirty="0" smtClean="0">
                <a:latin typeface="+mj-lt"/>
              </a:rPr>
              <a:t>, </a:t>
            </a:r>
            <a:r>
              <a:rPr lang="en-US" sz="2800" dirty="0" smtClean="0">
                <a:latin typeface="+mj-lt"/>
              </a:rPr>
              <a:t>DD</a:t>
            </a:r>
            <a:r>
              <a:rPr lang="ru-RU" sz="2800" baseline="-25000" dirty="0" smtClean="0">
                <a:latin typeface="+mj-lt"/>
              </a:rPr>
              <a:t>1</a:t>
            </a:r>
            <a:endParaRPr lang="ru-RU" sz="2800" dirty="0">
              <a:latin typeface="+mj-lt"/>
            </a:endParaRPr>
          </a:p>
          <a:p>
            <a:pPr marL="0" indent="0">
              <a:buNone/>
            </a:pPr>
            <a:r>
              <a:rPr lang="ru-RU" sz="2800" dirty="0" smtClean="0">
                <a:latin typeface="+mj-lt"/>
              </a:rPr>
              <a:t>Грани: </a:t>
            </a:r>
            <a:r>
              <a:rPr lang="en-US" sz="2800" dirty="0" smtClean="0">
                <a:latin typeface="+mj-lt"/>
              </a:rPr>
              <a:t>ABCD, A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B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C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D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, AA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D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D, BB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C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C, AA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B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B, DD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C</a:t>
            </a:r>
            <a:r>
              <a:rPr lang="en-US" sz="2800" baseline="-25000" dirty="0" smtClean="0">
                <a:latin typeface="+mj-lt"/>
              </a:rPr>
              <a:t>1</a:t>
            </a:r>
            <a:r>
              <a:rPr lang="en-US" sz="2800" dirty="0" smtClean="0">
                <a:latin typeface="+mj-lt"/>
              </a:rPr>
              <a:t>C</a:t>
            </a:r>
            <a:endParaRPr lang="ru-RU" sz="2800" dirty="0">
              <a:latin typeface="+mj-lt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4" t="33039" r="63467" b="33379"/>
          <a:stretch/>
        </p:blipFill>
        <p:spPr bwMode="auto">
          <a:xfrm>
            <a:off x="621593" y="2008645"/>
            <a:ext cx="2615028" cy="2456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4445437"/>
            <a:ext cx="389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cs typeface="Aharoni" panose="02010803020104030203" pitchFamily="2" charset="-79"/>
              </a:rPr>
              <a:t>А</a:t>
            </a:r>
            <a:endParaRPr lang="ru-RU" sz="2400" dirty="0">
              <a:cs typeface="Aharoni" panose="02010803020104030203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743199"/>
            <a:ext cx="497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cs typeface="Aharoni" panose="02010803020104030203" pitchFamily="2" charset="-79"/>
              </a:rPr>
              <a:t>С</a:t>
            </a:r>
            <a:r>
              <a:rPr lang="ru-RU" sz="2400" baseline="-25000" dirty="0" smtClean="0">
                <a:cs typeface="Aharoni" panose="02010803020104030203" pitchFamily="2" charset="-79"/>
              </a:rPr>
              <a:t>1</a:t>
            </a:r>
            <a:endParaRPr lang="ru-RU" sz="2400" baseline="-25000" dirty="0">
              <a:cs typeface="Aharoni" panose="02010803020104030203" pitchFamily="2" charset="-79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4215420"/>
            <a:ext cx="389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cs typeface="Aharoni" panose="02010803020104030203" pitchFamily="2" charset="-79"/>
              </a:rPr>
              <a:t>D</a:t>
            </a:r>
            <a:endParaRPr lang="ru-RU" sz="2400" dirty="0">
              <a:cs typeface="Aharoni" panose="02010803020104030203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1726" y="3255367"/>
            <a:ext cx="389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cs typeface="Aharoni" panose="02010803020104030203" pitchFamily="2" charset="-79"/>
              </a:rPr>
              <a:t>С</a:t>
            </a:r>
            <a:endParaRPr lang="ru-RU" sz="2400" dirty="0">
              <a:cs typeface="Aharoni" panose="02010803020104030203" pitchFamily="2" charset="-79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3255367"/>
            <a:ext cx="389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cs typeface="Aharoni" panose="02010803020104030203" pitchFamily="2" charset="-79"/>
              </a:rPr>
              <a:t>В</a:t>
            </a:r>
            <a:endParaRPr lang="ru-RU" sz="2400" dirty="0">
              <a:cs typeface="Aharoni" panose="02010803020104030203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2564904"/>
            <a:ext cx="559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cs typeface="Aharoni" panose="02010803020104030203" pitchFamily="2" charset="-79"/>
              </a:rPr>
              <a:t>А</a:t>
            </a:r>
            <a:r>
              <a:rPr lang="ru-RU" sz="2400" baseline="-25000" dirty="0" smtClean="0">
                <a:cs typeface="Aharoni" panose="02010803020104030203" pitchFamily="2" charset="-79"/>
              </a:rPr>
              <a:t>1</a:t>
            </a:r>
            <a:endParaRPr lang="ru-RU" sz="2400" baseline="-25000" dirty="0">
              <a:cs typeface="Aharoni" panose="02010803020104030203" pitchFamily="2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1743198"/>
            <a:ext cx="633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cs typeface="Aharoni" panose="02010803020104030203" pitchFamily="2" charset="-79"/>
              </a:rPr>
              <a:t>В</a:t>
            </a:r>
            <a:r>
              <a:rPr lang="ru-RU" sz="2400" baseline="-25000" dirty="0" smtClean="0">
                <a:cs typeface="Aharoni" panose="02010803020104030203" pitchFamily="2" charset="-79"/>
              </a:rPr>
              <a:t>1</a:t>
            </a:r>
            <a:endParaRPr lang="ru-RU" sz="2400" baseline="-25000" dirty="0">
              <a:cs typeface="Aharoni" panose="02010803020104030203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5598" y="2564903"/>
            <a:ext cx="632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cs typeface="Aharoni" panose="02010803020104030203" pitchFamily="2" charset="-79"/>
              </a:rPr>
              <a:t>D</a:t>
            </a:r>
            <a:r>
              <a:rPr lang="ru-RU" sz="2400" baseline="-25000" dirty="0" smtClean="0">
                <a:cs typeface="Aharoni" panose="02010803020104030203" pitchFamily="2" charset="-79"/>
              </a:rPr>
              <a:t>1</a:t>
            </a:r>
            <a:endParaRPr lang="ru-RU" sz="2400" baseline="-25000" dirty="0">
              <a:cs typeface="Aharoni" panose="02010803020104030203" pitchFamily="2" charset="-79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806422" y="4446252"/>
            <a:ext cx="153333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780676" y="3717031"/>
            <a:ext cx="690440" cy="72840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814174" y="2830813"/>
            <a:ext cx="0" cy="164969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356620" y="4338280"/>
            <a:ext cx="432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1760" y="3436359"/>
            <a:ext cx="313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b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528" y="3655662"/>
            <a:ext cx="298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c</a:t>
            </a:r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5896" y="5229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72560" y="5085184"/>
            <a:ext cx="8491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/>
              <a:t>V=</a:t>
            </a:r>
            <a:r>
              <a:rPr lang="en-US" sz="3600" b="1" i="1" dirty="0" err="1" smtClean="0"/>
              <a:t>a∙b∙c</a:t>
            </a:r>
            <a:r>
              <a:rPr lang="en-US" sz="3600" b="1" i="1" dirty="0" smtClean="0"/>
              <a:t> </a:t>
            </a:r>
            <a:r>
              <a:rPr lang="ru-RU" sz="2800" dirty="0" smtClean="0"/>
              <a:t>– объем прямоугольного параллелепипеда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171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1207</TotalTime>
  <Words>448</Words>
  <Application>Microsoft Office PowerPoint</Application>
  <PresentationFormat>Экран (4:3)</PresentationFormat>
  <Paragraphs>172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Начальная</vt:lpstr>
      <vt:lpstr>Прямоугольный параллелепипед. Куб. Пирамида. </vt:lpstr>
      <vt:lpstr>Блиц-опрос</vt:lpstr>
      <vt:lpstr>Блиц-опрос</vt:lpstr>
      <vt:lpstr>Вычислите  примеры и  расшифруйте  слово.</vt:lpstr>
      <vt:lpstr>ТЕМА</vt:lpstr>
      <vt:lpstr>Презентация PowerPoint</vt:lpstr>
      <vt:lpstr>Презентация PowerPoint</vt:lpstr>
      <vt:lpstr>Презентация PowerPoint</vt:lpstr>
      <vt:lpstr>Параллелепипед ABCDA1B1C1D1</vt:lpstr>
      <vt:lpstr>ПЛОЩАДЬ ПОВЕРХНОСТИ ПАРАЛЛЕЛЕПИПЕДА -  СУММА ПЛОЩАДЕЙ ВСЕХ ЕГО ГРАНЕЙ.  А так как противоположные грани равны, то площадь боковой поверхности вычисляется по формуле </vt:lpstr>
      <vt:lpstr>ФИЗКУЛЬТМИНУТКА</vt:lpstr>
      <vt:lpstr>Развёртка</vt:lpstr>
      <vt:lpstr>Презентация PowerPoint</vt:lpstr>
      <vt:lpstr>Презентация PowerPoint</vt:lpstr>
      <vt:lpstr>Куб</vt:lpstr>
      <vt:lpstr>Развёртка куба</vt:lpstr>
      <vt:lpstr>Презентация PowerPoint</vt:lpstr>
      <vt:lpstr>Пирамиды</vt:lpstr>
      <vt:lpstr>Треугольная пирамида</vt:lpstr>
      <vt:lpstr>Четырехугольная пирамида</vt:lpstr>
      <vt:lpstr>Тест.</vt:lpstr>
      <vt:lpstr>Презентация PowerPoint</vt:lpstr>
      <vt:lpstr>ПРЯМОУГОЛЬНЫЙ ПАРАЛЛЕЛЕПИПЕД ИМЕЕТ:</vt:lpstr>
      <vt:lpstr>Домашнее задание.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12-18</cp:lastModifiedBy>
  <cp:revision>61</cp:revision>
  <dcterms:created xsi:type="dcterms:W3CDTF">2014-12-15T18:35:14Z</dcterms:created>
  <dcterms:modified xsi:type="dcterms:W3CDTF">2021-12-22T08:14:55Z</dcterms:modified>
</cp:coreProperties>
</file>