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424" r:id="rId2"/>
    <p:sldId id="437" r:id="rId3"/>
    <p:sldId id="436" r:id="rId4"/>
    <p:sldId id="388" r:id="rId5"/>
    <p:sldId id="435" r:id="rId6"/>
    <p:sldId id="390" r:id="rId7"/>
    <p:sldId id="391" r:id="rId8"/>
    <p:sldId id="438" r:id="rId9"/>
    <p:sldId id="392" r:id="rId10"/>
    <p:sldId id="389" r:id="rId11"/>
    <p:sldId id="395" r:id="rId12"/>
    <p:sldId id="426" r:id="rId13"/>
    <p:sldId id="429" r:id="rId14"/>
    <p:sldId id="427" r:id="rId15"/>
    <p:sldId id="430" r:id="rId16"/>
    <p:sldId id="442" r:id="rId17"/>
    <p:sldId id="443" r:id="rId18"/>
    <p:sldId id="439" r:id="rId19"/>
    <p:sldId id="440" r:id="rId20"/>
    <p:sldId id="441" r:id="rId21"/>
    <p:sldId id="432" r:id="rId22"/>
    <p:sldId id="433" r:id="rId23"/>
    <p:sldId id="434" r:id="rId24"/>
    <p:sldId id="431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71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54C77-D04D-4325-842F-4B8C45B4C79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AE006B-6FB3-4618-9E24-67B8E7779A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08922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665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8883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097280" y="758880"/>
            <a:ext cx="10058040" cy="3565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262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7849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8615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500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627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873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2912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6515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2931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9EFADDA-0802-402C-9745-5DE2121122B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87D8874-FF1E-4E84-9A7F-9C13F637F46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2652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E343336-73F6-4FB6-AA09-44946433DD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/>
              <a:t>Сезонные изменения </a:t>
            </a:r>
            <a:br>
              <a:rPr lang="ru-RU" b="1" dirty="0"/>
            </a:br>
            <a:r>
              <a:rPr lang="ru-RU" b="1" dirty="0"/>
              <a:t>в жизни организмов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8DA5617-42AC-4AC6-90D0-A9B5BE28DF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2612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090" y="670690"/>
            <a:ext cx="10733103" cy="1156150"/>
          </a:xfrm>
        </p:spPr>
        <p:txBody>
          <a:bodyPr/>
          <a:lstStyle/>
          <a:p>
            <a:pPr algn="ctr"/>
            <a:r>
              <a:rPr lang="ru-RU" sz="4400" b="1" dirty="0">
                <a:cs typeface="Times New Roman" panose="02020603050405020304" pitchFamily="18" charset="0"/>
              </a:rPr>
              <a:t>Зачем опадают листья? И как это происходит? </a:t>
            </a:r>
            <a:endParaRPr lang="ru-RU" sz="4400" dirty="0"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2CD300F-C96B-4B58-9D90-B7CF99CF484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4545" y="2024355"/>
            <a:ext cx="4864963" cy="40541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A72AD40-8A6D-4487-8E53-C44101A4157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92492" y="2024355"/>
            <a:ext cx="4864963" cy="40541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5088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701758"/>
            <a:ext cx="11074749" cy="580608"/>
          </a:xfrm>
        </p:spPr>
        <p:txBody>
          <a:bodyPr/>
          <a:lstStyle/>
          <a:p>
            <a:pPr algn="ctr"/>
            <a:r>
              <a:rPr lang="ru-RU" sz="4400" b="1" dirty="0">
                <a:cs typeface="Times New Roman" panose="02020603050405020304" pitchFamily="18" charset="0"/>
              </a:rPr>
              <a:t>Все ли растения сбрасывают листья на зиму?</a:t>
            </a:r>
            <a:endParaRPr lang="ru-RU" sz="4400" dirty="0"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41AB108-A12B-45AB-9474-D2545FF6F40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760" y="2015231"/>
            <a:ext cx="5301633" cy="397622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D87809D-7D3E-4A83-B9B1-73250F31C5B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78265" y="2015231"/>
            <a:ext cx="5975202" cy="39762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6679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665825"/>
            <a:ext cx="11074749" cy="873244"/>
          </a:xfrm>
        </p:spPr>
        <p:txBody>
          <a:bodyPr/>
          <a:lstStyle/>
          <a:p>
            <a:pPr algn="ctr"/>
            <a:r>
              <a:rPr lang="ru-RU" sz="4400" b="1" dirty="0">
                <a:cs typeface="Times New Roman" panose="02020603050405020304" pitchFamily="18" charset="0"/>
              </a:rPr>
              <a:t>Как им это удаётся?</a:t>
            </a:r>
            <a:endParaRPr lang="ru-RU" sz="4400" dirty="0">
              <a:cs typeface="Times New Roman" panose="02020603050405020304" pitchFamily="18" charset="0"/>
            </a:endParaRPr>
          </a:p>
        </p:txBody>
      </p:sp>
      <p:pic>
        <p:nvPicPr>
          <p:cNvPr id="10244" name="Picture 4" descr="Oleos масло эфирное сосна обыкновенная 10 мл - цена 125 руб., купить в  интернет аптеке в Москве Oleos масло эфирное сосна обыкновенная 10 мл,  инструкция по применени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4345" y="2113472"/>
            <a:ext cx="4175904" cy="4175904"/>
          </a:xfrm>
          <a:prstGeom prst="rect">
            <a:avLst/>
          </a:prstGeom>
          <a:noFill/>
        </p:spPr>
      </p:pic>
      <p:pic>
        <p:nvPicPr>
          <p:cNvPr id="10242" name="Picture 2" descr="Какая длина хвои у ели?» — Яндекс Кь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756" y="2037271"/>
            <a:ext cx="6169786" cy="40874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53205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283631"/>
            <a:ext cx="11074749" cy="1416863"/>
          </a:xfrm>
        </p:spPr>
        <p:txBody>
          <a:bodyPr/>
          <a:lstStyle/>
          <a:p>
            <a:pPr algn="ctr"/>
            <a:r>
              <a:rPr lang="ru-RU" sz="3600" b="1" dirty="0" smtClean="0"/>
              <a:t>Спячка -</a:t>
            </a:r>
            <a:r>
              <a:rPr lang="ru-RU" sz="3600" dirty="0" smtClean="0"/>
              <a:t> период замедления жизненных процессов </a:t>
            </a:r>
            <a:br>
              <a:rPr lang="ru-RU" sz="3600" dirty="0" smtClean="0"/>
            </a:br>
            <a:r>
              <a:rPr lang="ru-RU" sz="3600" dirty="0" smtClean="0"/>
              <a:t>и обмена веществ у теплокровных животных </a:t>
            </a:r>
            <a:br>
              <a:rPr lang="ru-RU" sz="3600" dirty="0" smtClean="0"/>
            </a:br>
            <a:r>
              <a:rPr lang="ru-RU" sz="3600" dirty="0" smtClean="0"/>
              <a:t>в периоды малодоступности пищи</a:t>
            </a:r>
            <a:endParaRPr lang="ru-RU" sz="3600" dirty="0"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F3CA39D-BDEE-4C93-992F-A80566406C8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3479" y="2062379"/>
            <a:ext cx="6511303" cy="38398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D46B1FB-66B0-4004-A1FE-D1E32D6CC0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5995" r="7475"/>
          <a:stretch/>
        </p:blipFill>
        <p:spPr>
          <a:xfrm>
            <a:off x="364471" y="2053752"/>
            <a:ext cx="4695299" cy="38398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5960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413987"/>
            <a:ext cx="11074749" cy="1156150"/>
          </a:xfrm>
        </p:spPr>
        <p:txBody>
          <a:bodyPr/>
          <a:lstStyle/>
          <a:p>
            <a:pPr algn="ctr"/>
            <a:r>
              <a:rPr lang="ru-RU" sz="4400" b="1" dirty="0" smtClean="0">
                <a:cs typeface="Times New Roman" panose="02020603050405020304" pitchFamily="18" charset="0"/>
              </a:rPr>
              <a:t>Миграция – </a:t>
            </a:r>
            <a:r>
              <a:rPr lang="ru-RU" sz="4400" dirty="0" smtClean="0">
                <a:cs typeface="Times New Roman" panose="02020603050405020304" pitchFamily="18" charset="0"/>
              </a:rPr>
              <a:t>сезонные перемещения животных, иногда на значительные расстояния</a:t>
            </a:r>
            <a:endParaRPr lang="ru-RU" sz="4400" dirty="0"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0BFE959-A6D0-407D-A865-DA50D4454B5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196" y="2011517"/>
            <a:ext cx="5402572" cy="40519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F834125-4810-48CE-A9B8-C88AA90B165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5109" y="2011517"/>
            <a:ext cx="6081695" cy="40519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65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519079"/>
            <a:ext cx="11074749" cy="945965"/>
          </a:xfrm>
        </p:spPr>
        <p:txBody>
          <a:bodyPr/>
          <a:lstStyle/>
          <a:p>
            <a:pPr algn="ctr"/>
            <a:r>
              <a:rPr lang="ru-RU" sz="3600" b="1" dirty="0" smtClean="0">
                <a:cs typeface="Times New Roman" panose="02020603050405020304" pitchFamily="18" charset="0"/>
              </a:rPr>
              <a:t>Линька - </a:t>
            </a:r>
            <a:r>
              <a:rPr lang="ru-RU" sz="3600" dirty="0" smtClean="0"/>
              <a:t>процесс смены и восстановления покровов животных (шёрстного и перьевого)</a:t>
            </a:r>
            <a:endParaRPr lang="ru-RU" sz="3600" dirty="0"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29C9C83-FEB1-49C4-A7AB-A326B975F18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264" y="2329557"/>
            <a:ext cx="5848905" cy="329000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7654195-0732-4DB1-BCE7-15E0407F550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85509" y="2402018"/>
            <a:ext cx="5039385" cy="33595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396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257525"/>
          </a:xfrm>
        </p:spPr>
        <p:txBody>
          <a:bodyPr/>
          <a:lstStyle/>
          <a:p>
            <a:pPr algn="ctr"/>
            <a:r>
              <a:rPr lang="ru-RU" b="1" dirty="0" smtClean="0"/>
              <a:t>Почему так?</a:t>
            </a:r>
            <a:endParaRPr lang="ru-RU" b="1" dirty="0"/>
          </a:p>
        </p:txBody>
      </p:sp>
      <p:pic>
        <p:nvPicPr>
          <p:cNvPr id="1026" name="Picture 2" descr="Обои на рабочий стол Рыжая лиса свернувшись клубком спит на снегу, обои для  рабочего стола, скачать обои, обои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5915" y="1890682"/>
            <a:ext cx="7720342" cy="43402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924" y="286603"/>
            <a:ext cx="11585275" cy="1450757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Правило Аллена: у животных, обитающих в холодных регионах, выступающие части тела меньше, </a:t>
            </a:r>
            <a:br>
              <a:rPr lang="ru-RU" sz="3600" b="1" dirty="0" smtClean="0"/>
            </a:br>
            <a:r>
              <a:rPr lang="ru-RU" sz="3600" b="1" dirty="0" smtClean="0"/>
              <a:t>чем у родственных им видов, обитающих южнее. </a:t>
            </a:r>
            <a:endParaRPr lang="ru-RU" sz="3600" b="1" dirty="0"/>
          </a:p>
        </p:txBody>
      </p:sp>
      <p:pic>
        <p:nvPicPr>
          <p:cNvPr id="38914" name="Picture 2" descr="Как климат влияет на размеры ног, рук и других частей тела | Научпоп. Наука  для всех | Дзен"/>
          <p:cNvPicPr>
            <a:picLocks noChangeAspect="1" noChangeArrowheads="1"/>
          </p:cNvPicPr>
          <p:nvPr/>
        </p:nvPicPr>
        <p:blipFill>
          <a:blip r:embed="rId2" cstate="print"/>
          <a:srcRect b="3167"/>
          <a:stretch>
            <a:fillRect/>
          </a:stretch>
        </p:blipFill>
        <p:spPr bwMode="auto">
          <a:xfrm>
            <a:off x="492005" y="2192607"/>
            <a:ext cx="11220450" cy="39752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21095"/>
          </a:xfrm>
        </p:spPr>
        <p:txBody>
          <a:bodyPr/>
          <a:lstStyle/>
          <a:p>
            <a:pPr algn="ctr"/>
            <a:r>
              <a:rPr lang="ru-RU" b="1" dirty="0" smtClean="0"/>
              <a:t>Постановка эксперимента</a:t>
            </a:r>
            <a:endParaRPr lang="ru-RU" dirty="0"/>
          </a:p>
        </p:txBody>
      </p:sp>
      <p:pic>
        <p:nvPicPr>
          <p:cNvPr id="51204" name="Picture 4" descr="H:\Школа\Биология\Учебный процесс\Разбивка по классам\5 класс. Введение в биологию\Презентации и материалы к уроку\WhatsApp Image 2024-02-24 at 13.21.07.jpeg"/>
          <p:cNvPicPr>
            <a:picLocks noChangeAspect="1" noChangeArrowheads="1"/>
          </p:cNvPicPr>
          <p:nvPr/>
        </p:nvPicPr>
        <p:blipFill>
          <a:blip r:embed="rId2" cstate="print"/>
          <a:srcRect t="14726" b="16928"/>
          <a:stretch>
            <a:fillRect/>
          </a:stretch>
        </p:blipFill>
        <p:spPr bwMode="auto">
          <a:xfrm>
            <a:off x="871269" y="1887594"/>
            <a:ext cx="6248346" cy="4270518"/>
          </a:xfrm>
          <a:prstGeom prst="rect">
            <a:avLst/>
          </a:prstGeom>
          <a:noFill/>
        </p:spPr>
      </p:pic>
      <p:pic>
        <p:nvPicPr>
          <p:cNvPr id="51206" name="Picture 6" descr="Картинки вопрос - 80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0641" y="1916059"/>
            <a:ext cx="4221502" cy="4221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2461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Постановка эксперимента (продолжение)</a:t>
            </a:r>
            <a:endParaRPr lang="ru-RU" sz="4000" b="1" dirty="0"/>
          </a:p>
        </p:txBody>
      </p:sp>
      <p:pic>
        <p:nvPicPr>
          <p:cNvPr id="51203" name="Picture 3" descr="C:\Users\Vasiliy\Downloads\22-02-2024_12-15-58 (1)\Пятая мину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709" y="1857238"/>
            <a:ext cx="10651515" cy="43977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Понятие о среде обитания. Общая характеристика сред обитания - презентация  онлай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3105" y="0"/>
            <a:ext cx="8338764" cy="6245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9873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Постановка эксперимента (продолжение)</a:t>
            </a:r>
            <a:endParaRPr lang="ru-RU" sz="4000" dirty="0"/>
          </a:p>
        </p:txBody>
      </p:sp>
      <p:pic>
        <p:nvPicPr>
          <p:cNvPr id="52226" name="Picture 2" descr="H:\Школа\Биология\Учебный процесс\Разбивка по классам\5 класс. Введение в биологию\Презентации и материалы к уроку\WhatsApp Image 2024-02-24 at 13.21.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6136" y="1975448"/>
            <a:ext cx="4068681" cy="4068681"/>
          </a:xfrm>
          <a:prstGeom prst="rect">
            <a:avLst/>
          </a:prstGeom>
          <a:noFill/>
        </p:spPr>
      </p:pic>
      <p:pic>
        <p:nvPicPr>
          <p:cNvPr id="52227" name="Picture 3" descr="H:\Школа\Биология\Учебный процесс\Разбивка по классам\5 класс. Введение в биологию\Презентации и материалы к уроку\22-02-2024_12-15-58 (1)\Двадцать минут.jpg"/>
          <p:cNvPicPr>
            <a:picLocks noChangeAspect="1" noChangeArrowheads="1"/>
          </p:cNvPicPr>
          <p:nvPr/>
        </p:nvPicPr>
        <p:blipFill>
          <a:blip r:embed="rId3" cstate="print"/>
          <a:srcRect r="29938"/>
          <a:stretch>
            <a:fillRect/>
          </a:stretch>
        </p:blipFill>
        <p:spPr bwMode="auto">
          <a:xfrm>
            <a:off x="439616" y="1958549"/>
            <a:ext cx="6944595" cy="4092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596" y="524372"/>
            <a:ext cx="11523215" cy="1156150"/>
          </a:xfrm>
        </p:spPr>
        <p:txBody>
          <a:bodyPr/>
          <a:lstStyle/>
          <a:p>
            <a:pPr algn="ctr"/>
            <a:r>
              <a:rPr lang="ru-RU" sz="4400" b="1" dirty="0">
                <a:cs typeface="Times New Roman" panose="02020603050405020304" pitchFamily="18" charset="0"/>
              </a:rPr>
              <a:t>Как можно помочь растениям и животным зимой?</a:t>
            </a:r>
            <a:endParaRPr lang="ru-RU" sz="4400" dirty="0"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D26411E-C109-45E3-BC54-9ED8457309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008" r="2850"/>
          <a:stretch/>
        </p:blipFill>
        <p:spPr>
          <a:xfrm>
            <a:off x="6380088" y="1945549"/>
            <a:ext cx="5637321" cy="41296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C57719C-DF0A-47D1-B72F-81D1149425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9185"/>
          <a:stretch/>
        </p:blipFill>
        <p:spPr>
          <a:xfrm>
            <a:off x="174591" y="1945550"/>
            <a:ext cx="6036819" cy="41296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5744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655D91-B9A5-43C6-9279-6E17CDF03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231479"/>
          </a:xfrm>
        </p:spPr>
        <p:txBody>
          <a:bodyPr/>
          <a:lstStyle/>
          <a:p>
            <a:r>
              <a:rPr lang="ru-RU" b="1" dirty="0"/>
              <a:t>Задание 9 (ВПР)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282470D-6CFA-4603-983D-CE5C3F73A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747" y="1845734"/>
            <a:ext cx="6418553" cy="4023360"/>
          </a:xfrm>
        </p:spPr>
        <p:txBody>
          <a:bodyPr>
            <a:normAutofit/>
          </a:bodyPr>
          <a:lstStyle/>
          <a:p>
            <a:r>
              <a:rPr lang="ru-RU" sz="2800" dirty="0"/>
              <a:t>   Как Вы думаете, какое правило устанавливается изображённым             на рисунке знаком? Напишите в ответе это правило и укажите место,  где можно встретить такой знак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D5736B4-8AFB-4150-881B-505079E9287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82624" y="1931465"/>
            <a:ext cx="3892628" cy="39376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971053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655D91-B9A5-43C6-9279-6E17CDF03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231479"/>
          </a:xfrm>
        </p:spPr>
        <p:txBody>
          <a:bodyPr/>
          <a:lstStyle/>
          <a:p>
            <a:r>
              <a:rPr lang="ru-RU" b="1" dirty="0"/>
              <a:t>Задание 9 (ВПР)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282470D-6CFA-4603-983D-CE5C3F73A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747" y="1845734"/>
            <a:ext cx="6418553" cy="4023360"/>
          </a:xfrm>
        </p:spPr>
        <p:txBody>
          <a:bodyPr>
            <a:normAutofit/>
          </a:bodyPr>
          <a:lstStyle/>
          <a:p>
            <a:r>
              <a:rPr lang="ru-RU" sz="2800" dirty="0"/>
              <a:t>   Как Вы думаете, какое правило устанавливается изображённым             на рисунке знаком? Напишите в ответе это правило и укажите место,  где можно встретить такой знак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433D1C0-26E6-4A50-9023-F52A20F0BB1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9201" y="1987534"/>
            <a:ext cx="3726052" cy="37030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36656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5A3189-7D09-4983-A3D2-4E69972E0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Домашнее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7275AF7-F0BF-43C1-B455-D95A431E0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pPr algn="just"/>
            <a:r>
              <a:rPr lang="ru-RU" sz="2800" dirty="0"/>
              <a:t>   </a:t>
            </a:r>
            <a:r>
              <a:rPr lang="ru-RU" sz="2800" dirty="0" smtClean="0"/>
              <a:t> </a:t>
            </a:r>
            <a:r>
              <a:rPr lang="ru-RU" sz="3600" dirty="0" smtClean="0"/>
              <a:t>1</a:t>
            </a:r>
            <a:r>
              <a:rPr lang="ru-RU" sz="3600" dirty="0"/>
              <a:t>. </a:t>
            </a:r>
            <a:r>
              <a:rPr lang="ru-RU" sz="3600" dirty="0" smtClean="0"/>
              <a:t>Доработать конспект в тетради (для тех, кто не успел на уроке).</a:t>
            </a:r>
          </a:p>
          <a:p>
            <a:pPr algn="just"/>
            <a:r>
              <a:rPr lang="ru-RU" sz="3600" dirty="0" smtClean="0"/>
              <a:t>   2. Параграф 21 учить.</a:t>
            </a:r>
          </a:p>
          <a:p>
            <a:pPr algn="just"/>
            <a:r>
              <a:rPr lang="ru-RU" sz="3600" smtClean="0"/>
              <a:t>   3. </a:t>
            </a:r>
            <a:r>
              <a:rPr lang="ru-RU" sz="3600" dirty="0" smtClean="0"/>
              <a:t>Письменно ответить на вопрос 1 (с. 129).</a:t>
            </a:r>
            <a:endParaRPr lang="ru-RU" sz="3600" dirty="0"/>
          </a:p>
          <a:p>
            <a:r>
              <a:rPr lang="ru-RU" sz="2800" dirty="0"/>
              <a:t>   </a:t>
            </a:r>
          </a:p>
        </p:txBody>
      </p:sp>
    </p:spTree>
    <p:extLst>
      <p:ext uri="{BB962C8B-B14F-4D97-AF65-F5344CB8AC3E}">
        <p14:creationId xmlns="" xmlns:p14="http://schemas.microsoft.com/office/powerpoint/2010/main" val="255860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Весна-лето-осень-зима (Акка Кнебекайзе 2) / Стихи.р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7741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304885"/>
            <a:ext cx="11074749" cy="1946609"/>
          </a:xfrm>
        </p:spPr>
        <p:txBody>
          <a:bodyPr/>
          <a:lstStyle/>
          <a:p>
            <a:pPr algn="ctr"/>
            <a:r>
              <a:rPr lang="ru-RU" sz="3600" b="1" dirty="0" smtClean="0">
                <a:cs typeface="Times New Roman" panose="02020603050405020304" pitchFamily="18" charset="0"/>
              </a:rPr>
              <a:t>Диапауза</a:t>
            </a:r>
            <a:r>
              <a:rPr lang="ru-RU" sz="3600" b="1" dirty="0"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cs typeface="Times New Roman" panose="02020603050405020304" pitchFamily="18" charset="0"/>
              </a:rPr>
              <a:t>- </a:t>
            </a:r>
            <a:r>
              <a:rPr lang="ru-RU" sz="3600" dirty="0" smtClean="0"/>
              <a:t>состояние физиологического торможения обмена веществ и остановки многих жизненных процессов. Сигнал к переходу в диапаузу — уменьшение продолжительности светового времени суток.</a:t>
            </a:r>
            <a:r>
              <a:rPr lang="ru-RU" sz="3600" b="1" dirty="0" smtClean="0">
                <a:cs typeface="Times New Roman" panose="02020603050405020304" pitchFamily="18" charset="0"/>
              </a:rPr>
              <a:t> </a:t>
            </a:r>
            <a:endParaRPr lang="ru-RU" sz="3600" dirty="0">
              <a:cs typeface="Times New Roman" panose="02020603050405020304" pitchFamily="18" charset="0"/>
            </a:endParaRPr>
          </a:p>
        </p:txBody>
      </p:sp>
      <p:pic>
        <p:nvPicPr>
          <p:cNvPr id="5" name="Picture 4" descr="Летний лес (4 фото - Подольск, Россия) - ФотоТер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527" y="2299384"/>
            <a:ext cx="5780486" cy="3851249"/>
          </a:xfrm>
          <a:prstGeom prst="rect">
            <a:avLst/>
          </a:prstGeom>
          <a:noFill/>
        </p:spPr>
      </p:pic>
      <p:pic>
        <p:nvPicPr>
          <p:cNvPr id="17412" name="Picture 4" descr="Сезон. зимний лес, покрытый снегом | Премиум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2701" y="2303941"/>
            <a:ext cx="5962650" cy="3838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2000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932076"/>
            <a:ext cx="11074749" cy="633379"/>
          </a:xfrm>
        </p:spPr>
        <p:txBody>
          <a:bodyPr/>
          <a:lstStyle/>
          <a:p>
            <a:pPr algn="ctr"/>
            <a:r>
              <a:rPr lang="ru-RU" b="1" dirty="0" smtClean="0">
                <a:cs typeface="Times New Roman" panose="02020603050405020304" pitchFamily="18" charset="0"/>
              </a:rPr>
              <a:t>Листопад </a:t>
            </a:r>
            <a:endParaRPr lang="ru-RU" dirty="0"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5F70A2C-29E3-47FE-B347-BC5AEBF0684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1140" y="1856356"/>
            <a:ext cx="6807834" cy="44023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40AF6FD-B65D-4F3B-88FE-AD8209B3E93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36637" y="1856355"/>
            <a:ext cx="3521919" cy="44023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2000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958461"/>
            <a:ext cx="11074749" cy="580608"/>
          </a:xfrm>
        </p:spPr>
        <p:txBody>
          <a:bodyPr/>
          <a:lstStyle/>
          <a:p>
            <a:pPr algn="ctr"/>
            <a:r>
              <a:rPr lang="ru-RU" sz="4400" b="1" dirty="0">
                <a:cs typeface="Times New Roman" panose="02020603050405020304" pitchFamily="18" charset="0"/>
              </a:rPr>
              <a:t>Зачем опадают листья? И как это происходит?</a:t>
            </a:r>
            <a:endParaRPr lang="ru-RU" sz="4400" dirty="0"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54B5795-8D87-4A57-A26A-6A096E96B0C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538" y="1956231"/>
            <a:ext cx="3867150" cy="41529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DBDEE00-C54C-4C75-9697-893E6AB7EF0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8564" y="2842055"/>
            <a:ext cx="6471499" cy="23812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8444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958461"/>
            <a:ext cx="11074749" cy="580608"/>
          </a:xfrm>
        </p:spPr>
        <p:txBody>
          <a:bodyPr/>
          <a:lstStyle/>
          <a:p>
            <a:pPr algn="ctr"/>
            <a:r>
              <a:rPr lang="ru-RU" sz="4400" b="1" dirty="0">
                <a:cs typeface="Times New Roman" panose="02020603050405020304" pitchFamily="18" charset="0"/>
              </a:rPr>
              <a:t>Зачем опадают листья? И как это происходит?</a:t>
            </a:r>
            <a:endParaRPr lang="ru-RU" sz="4400" dirty="0"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043A5D1-8CD1-4A70-A4A0-9EB38903E8E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9158" y="1876934"/>
            <a:ext cx="9393684" cy="42336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3096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407347"/>
            <a:ext cx="11074749" cy="1156150"/>
          </a:xfrm>
        </p:spPr>
        <p:txBody>
          <a:bodyPr/>
          <a:lstStyle/>
          <a:p>
            <a:pPr algn="ctr"/>
            <a:r>
              <a:rPr lang="ru-RU" sz="4400" b="1" dirty="0">
                <a:cs typeface="Times New Roman" panose="02020603050405020304" pitchFamily="18" charset="0"/>
              </a:rPr>
              <a:t>Можно ли использовать опавшие листья </a:t>
            </a:r>
            <a:br>
              <a:rPr lang="ru-RU" sz="4400" b="1" dirty="0">
                <a:cs typeface="Times New Roman" panose="02020603050405020304" pitchFamily="18" charset="0"/>
              </a:rPr>
            </a:br>
            <a:r>
              <a:rPr lang="ru-RU" sz="4400" b="1" dirty="0">
                <a:cs typeface="Times New Roman" panose="02020603050405020304" pitchFamily="18" charset="0"/>
              </a:rPr>
              <a:t>в качестве удобрений? Почему?</a:t>
            </a:r>
            <a:endParaRPr lang="ru-RU" sz="4400" dirty="0"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52DF63D-A9C9-4C37-A3D3-0849C1DCF2A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430" y="2140630"/>
            <a:ext cx="5792217" cy="385387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68FD61D-7B83-430B-BA6D-BBC76124E5F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2140629"/>
            <a:ext cx="5929042" cy="38538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578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41" y="958461"/>
            <a:ext cx="11074749" cy="580608"/>
          </a:xfrm>
        </p:spPr>
        <p:txBody>
          <a:bodyPr/>
          <a:lstStyle/>
          <a:p>
            <a:pPr algn="ctr"/>
            <a:r>
              <a:rPr lang="ru-RU" sz="4400" b="1" dirty="0">
                <a:cs typeface="Times New Roman" panose="02020603050405020304" pitchFamily="18" charset="0"/>
              </a:rPr>
              <a:t>Зачем опадают листья? И как это происходит?</a:t>
            </a:r>
            <a:endParaRPr lang="ru-RU" sz="4400" dirty="0"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5D78B68-76EE-48ED-9017-DA77319CBD4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69091" y="2138379"/>
            <a:ext cx="6540773" cy="381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7D18B53-142A-4143-986C-22688856255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3848" y="2138378"/>
            <a:ext cx="5060460" cy="3809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70524450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1186</TotalTime>
  <Words>255</Words>
  <Application>Microsoft Office PowerPoint</Application>
  <PresentationFormat>Произвольный</PresentationFormat>
  <Paragraphs>29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Ретро</vt:lpstr>
      <vt:lpstr>Сезонные изменения  в жизни организмов</vt:lpstr>
      <vt:lpstr>Слайд 2</vt:lpstr>
      <vt:lpstr>Слайд 3</vt:lpstr>
      <vt:lpstr>Диапауза - состояние физиологического торможения обмена веществ и остановки многих жизненных процессов. Сигнал к переходу в диапаузу — уменьшение продолжительности светового времени суток. </vt:lpstr>
      <vt:lpstr>Листопад </vt:lpstr>
      <vt:lpstr>Зачем опадают листья? И как это происходит?</vt:lpstr>
      <vt:lpstr>Зачем опадают листья? И как это происходит?</vt:lpstr>
      <vt:lpstr>Можно ли использовать опавшие листья  в качестве удобрений? Почему?</vt:lpstr>
      <vt:lpstr>Зачем опадают листья? И как это происходит?</vt:lpstr>
      <vt:lpstr>Зачем опадают листья? И как это происходит? </vt:lpstr>
      <vt:lpstr>Все ли растения сбрасывают листья на зиму?</vt:lpstr>
      <vt:lpstr>Как им это удаётся?</vt:lpstr>
      <vt:lpstr>Спячка - период замедления жизненных процессов  и обмена веществ у теплокровных животных  в периоды малодоступности пищи</vt:lpstr>
      <vt:lpstr>Миграция – сезонные перемещения животных, иногда на значительные расстояния</vt:lpstr>
      <vt:lpstr>Линька - процесс смены и восстановления покровов животных (шёрстного и перьевого)</vt:lpstr>
      <vt:lpstr>Почему так?</vt:lpstr>
      <vt:lpstr>Правило Аллена: у животных, обитающих в холодных регионах, выступающие части тела меньше,  чем у родственных им видов, обитающих южнее. </vt:lpstr>
      <vt:lpstr>Постановка эксперимента</vt:lpstr>
      <vt:lpstr>Постановка эксперимента (продолжение)</vt:lpstr>
      <vt:lpstr>Постановка эксперимента (продолжение)</vt:lpstr>
      <vt:lpstr>Как можно помочь растениям и животным зимой?</vt:lpstr>
      <vt:lpstr>Задание 9 (ВПР)</vt:lpstr>
      <vt:lpstr>Задание 9 (ВПР)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о жизни. Признаки живого.</dc:title>
  <dc:creator>Vasiliy</dc:creator>
  <cp:lastModifiedBy>Vasiliy</cp:lastModifiedBy>
  <cp:revision>75</cp:revision>
  <dcterms:created xsi:type="dcterms:W3CDTF">2022-06-26T08:36:52Z</dcterms:created>
  <dcterms:modified xsi:type="dcterms:W3CDTF">2024-02-27T02:15:28Z</dcterms:modified>
</cp:coreProperties>
</file>