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8" r:id="rId8"/>
    <p:sldId id="275" r:id="rId9"/>
    <p:sldId id="274" r:id="rId10"/>
    <p:sldId id="280" r:id="rId11"/>
    <p:sldId id="276" r:id="rId12"/>
    <p:sldId id="277" r:id="rId13"/>
    <p:sldId id="278" r:id="rId14"/>
    <p:sldId id="281" r:id="rId15"/>
    <p:sldId id="283" r:id="rId16"/>
    <p:sldId id="284" r:id="rId17"/>
    <p:sldId id="279" r:id="rId18"/>
    <p:sldId id="271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400" b="1" i="0" baseline="0" dirty="0">
                <a:solidFill>
                  <a:schemeClr val="tx1"/>
                </a:solidFill>
              </a:rPr>
              <a:t>Диаграмма колебания атмосферного давления с 1 по 7 ноября 2021 года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 dirty="0"/>
          </a:p>
        </c:rich>
      </c:tx>
      <c:layout>
        <c:manualLayout>
          <c:xMode val="edge"/>
          <c:yMode val="edge"/>
          <c:x val="0.10520061728395068"/>
          <c:y val="8.3333333333333419E-3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754</c:v>
                </c:pt>
                <c:pt idx="1">
                  <c:v>759</c:v>
                </c:pt>
                <c:pt idx="2">
                  <c:v>748</c:v>
                </c:pt>
                <c:pt idx="3">
                  <c:v>752</c:v>
                </c:pt>
                <c:pt idx="4">
                  <c:v>765</c:v>
                </c:pt>
                <c:pt idx="5">
                  <c:v>750</c:v>
                </c:pt>
                <c:pt idx="6">
                  <c:v>750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184-4313-BBF1-965D8F998F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3153920"/>
        <c:axId val="73192576"/>
      </c:lineChart>
      <c:catAx>
        <c:axId val="73153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3192576"/>
        <c:crosses val="autoZero"/>
        <c:auto val="1"/>
        <c:lblAlgn val="ctr"/>
        <c:lblOffset val="100"/>
        <c:noMultiLvlLbl val="0"/>
      </c:catAx>
      <c:valAx>
        <c:axId val="731925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31539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400" b="1" i="0" baseline="0" dirty="0">
                <a:solidFill>
                  <a:schemeClr val="tx1"/>
                </a:solidFill>
              </a:rPr>
              <a:t>Диаграмма колебания атмосферного давления с 13 по 26 декабря 2021 года</a:t>
            </a:r>
            <a:endParaRPr lang="ru-RU" sz="2400" dirty="0">
              <a:solidFill>
                <a:schemeClr val="tx1"/>
              </a:solidFill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 dirty="0"/>
          </a:p>
        </c:rich>
      </c:tx>
      <c:layout>
        <c:manualLayout>
          <c:xMode val="edge"/>
          <c:yMode val="edge"/>
          <c:x val="0.11056343690257106"/>
          <c:y val="1.2160606179088066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Лист1!$A$2:$A$15</c:f>
              <c:numCache>
                <c:formatCode>General</c:formatCode>
                <c:ptCount val="14"/>
                <c:pt idx="0">
                  <c:v>13</c:v>
                </c:pt>
                <c:pt idx="1">
                  <c:v>14</c:v>
                </c:pt>
                <c:pt idx="2">
                  <c:v>15</c:v>
                </c:pt>
                <c:pt idx="3">
                  <c:v>16</c:v>
                </c:pt>
                <c:pt idx="4">
                  <c:v>17</c:v>
                </c:pt>
                <c:pt idx="5">
                  <c:v>18</c:v>
                </c:pt>
                <c:pt idx="6">
                  <c:v>19</c:v>
                </c:pt>
                <c:pt idx="7">
                  <c:v>20</c:v>
                </c:pt>
                <c:pt idx="8">
                  <c:v>21</c:v>
                </c:pt>
                <c:pt idx="9">
                  <c:v>22</c:v>
                </c:pt>
                <c:pt idx="10">
                  <c:v>23</c:v>
                </c:pt>
                <c:pt idx="11">
                  <c:v>24</c:v>
                </c:pt>
                <c:pt idx="12">
                  <c:v>25</c:v>
                </c:pt>
                <c:pt idx="13">
                  <c:v>26</c:v>
                </c:pt>
              </c:numCache>
            </c:num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757</c:v>
                </c:pt>
                <c:pt idx="1">
                  <c:v>752</c:v>
                </c:pt>
                <c:pt idx="2">
                  <c:v>746</c:v>
                </c:pt>
                <c:pt idx="3">
                  <c:v>736</c:v>
                </c:pt>
                <c:pt idx="4">
                  <c:v>740</c:v>
                </c:pt>
                <c:pt idx="5">
                  <c:v>746</c:v>
                </c:pt>
                <c:pt idx="6">
                  <c:v>735</c:v>
                </c:pt>
                <c:pt idx="7">
                  <c:v>729</c:v>
                </c:pt>
                <c:pt idx="8">
                  <c:v>735</c:v>
                </c:pt>
                <c:pt idx="9">
                  <c:v>742</c:v>
                </c:pt>
                <c:pt idx="10">
                  <c:v>745</c:v>
                </c:pt>
                <c:pt idx="11">
                  <c:v>745</c:v>
                </c:pt>
                <c:pt idx="12">
                  <c:v>749</c:v>
                </c:pt>
                <c:pt idx="13">
                  <c:v>749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A77-48CA-88FE-769334A188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3734400"/>
        <c:axId val="73777152"/>
      </c:lineChart>
      <c:catAx>
        <c:axId val="73734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3777152"/>
        <c:crosses val="autoZero"/>
        <c:auto val="1"/>
        <c:lblAlgn val="ctr"/>
        <c:lblOffset val="100"/>
        <c:noMultiLvlLbl val="0"/>
      </c:catAx>
      <c:valAx>
        <c:axId val="737771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37344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Мл.сестра</c:v>
                </c:pt>
              </c:strCache>
            </c:strRef>
          </c:tx>
          <c:cat>
            <c:numRef>
              <c:f>Лист1!$A$2:$A$22</c:f>
              <c:numCache>
                <c:formatCode>General</c:formatCode>
                <c:ptCount val="2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  <c:pt idx="19">
                  <c:v>25</c:v>
                </c:pt>
                <c:pt idx="20">
                  <c:v>26</c:v>
                </c:pt>
              </c:numCache>
            </c:numRef>
          </c:cat>
          <c:val>
            <c:numRef>
              <c:f>Лист1!$B$2:$B$22</c:f>
              <c:numCache>
                <c:formatCode>General</c:formatCode>
                <c:ptCount val="21"/>
                <c:pt idx="0">
                  <c:v>118</c:v>
                </c:pt>
                <c:pt idx="1">
                  <c:v>124</c:v>
                </c:pt>
                <c:pt idx="2">
                  <c:v>114</c:v>
                </c:pt>
                <c:pt idx="3">
                  <c:v>119</c:v>
                </c:pt>
                <c:pt idx="4">
                  <c:v>122</c:v>
                </c:pt>
                <c:pt idx="5">
                  <c:v>117</c:v>
                </c:pt>
                <c:pt idx="6">
                  <c:v>120</c:v>
                </c:pt>
                <c:pt idx="7">
                  <c:v>124</c:v>
                </c:pt>
                <c:pt idx="8">
                  <c:v>122</c:v>
                </c:pt>
                <c:pt idx="9">
                  <c:v>121</c:v>
                </c:pt>
                <c:pt idx="10">
                  <c:v>118</c:v>
                </c:pt>
                <c:pt idx="11">
                  <c:v>118</c:v>
                </c:pt>
                <c:pt idx="12">
                  <c:v>121</c:v>
                </c:pt>
                <c:pt idx="13">
                  <c:v>121</c:v>
                </c:pt>
                <c:pt idx="14">
                  <c:v>117</c:v>
                </c:pt>
                <c:pt idx="15">
                  <c:v>119</c:v>
                </c:pt>
                <c:pt idx="16">
                  <c:v>123</c:v>
                </c:pt>
                <c:pt idx="17">
                  <c:v>121</c:v>
                </c:pt>
                <c:pt idx="18">
                  <c:v>123</c:v>
                </c:pt>
                <c:pt idx="19">
                  <c:v>127</c:v>
                </c:pt>
                <c:pt idx="20">
                  <c:v>125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32B-416C-B05F-B1254D41106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Папа</c:v>
                </c:pt>
              </c:strCache>
            </c:strRef>
          </c:tx>
          <c:cat>
            <c:numRef>
              <c:f>Лист1!$A$2:$A$22</c:f>
              <c:numCache>
                <c:formatCode>General</c:formatCode>
                <c:ptCount val="2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  <c:pt idx="19">
                  <c:v>25</c:v>
                </c:pt>
                <c:pt idx="20">
                  <c:v>26</c:v>
                </c:pt>
              </c:numCache>
            </c:numRef>
          </c:cat>
          <c:val>
            <c:numRef>
              <c:f>Лист1!$C$2:$C$22</c:f>
              <c:numCache>
                <c:formatCode>General</c:formatCode>
                <c:ptCount val="21"/>
                <c:pt idx="0">
                  <c:v>122</c:v>
                </c:pt>
                <c:pt idx="1">
                  <c:v>119</c:v>
                </c:pt>
                <c:pt idx="2">
                  <c:v>112</c:v>
                </c:pt>
                <c:pt idx="3">
                  <c:v>113</c:v>
                </c:pt>
                <c:pt idx="4">
                  <c:v>125</c:v>
                </c:pt>
                <c:pt idx="5">
                  <c:v>121</c:v>
                </c:pt>
                <c:pt idx="6">
                  <c:v>124</c:v>
                </c:pt>
                <c:pt idx="7">
                  <c:v>127</c:v>
                </c:pt>
                <c:pt idx="8">
                  <c:v>125</c:v>
                </c:pt>
                <c:pt idx="9">
                  <c:v>122</c:v>
                </c:pt>
                <c:pt idx="10">
                  <c:v>121</c:v>
                </c:pt>
                <c:pt idx="11">
                  <c:v>125</c:v>
                </c:pt>
                <c:pt idx="12">
                  <c:v>123</c:v>
                </c:pt>
                <c:pt idx="13">
                  <c:v>119</c:v>
                </c:pt>
                <c:pt idx="14">
                  <c:v>114</c:v>
                </c:pt>
                <c:pt idx="15">
                  <c:v>116</c:v>
                </c:pt>
                <c:pt idx="16">
                  <c:v>119</c:v>
                </c:pt>
                <c:pt idx="17">
                  <c:v>121</c:v>
                </c:pt>
                <c:pt idx="18">
                  <c:v>120</c:v>
                </c:pt>
                <c:pt idx="19">
                  <c:v>122</c:v>
                </c:pt>
                <c:pt idx="20">
                  <c:v>121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32B-416C-B05F-B1254D41106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Бабушка</c:v>
                </c:pt>
              </c:strCache>
            </c:strRef>
          </c:tx>
          <c:cat>
            <c:numRef>
              <c:f>Лист1!$A$2:$A$22</c:f>
              <c:numCache>
                <c:formatCode>General</c:formatCode>
                <c:ptCount val="2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  <c:pt idx="19">
                  <c:v>25</c:v>
                </c:pt>
                <c:pt idx="20">
                  <c:v>26</c:v>
                </c:pt>
              </c:numCache>
            </c:numRef>
          </c:cat>
          <c:val>
            <c:numRef>
              <c:f>Лист1!$D$2:$D$22</c:f>
              <c:numCache>
                <c:formatCode>General</c:formatCode>
                <c:ptCount val="21"/>
                <c:pt idx="0">
                  <c:v>116</c:v>
                </c:pt>
                <c:pt idx="1">
                  <c:v>117</c:v>
                </c:pt>
                <c:pt idx="2">
                  <c:v>117</c:v>
                </c:pt>
                <c:pt idx="3">
                  <c:v>120</c:v>
                </c:pt>
                <c:pt idx="4">
                  <c:v>123</c:v>
                </c:pt>
                <c:pt idx="5">
                  <c:v>119</c:v>
                </c:pt>
                <c:pt idx="6">
                  <c:v>122</c:v>
                </c:pt>
                <c:pt idx="7">
                  <c:v>131</c:v>
                </c:pt>
                <c:pt idx="8">
                  <c:v>126</c:v>
                </c:pt>
                <c:pt idx="9">
                  <c:v>124</c:v>
                </c:pt>
                <c:pt idx="10">
                  <c:v>120</c:v>
                </c:pt>
                <c:pt idx="11">
                  <c:v>119</c:v>
                </c:pt>
                <c:pt idx="12">
                  <c:v>126</c:v>
                </c:pt>
                <c:pt idx="13">
                  <c:v>123</c:v>
                </c:pt>
                <c:pt idx="14">
                  <c:v>121</c:v>
                </c:pt>
                <c:pt idx="15">
                  <c:v>124</c:v>
                </c:pt>
                <c:pt idx="16">
                  <c:v>122</c:v>
                </c:pt>
                <c:pt idx="17">
                  <c:v>120</c:v>
                </c:pt>
                <c:pt idx="18">
                  <c:v>121</c:v>
                </c:pt>
                <c:pt idx="19">
                  <c:v>126</c:v>
                </c:pt>
                <c:pt idx="20">
                  <c:v>124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32B-416C-B05F-B1254D4110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474816"/>
        <c:axId val="97480704"/>
      </c:lineChart>
      <c:catAx>
        <c:axId val="97474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7480704"/>
        <c:crosses val="autoZero"/>
        <c:auto val="1"/>
        <c:lblAlgn val="ctr"/>
        <c:lblOffset val="100"/>
        <c:noMultiLvlLbl val="0"/>
      </c:catAx>
      <c:valAx>
        <c:axId val="974807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747481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4041265675123938E-2"/>
          <c:y val="0.14723222097237851"/>
          <c:w val="0.58809984689413841"/>
          <c:h val="0.7731977252843396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Артериальное давление</c:v>
                </c:pt>
              </c:strCache>
            </c:strRef>
          </c:tx>
          <c:cat>
            <c:numRef>
              <c:f>Лист1!$A$2:$A$22</c:f>
              <c:numCache>
                <c:formatCode>General</c:formatCode>
                <c:ptCount val="2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  <c:pt idx="19">
                  <c:v>25</c:v>
                </c:pt>
                <c:pt idx="20">
                  <c:v>26</c:v>
                </c:pt>
              </c:numCache>
            </c:numRef>
          </c:cat>
          <c:val>
            <c:numRef>
              <c:f>Лист1!$B$2:$B$22</c:f>
              <c:numCache>
                <c:formatCode>General</c:formatCode>
                <c:ptCount val="21"/>
                <c:pt idx="0">
                  <c:v>118</c:v>
                </c:pt>
                <c:pt idx="1">
                  <c:v>124</c:v>
                </c:pt>
                <c:pt idx="2">
                  <c:v>114</c:v>
                </c:pt>
                <c:pt idx="3">
                  <c:v>119</c:v>
                </c:pt>
                <c:pt idx="4">
                  <c:v>122</c:v>
                </c:pt>
                <c:pt idx="5">
                  <c:v>117</c:v>
                </c:pt>
                <c:pt idx="6">
                  <c:v>120</c:v>
                </c:pt>
                <c:pt idx="7">
                  <c:v>124</c:v>
                </c:pt>
                <c:pt idx="8">
                  <c:v>122</c:v>
                </c:pt>
                <c:pt idx="9">
                  <c:v>121</c:v>
                </c:pt>
                <c:pt idx="10">
                  <c:v>118</c:v>
                </c:pt>
                <c:pt idx="11">
                  <c:v>119</c:v>
                </c:pt>
                <c:pt idx="12">
                  <c:v>121</c:v>
                </c:pt>
                <c:pt idx="13">
                  <c:v>121</c:v>
                </c:pt>
                <c:pt idx="14">
                  <c:v>117</c:v>
                </c:pt>
                <c:pt idx="15">
                  <c:v>119</c:v>
                </c:pt>
                <c:pt idx="16">
                  <c:v>123</c:v>
                </c:pt>
                <c:pt idx="17">
                  <c:v>121</c:v>
                </c:pt>
                <c:pt idx="18">
                  <c:v>123</c:v>
                </c:pt>
                <c:pt idx="19">
                  <c:v>127</c:v>
                </c:pt>
                <c:pt idx="20">
                  <c:v>125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2C9-4770-BFA6-CA8CE7DFEBA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Атмосферное давление</c:v>
                </c:pt>
              </c:strCache>
            </c:strRef>
          </c:tx>
          <c:cat>
            <c:numRef>
              <c:f>Лист1!$A$2:$A$22</c:f>
              <c:numCache>
                <c:formatCode>General</c:formatCode>
                <c:ptCount val="2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  <c:pt idx="19">
                  <c:v>25</c:v>
                </c:pt>
                <c:pt idx="20">
                  <c:v>26</c:v>
                </c:pt>
              </c:numCache>
            </c:numRef>
          </c:cat>
          <c:val>
            <c:numRef>
              <c:f>Лист1!$C$2:$C$22</c:f>
              <c:numCache>
                <c:formatCode>General</c:formatCode>
                <c:ptCount val="21"/>
                <c:pt idx="0">
                  <c:v>754</c:v>
                </c:pt>
                <c:pt idx="1">
                  <c:v>759</c:v>
                </c:pt>
                <c:pt idx="2">
                  <c:v>748</c:v>
                </c:pt>
                <c:pt idx="3">
                  <c:v>752</c:v>
                </c:pt>
                <c:pt idx="4">
                  <c:v>765</c:v>
                </c:pt>
                <c:pt idx="5">
                  <c:v>750</c:v>
                </c:pt>
                <c:pt idx="6">
                  <c:v>759</c:v>
                </c:pt>
                <c:pt idx="7">
                  <c:v>757</c:v>
                </c:pt>
                <c:pt idx="8">
                  <c:v>752</c:v>
                </c:pt>
                <c:pt idx="9">
                  <c:v>746</c:v>
                </c:pt>
                <c:pt idx="10">
                  <c:v>736</c:v>
                </c:pt>
                <c:pt idx="11">
                  <c:v>740</c:v>
                </c:pt>
                <c:pt idx="12">
                  <c:v>746</c:v>
                </c:pt>
                <c:pt idx="13">
                  <c:v>735</c:v>
                </c:pt>
                <c:pt idx="14">
                  <c:v>729</c:v>
                </c:pt>
                <c:pt idx="15">
                  <c:v>735</c:v>
                </c:pt>
                <c:pt idx="16">
                  <c:v>742</c:v>
                </c:pt>
                <c:pt idx="17">
                  <c:v>745</c:v>
                </c:pt>
                <c:pt idx="18">
                  <c:v>745</c:v>
                </c:pt>
                <c:pt idx="19">
                  <c:v>749</c:v>
                </c:pt>
                <c:pt idx="20">
                  <c:v>749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2C9-4770-BFA6-CA8CE7DFEB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488192"/>
        <c:axId val="64489728"/>
      </c:lineChart>
      <c:catAx>
        <c:axId val="64488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4489728"/>
        <c:crosses val="autoZero"/>
        <c:auto val="1"/>
        <c:lblAlgn val="ctr"/>
        <c:lblOffset val="100"/>
        <c:noMultiLvlLbl val="0"/>
      </c:catAx>
      <c:valAx>
        <c:axId val="644897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448819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Артериальное давление</c:v>
                </c:pt>
              </c:strCache>
            </c:strRef>
          </c:tx>
          <c:cat>
            <c:numRef>
              <c:f>Лист1!$A$2:$A$22</c:f>
              <c:numCache>
                <c:formatCode>General</c:formatCode>
                <c:ptCount val="2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  <c:pt idx="19">
                  <c:v>25</c:v>
                </c:pt>
                <c:pt idx="20">
                  <c:v>26</c:v>
                </c:pt>
              </c:numCache>
            </c:numRef>
          </c:cat>
          <c:val>
            <c:numRef>
              <c:f>Лист1!$B$2:$B$22</c:f>
              <c:numCache>
                <c:formatCode>General</c:formatCode>
                <c:ptCount val="21"/>
                <c:pt idx="0">
                  <c:v>122</c:v>
                </c:pt>
                <c:pt idx="1">
                  <c:v>119</c:v>
                </c:pt>
                <c:pt idx="2">
                  <c:v>112</c:v>
                </c:pt>
                <c:pt idx="3">
                  <c:v>113</c:v>
                </c:pt>
                <c:pt idx="4">
                  <c:v>125</c:v>
                </c:pt>
                <c:pt idx="5">
                  <c:v>121</c:v>
                </c:pt>
                <c:pt idx="6">
                  <c:v>124</c:v>
                </c:pt>
                <c:pt idx="7">
                  <c:v>127</c:v>
                </c:pt>
                <c:pt idx="8">
                  <c:v>125</c:v>
                </c:pt>
                <c:pt idx="9">
                  <c:v>122</c:v>
                </c:pt>
                <c:pt idx="10">
                  <c:v>123</c:v>
                </c:pt>
                <c:pt idx="11">
                  <c:v>125</c:v>
                </c:pt>
                <c:pt idx="12">
                  <c:v>123</c:v>
                </c:pt>
                <c:pt idx="13">
                  <c:v>119</c:v>
                </c:pt>
                <c:pt idx="14">
                  <c:v>114</c:v>
                </c:pt>
                <c:pt idx="15">
                  <c:v>116</c:v>
                </c:pt>
                <c:pt idx="16">
                  <c:v>119</c:v>
                </c:pt>
                <c:pt idx="17">
                  <c:v>121</c:v>
                </c:pt>
                <c:pt idx="18">
                  <c:v>120</c:v>
                </c:pt>
                <c:pt idx="19">
                  <c:v>122</c:v>
                </c:pt>
                <c:pt idx="20">
                  <c:v>121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016-454D-A384-905F6AF72AE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Атмосферное давление</c:v>
                </c:pt>
              </c:strCache>
            </c:strRef>
          </c:tx>
          <c:cat>
            <c:numRef>
              <c:f>Лист1!$A$2:$A$22</c:f>
              <c:numCache>
                <c:formatCode>General</c:formatCode>
                <c:ptCount val="2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  <c:pt idx="19">
                  <c:v>25</c:v>
                </c:pt>
                <c:pt idx="20">
                  <c:v>26</c:v>
                </c:pt>
              </c:numCache>
            </c:numRef>
          </c:cat>
          <c:val>
            <c:numRef>
              <c:f>Лист1!$C$2:$C$22</c:f>
              <c:numCache>
                <c:formatCode>General</c:formatCode>
                <c:ptCount val="21"/>
                <c:pt idx="0">
                  <c:v>754</c:v>
                </c:pt>
                <c:pt idx="1">
                  <c:v>759</c:v>
                </c:pt>
                <c:pt idx="2">
                  <c:v>748</c:v>
                </c:pt>
                <c:pt idx="3">
                  <c:v>752</c:v>
                </c:pt>
                <c:pt idx="4">
                  <c:v>765</c:v>
                </c:pt>
                <c:pt idx="5">
                  <c:v>750</c:v>
                </c:pt>
                <c:pt idx="6">
                  <c:v>759</c:v>
                </c:pt>
                <c:pt idx="7">
                  <c:v>757</c:v>
                </c:pt>
                <c:pt idx="8">
                  <c:v>752</c:v>
                </c:pt>
                <c:pt idx="9">
                  <c:v>746</c:v>
                </c:pt>
                <c:pt idx="10">
                  <c:v>736</c:v>
                </c:pt>
                <c:pt idx="11">
                  <c:v>740</c:v>
                </c:pt>
                <c:pt idx="12">
                  <c:v>746</c:v>
                </c:pt>
                <c:pt idx="13">
                  <c:v>735</c:v>
                </c:pt>
                <c:pt idx="14">
                  <c:v>729</c:v>
                </c:pt>
                <c:pt idx="15">
                  <c:v>735</c:v>
                </c:pt>
                <c:pt idx="16">
                  <c:v>742</c:v>
                </c:pt>
                <c:pt idx="17">
                  <c:v>745</c:v>
                </c:pt>
                <c:pt idx="18">
                  <c:v>745</c:v>
                </c:pt>
                <c:pt idx="19">
                  <c:v>749</c:v>
                </c:pt>
                <c:pt idx="20">
                  <c:v>749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016-454D-A384-905F6AF72A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5229056"/>
        <c:axId val="84120320"/>
      </c:lineChart>
      <c:catAx>
        <c:axId val="75229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4120320"/>
        <c:crosses val="autoZero"/>
        <c:auto val="1"/>
        <c:lblAlgn val="ctr"/>
        <c:lblOffset val="100"/>
        <c:noMultiLvlLbl val="0"/>
      </c:catAx>
      <c:valAx>
        <c:axId val="841203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522905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Артериальное давление</c:v>
                </c:pt>
              </c:strCache>
            </c:strRef>
          </c:tx>
          <c:cat>
            <c:numRef>
              <c:f>Лист1!$A$2:$A$22</c:f>
              <c:numCache>
                <c:formatCode>General</c:formatCode>
                <c:ptCount val="2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  <c:pt idx="19">
                  <c:v>25</c:v>
                </c:pt>
                <c:pt idx="20">
                  <c:v>26</c:v>
                </c:pt>
              </c:numCache>
            </c:numRef>
          </c:cat>
          <c:val>
            <c:numRef>
              <c:f>Лист1!$B$2:$B$22</c:f>
              <c:numCache>
                <c:formatCode>General</c:formatCode>
                <c:ptCount val="21"/>
                <c:pt idx="0">
                  <c:v>116</c:v>
                </c:pt>
                <c:pt idx="1">
                  <c:v>117</c:v>
                </c:pt>
                <c:pt idx="2">
                  <c:v>117</c:v>
                </c:pt>
                <c:pt idx="3">
                  <c:v>120</c:v>
                </c:pt>
                <c:pt idx="4">
                  <c:v>123</c:v>
                </c:pt>
                <c:pt idx="5">
                  <c:v>119</c:v>
                </c:pt>
                <c:pt idx="6">
                  <c:v>122</c:v>
                </c:pt>
                <c:pt idx="7">
                  <c:v>131</c:v>
                </c:pt>
                <c:pt idx="8">
                  <c:v>126</c:v>
                </c:pt>
                <c:pt idx="9">
                  <c:v>124</c:v>
                </c:pt>
                <c:pt idx="10">
                  <c:v>120</c:v>
                </c:pt>
                <c:pt idx="11">
                  <c:v>119</c:v>
                </c:pt>
                <c:pt idx="12">
                  <c:v>126</c:v>
                </c:pt>
                <c:pt idx="13">
                  <c:v>123</c:v>
                </c:pt>
                <c:pt idx="14">
                  <c:v>121</c:v>
                </c:pt>
                <c:pt idx="15">
                  <c:v>114</c:v>
                </c:pt>
                <c:pt idx="16">
                  <c:v>122</c:v>
                </c:pt>
                <c:pt idx="17">
                  <c:v>120</c:v>
                </c:pt>
                <c:pt idx="18">
                  <c:v>121</c:v>
                </c:pt>
                <c:pt idx="19">
                  <c:v>126</c:v>
                </c:pt>
                <c:pt idx="20">
                  <c:v>124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F59-405D-BA5B-94EDB260A1A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Атмосферное давление</c:v>
                </c:pt>
              </c:strCache>
            </c:strRef>
          </c:tx>
          <c:cat>
            <c:numRef>
              <c:f>Лист1!$A$2:$A$22</c:f>
              <c:numCache>
                <c:formatCode>General</c:formatCode>
                <c:ptCount val="2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  <c:pt idx="19">
                  <c:v>25</c:v>
                </c:pt>
                <c:pt idx="20">
                  <c:v>26</c:v>
                </c:pt>
              </c:numCache>
            </c:numRef>
          </c:cat>
          <c:val>
            <c:numRef>
              <c:f>Лист1!$C$2:$C$22</c:f>
              <c:numCache>
                <c:formatCode>General</c:formatCode>
                <c:ptCount val="21"/>
                <c:pt idx="0">
                  <c:v>754</c:v>
                </c:pt>
                <c:pt idx="1">
                  <c:v>759</c:v>
                </c:pt>
                <c:pt idx="2">
                  <c:v>748</c:v>
                </c:pt>
                <c:pt idx="3">
                  <c:v>752</c:v>
                </c:pt>
                <c:pt idx="4">
                  <c:v>765</c:v>
                </c:pt>
                <c:pt idx="5">
                  <c:v>750</c:v>
                </c:pt>
                <c:pt idx="6">
                  <c:v>759</c:v>
                </c:pt>
                <c:pt idx="7">
                  <c:v>757</c:v>
                </c:pt>
                <c:pt idx="8">
                  <c:v>752</c:v>
                </c:pt>
                <c:pt idx="9">
                  <c:v>746</c:v>
                </c:pt>
                <c:pt idx="10">
                  <c:v>736</c:v>
                </c:pt>
                <c:pt idx="11">
                  <c:v>740</c:v>
                </c:pt>
                <c:pt idx="12">
                  <c:v>746</c:v>
                </c:pt>
                <c:pt idx="13">
                  <c:v>735</c:v>
                </c:pt>
                <c:pt idx="14">
                  <c:v>729</c:v>
                </c:pt>
                <c:pt idx="15">
                  <c:v>735</c:v>
                </c:pt>
                <c:pt idx="16">
                  <c:v>742</c:v>
                </c:pt>
                <c:pt idx="17">
                  <c:v>745</c:v>
                </c:pt>
                <c:pt idx="18">
                  <c:v>745</c:v>
                </c:pt>
                <c:pt idx="19">
                  <c:v>749</c:v>
                </c:pt>
                <c:pt idx="20">
                  <c:v>749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F59-405D-BA5B-94EDB260A1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784256"/>
        <c:axId val="87318528"/>
      </c:lineChart>
      <c:catAx>
        <c:axId val="867842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7318528"/>
        <c:crosses val="autoZero"/>
        <c:auto val="1"/>
        <c:lblAlgn val="ctr"/>
        <c:lblOffset val="100"/>
        <c:noMultiLvlLbl val="0"/>
      </c:catAx>
      <c:valAx>
        <c:axId val="873185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678425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2B846A30-0328-4CBC-B134-DB17DBBE710A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6EE3181-A5F3-4436-A513-80860782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6A30-0328-4CBC-B134-DB17DBBE710A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E3181-A5F3-4436-A513-80860782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6A30-0328-4CBC-B134-DB17DBBE710A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E3181-A5F3-4436-A513-80860782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2B846A30-0328-4CBC-B134-DB17DBBE710A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E3181-A5F3-4436-A513-80860782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2B846A30-0328-4CBC-B134-DB17DBBE710A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6EE3181-A5F3-4436-A513-80860782E4A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B846A30-0328-4CBC-B134-DB17DBBE710A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6EE3181-A5F3-4436-A513-80860782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2B846A30-0328-4CBC-B134-DB17DBBE710A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6EE3181-A5F3-4436-A513-80860782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6A30-0328-4CBC-B134-DB17DBBE710A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E3181-A5F3-4436-A513-80860782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B846A30-0328-4CBC-B134-DB17DBBE710A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6EE3181-A5F3-4436-A513-80860782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2B846A30-0328-4CBC-B134-DB17DBBE710A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6EE3181-A5F3-4436-A513-80860782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B846A30-0328-4CBC-B134-DB17DBBE710A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6EE3181-A5F3-4436-A513-80860782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B846A30-0328-4CBC-B134-DB17DBBE710A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6EE3181-A5F3-4436-A513-80860782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928670"/>
            <a:ext cx="7851648" cy="1271582"/>
          </a:xfrm>
        </p:spPr>
        <p:txBody>
          <a:bodyPr>
            <a:noAutofit/>
          </a:bodyPr>
          <a:lstStyle/>
          <a:p>
            <a:pPr lvl="0"/>
            <a:r>
              <a:rPr lang="ru-RU" sz="3600" b="0" dirty="0" smtClean="0"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0" dirty="0" smtClean="0"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sz="3600" b="0" dirty="0" smtClean="0">
              <a:solidFill>
                <a:srgbClr val="FFFF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3933056"/>
            <a:ext cx="7854696" cy="2320114"/>
          </a:xfrm>
        </p:spPr>
        <p:txBody>
          <a:bodyPr>
            <a:normAutofit fontScale="77500" lnSpcReduction="20000"/>
          </a:bodyPr>
          <a:lstStyle/>
          <a:p>
            <a:r>
              <a:rPr lang="ru-RU" sz="46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Выполнил: ученик 9 </a:t>
            </a:r>
            <a:r>
              <a:rPr lang="ru-RU" sz="46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класса</a:t>
            </a:r>
          </a:p>
          <a:p>
            <a:r>
              <a:rPr lang="ru-RU" sz="46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4600" dirty="0" smtClean="0">
              <a:solidFill>
                <a:srgbClr val="FFFF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r>
              <a:rPr lang="ru-RU" sz="46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Руководитель</a:t>
            </a:r>
            <a:r>
              <a:rPr lang="ru-RU" sz="460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ru-RU" sz="460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учитель математики </a:t>
            </a:r>
            <a:endParaRPr lang="ru-RU" sz="4600" dirty="0" smtClean="0">
              <a:solidFill>
                <a:srgbClr val="FFFF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r>
              <a:rPr lang="ru-RU" sz="46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 физики </a:t>
            </a:r>
            <a:r>
              <a:rPr lang="ru-RU" sz="4600" dirty="0" err="1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Толстоброва</a:t>
            </a:r>
            <a:r>
              <a:rPr lang="ru-RU" sz="46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Ольга Алексеевна</a:t>
            </a:r>
          </a:p>
          <a:p>
            <a:endParaRPr lang="ru-RU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59730" y="2148508"/>
            <a:ext cx="862454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«Влияние атмосферного давления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самочувствие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человека»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Связь между атмосферным и артериальным давлением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Влияние атмосферного давления на артериальное давление человека сопровождается комплексом негативных симптомов, которые проявляются не только у гипотоников или гипертоников, но и у здоровых людей. Оптимальным значением давления, при котором человек не испытывает дискомфорта, считается показатель в 750 мм ртутного столба. Изменение в большую или меньшую сторону всего на 10 мм оказывает негативное влияние на самочувствие. Перепады атмосферного давления оказывают на организм человека существенное влияние. Отклонения в сторону повышения или понижения нарушают нормальное функционирование некоторых систем и органов. Это становится причиной ухудшения общего самочувствия и вызывает необходимость обращаться за помощью к лекарственным препаратам. Подобная реакция организма известна как метеорологическая зависимость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6194548"/>
              </p:ext>
            </p:extLst>
          </p:nvPr>
        </p:nvGraphicFramePr>
        <p:xfrm>
          <a:off x="251520" y="476672"/>
          <a:ext cx="8435280" cy="59781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0188125"/>
              </p:ext>
            </p:extLst>
          </p:nvPr>
        </p:nvGraphicFramePr>
        <p:xfrm>
          <a:off x="179512" y="188640"/>
          <a:ext cx="8507288" cy="6266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Изменение артериального давления у участников исследования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82775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/>
              <a:t>Зависимость артериального и атмосферного давления младшей сестры.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82775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Зависимость артериального и атмосферного давления</a:t>
            </a:r>
            <a:r>
              <a:rPr lang="en-US" sz="3600" b="1" dirty="0" smtClean="0"/>
              <a:t> </a:t>
            </a:r>
            <a:r>
              <a:rPr lang="ru-RU" sz="3600" b="1" dirty="0" smtClean="0"/>
              <a:t>папы.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882775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Зависимость артериального и атмосферного давления бабушки</a:t>
            </a:r>
            <a:r>
              <a:rPr lang="ru-RU" b="1" dirty="0" smtClean="0"/>
              <a:t>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82775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71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08720"/>
            <a:ext cx="8147248" cy="5328592"/>
          </a:xfrm>
        </p:spPr>
        <p:txBody>
          <a:bodyPr>
            <a:normAutofit fontScale="40000" lnSpcReduction="2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Резкая смена погоды погружает в смятение почти 44% россиян - таковы данные врачей. Известно, что от перепадов погоды страдают в основном жители мегаполисов, впрочем, в последние годы недуг начал захватывать и провинцию. Вылечить такую форму метеозависимости полностью практически невозможно. Но при соблюдении несложных правил можно заметно облегчить свое состояние в сложные с погодной точки зрения дни.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Люди, ощущающие дискомфорт от погодных колебаний, магнитных бурь и солнечной активности, называются метеозависимыми. Для того чтобы человек чувствовал себя комфортно, атмосферное давление должно составлять 750 мм ртутного столба. При ощутимом изменении этого значения, как в меньшую, так и в большую сторону, организм человека нередко ощущает ухудшение самочувствия.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Низкое атмосферное давление оказывает возбуждающее действие на симпатическое звено вегетативной нервной системы, повышает восприимчивость к инфекционным заболеваниям, подавляет настроение и снижает трудоспособность. При низком атмосферном давлении артериальное давление также снижается, что особенно опасно у лиц с артериальной гипотензией, возникают приступы слабости и нервозности, появляется сонливость.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Высокое атмосферное давление повышает активность парасимпатического звена вегетативной нервной системы. При высоком атмосферном давлении артериальное давление повышается, и у лиц с артериальной гипертензией высока вероятность развития гипертензивных кризов.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 обоих типах изменений атмосферного давления повышается вероятность развития ишемических атак со стороны мозговых, коронарных и других сосудов. Особенно тяжело реагируют на перепады атмосферного давления перенесшие инсульт и инфаркт миокарда, лица с нарушениями обмена веществ, - ожирением, сахарным диабетом.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Атмосферное давление на поверхность Земли  объясняется   действием   силы тяжести на  слои воздуха.</a:t>
            </a:r>
          </a:p>
          <a:p>
            <a:pPr lvl="0"/>
            <a:r>
              <a:rPr lang="ru-RU" dirty="0" smtClean="0"/>
              <a:t>Колебания атмосферного давления происходят в течение суток.</a:t>
            </a:r>
          </a:p>
          <a:p>
            <a:pPr lvl="0"/>
            <a:r>
              <a:rPr lang="ru-RU" dirty="0" smtClean="0"/>
              <a:t>Изменение атмосферного давления влияет на самочувствие человека .</a:t>
            </a:r>
          </a:p>
          <a:p>
            <a:pPr lvl="0"/>
            <a:r>
              <a:rPr lang="ru-RU" dirty="0" smtClean="0"/>
              <a:t>Для подтверждения или опровержения гипотезы о влиянии изменения атмосферного давления на здоровье человека необходимо дольше следить за показаниями атмосферного давления и артериального давления.  Необходимо проводить наблюдения за большим количеством людей, а также должны учитываться индивидуальные особенности организма каждого человека.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2780928"/>
            <a:ext cx="76856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8640"/>
            <a:ext cx="8472518" cy="614366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7400" b="1" dirty="0" smtClean="0"/>
          </a:p>
          <a:p>
            <a:pPr>
              <a:buNone/>
            </a:pPr>
            <a:r>
              <a:rPr lang="ru-RU" sz="9600" b="1" dirty="0" smtClean="0"/>
              <a:t>Цель работы:</a:t>
            </a:r>
            <a:r>
              <a:rPr lang="ru-RU" sz="9600" dirty="0" smtClean="0"/>
              <a:t> выяснить, есть ли взаимосвязь между изменением атмосферного давления и самочувствием людей.</a:t>
            </a:r>
          </a:p>
          <a:p>
            <a:pPr>
              <a:buNone/>
            </a:pPr>
            <a:endParaRPr lang="ru-RU" sz="9600" b="1" dirty="0" smtClean="0"/>
          </a:p>
          <a:p>
            <a:pPr>
              <a:buNone/>
            </a:pPr>
            <a:r>
              <a:rPr lang="ru-RU" sz="9600" b="1" dirty="0" smtClean="0"/>
              <a:t>Гипотеза:</a:t>
            </a:r>
            <a:r>
              <a:rPr lang="ru-RU" sz="9600" dirty="0" smtClean="0"/>
              <a:t> если атмосферное давление меняется ежедневно, то его колебания влияют на состояние здоровья человека.</a:t>
            </a:r>
          </a:p>
          <a:p>
            <a:pPr>
              <a:buNone/>
            </a:pPr>
            <a:r>
              <a:rPr lang="ru-RU" sz="9600" b="1" dirty="0" smtClean="0"/>
              <a:t>Задачи:</a:t>
            </a:r>
            <a:endParaRPr lang="ru-RU" sz="9600" dirty="0" smtClean="0"/>
          </a:p>
          <a:p>
            <a:pPr lvl="0"/>
            <a:r>
              <a:rPr lang="ru-RU" sz="9600" dirty="0" smtClean="0"/>
              <a:t>Изучить литературу по данному вопросу и интернет  ресурсы;</a:t>
            </a:r>
          </a:p>
          <a:p>
            <a:pPr lvl="0"/>
            <a:r>
              <a:rPr lang="ru-RU" sz="9600" dirty="0" smtClean="0"/>
              <a:t>Выяснить, чем объясняется давление на поверхность Земли;</a:t>
            </a:r>
          </a:p>
          <a:p>
            <a:r>
              <a:rPr lang="ru-RU" sz="9600" dirty="0" smtClean="0"/>
              <a:t>Выяснить,</a:t>
            </a:r>
            <a:r>
              <a:rPr lang="ru-RU" sz="9600" b="1" dirty="0" smtClean="0"/>
              <a:t> </a:t>
            </a:r>
            <a:r>
              <a:rPr lang="ru-RU" sz="9600" dirty="0" smtClean="0"/>
              <a:t>зачем измеряют атмосферное давление?</a:t>
            </a:r>
          </a:p>
          <a:p>
            <a:pPr lvl="0"/>
            <a:r>
              <a:rPr lang="ru-RU" sz="9600" dirty="0" smtClean="0"/>
              <a:t>Изучить колебания атмосферного давления в течение нескольких недель;</a:t>
            </a:r>
          </a:p>
          <a:p>
            <a:pPr lvl="0"/>
            <a:r>
              <a:rPr lang="ru-RU" sz="9600" dirty="0" smtClean="0"/>
              <a:t>Проследить взаимосвязь между колебанием атмосферного давления и самочувствием людей.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142984"/>
            <a:ext cx="8229600" cy="2939226"/>
          </a:xfrm>
        </p:spPr>
        <p:txBody>
          <a:bodyPr>
            <a:noAutofit/>
          </a:bodyPr>
          <a:lstStyle/>
          <a:p>
            <a:r>
              <a:rPr lang="ru-RU" sz="4000" dirty="0" smtClean="0"/>
              <a:t>Атмосферное давление — давление атмосферы, действующее на все находящиеся в ней предметы и на земную поверхность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4437112"/>
            <a:ext cx="5882426" cy="15383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/>
              <a:t>1 мм </a:t>
            </a:r>
            <a:r>
              <a:rPr lang="ru-RU" sz="3200" dirty="0" err="1" smtClean="0"/>
              <a:t>рт</a:t>
            </a:r>
            <a:r>
              <a:rPr lang="ru-RU" sz="3200" dirty="0" smtClean="0"/>
              <a:t>. ст. = 133,3 Па</a:t>
            </a:r>
          </a:p>
          <a:p>
            <a:pPr algn="ctr">
              <a:buNone/>
            </a:pPr>
            <a:r>
              <a:rPr lang="ru-RU" sz="3200" dirty="0" smtClean="0"/>
              <a:t>760 мм </a:t>
            </a:r>
            <a:r>
              <a:rPr lang="ru-RU" sz="3200" dirty="0" err="1" smtClean="0"/>
              <a:t>рт</a:t>
            </a:r>
            <a:r>
              <a:rPr lang="ru-RU" sz="3200" dirty="0" smtClean="0"/>
              <a:t>. ст. = 101 325 Па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900igr.net/up/datai/84325/0010-009-.png"/>
          <p:cNvPicPr>
            <a:picLocks noGrp="1"/>
          </p:cNvPicPr>
          <p:nvPr>
            <p:ph idx="1"/>
          </p:nvPr>
        </p:nvPicPr>
        <p:blipFill>
          <a:blip r:embed="rId2" cstate="print"/>
          <a:srcRect l="8819"/>
          <a:stretch>
            <a:fillRect/>
          </a:stretch>
        </p:blipFill>
        <p:spPr bwMode="auto">
          <a:xfrm>
            <a:off x="179512" y="2559886"/>
            <a:ext cx="7250008" cy="418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torichell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1264" y="0"/>
            <a:ext cx="2842736" cy="4000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034" y="928670"/>
            <a:ext cx="550072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/>
              <a:t>Эванджели́ста</a:t>
            </a:r>
            <a:r>
              <a:rPr lang="ru-RU" sz="2000" dirty="0" smtClean="0"/>
              <a:t> </a:t>
            </a:r>
            <a:r>
              <a:rPr lang="ru-RU" sz="2000" dirty="0" err="1" smtClean="0"/>
              <a:t>Торриче́лли</a:t>
            </a:r>
            <a:r>
              <a:rPr lang="ru-RU" sz="2000" dirty="0" smtClean="0"/>
              <a:t> (15 октября 1608, Рим — 25 октября 1647, Флоренция) — итальянский математик и физик, ученик Галилея. Известен как автор концепции атмосферного давления</a:t>
            </a:r>
            <a:endParaRPr lang="ru-RU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37861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86182" y="5072074"/>
            <a:ext cx="51435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dirty="0" smtClean="0"/>
              <a:t>Блез Паска́ль (</a:t>
            </a:r>
            <a:r>
              <a:rPr lang="en-US" sz="2000" dirty="0" smtClean="0"/>
              <a:t>19 </a:t>
            </a:r>
            <a:r>
              <a:rPr lang="vi-VN" sz="2000" dirty="0" smtClean="0"/>
              <a:t>июня 1623, Клермон-Ферран, Франция — 19 августа 1662, Париж, Франция) — французский математик, механик, физик, литератор и философ</a:t>
            </a:r>
            <a:endParaRPr lang="ru-RU" sz="2000" dirty="0"/>
          </a:p>
        </p:txBody>
      </p:sp>
      <p:pic>
        <p:nvPicPr>
          <p:cNvPr id="6" name="Рисунок 5" descr="DSC052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785794"/>
            <a:ext cx="2853039" cy="4286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AKG1188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80629" y="0"/>
            <a:ext cx="7463371" cy="5500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229065" y="3429000"/>
            <a:ext cx="49149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«</a:t>
            </a:r>
            <a:r>
              <a:rPr lang="ru-RU" sz="2800" dirty="0" err="1"/>
              <a:t>Магдебургские</a:t>
            </a:r>
            <a:r>
              <a:rPr lang="ru-RU" sz="2800" dirty="0"/>
              <a:t> полушария»</a:t>
            </a:r>
          </a:p>
        </p:txBody>
      </p:sp>
      <p:pic>
        <p:nvPicPr>
          <p:cNvPr id="8" name="Рисунок 7" descr="800px-Otto_von_Guericke_portrait.jpg"/>
          <p:cNvPicPr>
            <a:picLocks noChangeAspect="1"/>
          </p:cNvPicPr>
          <p:nvPr/>
        </p:nvPicPr>
        <p:blipFill>
          <a:blip r:embed="rId3" cstate="print"/>
          <a:srcRect l="12833" t="12500" r="11771" b="22916"/>
          <a:stretch>
            <a:fillRect/>
          </a:stretch>
        </p:blipFill>
        <p:spPr>
          <a:xfrm>
            <a:off x="0" y="3357562"/>
            <a:ext cx="2653558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000364" y="5857892"/>
            <a:ext cx="57150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dirty="0" smtClean="0"/>
              <a:t>О́тто фон Ге́рике (</a:t>
            </a:r>
            <a:r>
              <a:rPr lang="en-US" sz="2000" dirty="0" smtClean="0"/>
              <a:t>1602, </a:t>
            </a:r>
            <a:r>
              <a:rPr lang="vi-VN" sz="2000" dirty="0" smtClean="0"/>
              <a:t>Магдебург — 1686, Гамбург) — немецкий физик, инженер и философ.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WiosW7xWC6U.jpg"/>
          <p:cNvPicPr>
            <a:picLocks noGrp="1"/>
          </p:cNvPicPr>
          <p:nvPr>
            <p:ph idx="1"/>
          </p:nvPr>
        </p:nvPicPr>
        <p:blipFill>
          <a:blip r:embed="rId2" cstate="print"/>
          <a:srcRect t="13583" b="10422"/>
          <a:stretch>
            <a:fillRect/>
          </a:stretch>
        </p:blipFill>
        <p:spPr>
          <a:xfrm>
            <a:off x="251520" y="2708920"/>
            <a:ext cx="4147331" cy="3966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214414" y="1071546"/>
            <a:ext cx="6643734" cy="56122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Приборы для измерения атмосферного давления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https://ak74m.com/upload/iblock/cd0/cd067df1498b2314c5f489b6c0eac3a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780928"/>
            <a:ext cx="4716016" cy="4077072"/>
          </a:xfrm>
          <a:prstGeom prst="rect">
            <a:avLst/>
          </a:prstGeom>
          <a:noFill/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611560" y="2060848"/>
            <a:ext cx="4114800" cy="571496"/>
          </a:xfrm>
          <a:prstGeom prst="rect">
            <a:avLst/>
          </a:prstGeom>
          <a:noFill/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Барометр-Анероид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788024" y="2132856"/>
            <a:ext cx="4104456" cy="57606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Чашечный барометр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95536" y="2348880"/>
            <a:ext cx="6465912" cy="201622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496944" cy="422108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Артериальное давление - это главный показатель сердечно - сосудистой системы, который свидетельствует о ее работоспособности. Именно поэтому важно знать, какова же норма АД, чтобы своевременно реагировать на проблему.</a:t>
            </a:r>
          </a:p>
          <a:p>
            <a:pPr fontAlgn="base"/>
            <a:r>
              <a:rPr lang="ru-RU" i="1" dirty="0" smtClean="0"/>
              <a:t>Систолическое</a:t>
            </a:r>
            <a:r>
              <a:rPr lang="ru-RU" dirty="0" smtClean="0"/>
              <a:t>  (верхнее)  артериальное  давление - это  уровень  давления  крови  в момент максимального сокращения сердца.</a:t>
            </a:r>
          </a:p>
          <a:p>
            <a:r>
              <a:rPr lang="ru-RU" i="1" dirty="0" smtClean="0"/>
              <a:t>Диастолическое</a:t>
            </a:r>
            <a:r>
              <a:rPr lang="ru-RU" dirty="0" smtClean="0"/>
              <a:t>  (нижнее)  артериальное  давление - это  уровень  давления  крови  в момент максимального расслабления сердца.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images.ru.prom.st/256578215_w640_h640_tonometr-and-ua-11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4984"/>
            <a:ext cx="5359524" cy="3573016"/>
          </a:xfrm>
          <a:prstGeom prst="rect">
            <a:avLst/>
          </a:prstGeom>
          <a:noFill/>
        </p:spPr>
      </p:pic>
      <p:pic>
        <p:nvPicPr>
          <p:cNvPr id="23556" name="Picture 4" descr="https://www.medspros.ru/i/product_i/11781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284984"/>
            <a:ext cx="3779912" cy="3573016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11560" y="2636912"/>
            <a:ext cx="4114800" cy="571496"/>
          </a:xfrm>
          <a:prstGeom prst="rect">
            <a:avLst/>
          </a:prstGeom>
          <a:noFill/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Электронный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тонометр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029200" y="2708920"/>
            <a:ext cx="4114800" cy="571496"/>
          </a:xfrm>
          <a:prstGeom prst="rect">
            <a:avLst/>
          </a:prstGeom>
          <a:noFill/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Анероидный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тонометр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214414" y="1071546"/>
            <a:ext cx="6643734" cy="56122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Приборы для измерения </a:t>
            </a:r>
            <a:r>
              <a:rPr lang="ru-RU" sz="3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артериального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давления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385</TotalTime>
  <Words>822</Words>
  <Application>Microsoft Office PowerPoint</Application>
  <PresentationFormat>Экран (4:3)</PresentationFormat>
  <Paragraphs>49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Century Gothic</vt:lpstr>
      <vt:lpstr>Times New Roman</vt:lpstr>
      <vt:lpstr>Verdana</vt:lpstr>
      <vt:lpstr>Wingdings 2</vt:lpstr>
      <vt:lpstr>Яркая</vt:lpstr>
      <vt:lpstr> </vt:lpstr>
      <vt:lpstr>Презентация PowerPoint</vt:lpstr>
      <vt:lpstr>Атмосферное давление — давление атмосферы, действующее на все находящиеся в ней предметы и на земную поверхность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Связь между атмосферным и артериальным давлением</vt:lpstr>
      <vt:lpstr>Презентация PowerPoint</vt:lpstr>
      <vt:lpstr>Презентация PowerPoint</vt:lpstr>
      <vt:lpstr>Изменение артериального давления у участников исследования</vt:lpstr>
      <vt:lpstr>Зависимость артериального и атмосферного давления младшей сестры. </vt:lpstr>
      <vt:lpstr>Зависимость артериального и атмосферного давления папы. </vt:lpstr>
      <vt:lpstr>Зависимость артериального и атмосферного давления бабушки.</vt:lpstr>
      <vt:lpstr>Презентация PowerPoint</vt:lpstr>
      <vt:lpstr>Вывод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МАН, физико-математическая секция</dc:title>
  <dc:creator>Admin</dc:creator>
  <cp:lastModifiedBy>Cab15</cp:lastModifiedBy>
  <cp:revision>224</cp:revision>
  <dcterms:created xsi:type="dcterms:W3CDTF">2019-03-22T18:10:05Z</dcterms:created>
  <dcterms:modified xsi:type="dcterms:W3CDTF">2022-06-09T06:07:17Z</dcterms:modified>
</cp:coreProperties>
</file>