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5" r:id="rId2"/>
  </p:sldMasterIdLst>
  <p:notesMasterIdLst>
    <p:notesMasterId r:id="rId35"/>
  </p:notesMasterIdLst>
  <p:sldIdLst>
    <p:sldId id="256" r:id="rId3"/>
    <p:sldId id="298" r:id="rId4"/>
    <p:sldId id="312" r:id="rId5"/>
    <p:sldId id="299" r:id="rId6"/>
    <p:sldId id="300" r:id="rId7"/>
    <p:sldId id="301" r:id="rId8"/>
    <p:sldId id="302" r:id="rId9"/>
    <p:sldId id="270" r:id="rId10"/>
    <p:sldId id="267" r:id="rId11"/>
    <p:sldId id="262" r:id="rId12"/>
    <p:sldId id="281" r:id="rId13"/>
    <p:sldId id="282" r:id="rId14"/>
    <p:sldId id="283" r:id="rId15"/>
    <p:sldId id="285" r:id="rId16"/>
    <p:sldId id="303" r:id="rId17"/>
    <p:sldId id="304" r:id="rId18"/>
    <p:sldId id="305" r:id="rId19"/>
    <p:sldId id="306" r:id="rId20"/>
    <p:sldId id="307" r:id="rId21"/>
    <p:sldId id="276" r:id="rId22"/>
    <p:sldId id="278" r:id="rId23"/>
    <p:sldId id="279" r:id="rId24"/>
    <p:sldId id="277" r:id="rId25"/>
    <p:sldId id="295" r:id="rId26"/>
    <p:sldId id="286" r:id="rId27"/>
    <p:sldId id="288" r:id="rId28"/>
    <p:sldId id="257" r:id="rId29"/>
    <p:sldId id="309" r:id="rId30"/>
    <p:sldId id="289" r:id="rId31"/>
    <p:sldId id="310" r:id="rId32"/>
    <p:sldId id="311" r:id="rId33"/>
    <p:sldId id="313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CC66"/>
    <a:srgbClr val="FFAD5B"/>
    <a:srgbClr val="EEF797"/>
    <a:srgbClr val="CC0099"/>
    <a:srgbClr val="990099"/>
    <a:srgbClr val="9900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6F10154-806D-4BC9-B147-84B5AC60D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6C655-5247-46D9-94CC-EC2A8D86CEEB}" type="slidenum">
              <a:rPr lang="ru-RU" smtClean="0">
                <a:cs typeface="Arial" charset="0"/>
              </a:rPr>
              <a:pPr/>
              <a:t>20</a:t>
            </a:fld>
            <a:endParaRPr lang="ru-RU" smtClean="0">
              <a:cs typeface="Arial" charset="0"/>
            </a:endParaRPr>
          </a:p>
        </p:txBody>
      </p:sp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930E76D-2065-4BB2-A295-49EDA8707FB7}" type="slidenum">
              <a:rPr lang="ru-RU" sz="1200">
                <a:latin typeface="Comic Sans MS" pitchFamily="66" charset="0"/>
              </a:rPr>
              <a:pPr algn="r"/>
              <a:t>20</a:t>
            </a:fld>
            <a:endParaRPr lang="ru-RU" sz="120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00CCCC-A0FA-4B2C-8B48-5319EDB86265}" type="slidenum">
              <a:rPr lang="ru-RU" smtClean="0">
                <a:cs typeface="Arial" charset="0"/>
              </a:rPr>
              <a:pPr/>
              <a:t>21</a:t>
            </a:fld>
            <a:endParaRPr lang="ru-RU" smtClean="0">
              <a:cs typeface="Arial" charset="0"/>
            </a:endParaRPr>
          </a:p>
        </p:txBody>
      </p:sp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7F81A1-DF59-49C2-993B-94BA27F62800}" type="slidenum">
              <a:rPr lang="ru-RU" sz="1200">
                <a:latin typeface="Comic Sans MS" pitchFamily="66" charset="0"/>
              </a:rPr>
              <a:pPr algn="r"/>
              <a:t>21</a:t>
            </a:fld>
            <a:endParaRPr lang="ru-RU" sz="120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279FCB-DB8C-490E-A7E0-27E16C8A4431}" type="slidenum">
              <a:rPr lang="ru-RU" smtClean="0">
                <a:cs typeface="Arial" charset="0"/>
              </a:rPr>
              <a:pPr/>
              <a:t>22</a:t>
            </a:fld>
            <a:endParaRPr lang="ru-RU" smtClean="0">
              <a:cs typeface="Arial" charset="0"/>
            </a:endParaRPr>
          </a:p>
        </p:txBody>
      </p:sp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CB80EE-E0F2-4BCB-B649-727248B2DF85}" type="slidenum">
              <a:rPr lang="ru-RU" sz="1200">
                <a:latin typeface="Comic Sans MS" pitchFamily="66" charset="0"/>
              </a:rPr>
              <a:pPr algn="r"/>
              <a:t>22</a:t>
            </a:fld>
            <a:endParaRPr lang="ru-RU" sz="120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0542C-5DA1-4393-B438-55540AC7D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5D2BF-4E3F-44C7-BF49-81179CB11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AC56-C4F3-43EC-8CA7-5650748EB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15CE5-D2D5-46DD-BB0E-B44B72F8C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E9616-E668-45FB-9B70-EDF8EEB91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7AE6-F0A6-4076-B736-41E1241D3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2CC5-E688-431E-A9B1-6A9166A56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3B3D-ED33-4131-A563-CA1E35A7E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5A6FD-0AE6-4B9A-9919-7EB20E57B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A9AE2-BEBE-4534-9BB4-DC3FF9F20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A6623-CA16-4BC9-BEF2-1D8E14CAB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F0D96-B07D-4579-BCE1-5F8C060AC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46715-3BB3-42AA-BE66-018458551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0BF8C-A5F7-4577-AE93-B0B79FF7E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D5AB3-15DD-4E8F-B88A-C1368FC5C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89AEB-3847-443F-AE1D-15AAF5553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7B219-5624-4C21-A525-C1EC9F7EC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9CD92-9162-4466-ADE8-B65C78975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11ACA-DAE3-437A-A6FB-58DDE9585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F07AA-1145-4D50-9D83-E2B339C5A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D47C3-04BA-4359-A0F3-2006795C2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9303C-7E5F-4BB1-92BB-D7E282071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75B16-3B70-4D06-94C2-647B5D901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F92EC8-980C-424A-BC95-FFEF1C1C6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E46C8B-1B37-40B1-B1EB-430ABA943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F:\&#1091;&#1088;&#1086;&#1082;&#1080;%20&#1084;&#1080;&#1083;&#1086;&#1089;&#1077;&#1088;&#1076;&#1080;&#1103;\&#1050;&#1080;&#1085;&#1078;&#1072;&#1083;&#1086;&#1074;&#1072;%20&#1091;&#1088;&#1086;&#1082;\pril3.wmv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img11.nnm.ru/e/f/8/0/f/3558480289a38dec9e6960047ee_prev.jpg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F:\&#1091;&#1088;&#1086;&#1082;&#1080;%20&#1084;&#1080;&#1083;&#1086;&#1089;&#1077;&#1088;&#1076;&#1080;&#1103;\&#1050;&#1080;&#1085;&#1078;&#1072;&#1083;&#1086;&#1074;&#1072;%20&#1091;&#1088;&#1086;&#1082;\&#1087;&#1088;&#1080;&#1090;&#1095;&#1072;%20&#1086;%20&#1085;&#1077;&#1074;&#1080;&#1076;&#1080;&#1084;&#1086;&#1081;%20&#1085;&#1080;&#1090;&#1080;_0001.wmv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91;&#1088;&#1086;&#1082;&#1080;%20&#1084;&#1080;&#1083;&#1086;&#1089;&#1077;&#1088;&#1076;&#1080;&#1103;\&#1050;&#1080;&#1085;&#1078;&#1072;&#1083;&#1086;&#1074;&#1072;%20&#1091;&#1088;&#1086;&#1082;\&#1042;&#1072;&#1083;&#1077;&#1088;&#1080;&#1081;_&#1048;&#1074;&#1072;&#1085;&#1086;&#1074;_-_&#1058;&#1099;_&#1076;&#1072;_&#1103;,_&#1076;&#1072;_&#1084;&#1099;_&#1089;_&#1090;&#1086;&#1073;&#1086;&#1081;_(-).mp3" TargetMode="Externa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91;&#1088;&#1086;&#1082;&#1080;%20&#1084;&#1080;&#1083;&#1086;&#1089;&#1077;&#1088;&#1076;&#1080;&#1103;\&#1050;&#1080;&#1085;&#1078;&#1072;&#1083;&#1086;&#1074;&#1072;%20&#1091;&#1088;&#1086;&#1082;\&#1042;&#1086;&#1077;&#1085;&#1085;&#1099;&#1077;_&#1087;&#1077;&#1089;&#1085;&#1080;_-_&#1053;&#1077;_&#1076;&#1086;&#1087;&#1091;&#1089;&#1090;&#1080;&#1090;&#1077;_&#1074;&#1086;&#1081;&#1085;&#1099;_(-).mp3" TargetMode="Externa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ltfast.ru/uploads/posts/2010-09/1285778404_30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4" descr="4299495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66"/>
            </a:gs>
            <a:gs pos="100000">
              <a:srgbClr val="EFB92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 descr="три богатыря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395288" y="476250"/>
            <a:ext cx="1555750" cy="2233613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37891" name="Picture 7" descr="Копия georgii_pobedonosec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60350"/>
            <a:ext cx="1458912" cy="2225675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37892" name="Picture 8" descr="Александр_невский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260350"/>
            <a:ext cx="1503363" cy="2232025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37893" name="Picture 9" descr="SWScan009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476250"/>
            <a:ext cx="1651000" cy="2087563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37894" name="Picture 10" descr="Суворов В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4292600"/>
            <a:ext cx="1506538" cy="2160588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37895" name="Picture 12" descr="Копия Портрет Г"/>
          <p:cNvPicPr>
            <a:picLocks noChangeAspect="1" noChangeArrowheads="1"/>
          </p:cNvPicPr>
          <p:nvPr/>
        </p:nvPicPr>
        <p:blipFill>
          <a:blip r:embed="rId7"/>
          <a:srcRect b="3040"/>
          <a:stretch>
            <a:fillRect/>
          </a:stretch>
        </p:blipFill>
        <p:spPr bwMode="auto">
          <a:xfrm>
            <a:off x="6732588" y="4076700"/>
            <a:ext cx="1920875" cy="2447925"/>
          </a:xfrm>
          <a:prstGeom prst="rect">
            <a:avLst/>
          </a:prstGeom>
          <a:noFill/>
          <a:ln w="28575">
            <a:solidFill>
              <a:srgbClr val="CC0099"/>
            </a:solidFill>
            <a:miter lim="800000"/>
            <a:headEnd/>
            <a:tailEnd/>
          </a:ln>
        </p:spPr>
      </p:pic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900113" y="2708275"/>
            <a:ext cx="68405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>
                <a:cs typeface="+mn-cs"/>
              </a:rPr>
              <a:t>  </a:t>
            </a:r>
            <a:endParaRPr lang="ru-RU" sz="5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37897" name="Picture 15" descr="ushakov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59113" y="4365625"/>
            <a:ext cx="2925762" cy="2197100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sp>
        <p:nvSpPr>
          <p:cNvPr id="37898" name="WordArt 16"/>
          <p:cNvSpPr>
            <a:spLocks noChangeArrowheads="1" noChangeShapeType="1" noTextEdit="1"/>
          </p:cNvSpPr>
          <p:nvPr/>
        </p:nvSpPr>
        <p:spPr bwMode="auto">
          <a:xfrm>
            <a:off x="2051050" y="2781300"/>
            <a:ext cx="4972050" cy="1244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60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СВЯТЫЕ ВОИНЫ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Святой великомученик </a:t>
            </a:r>
            <a:br>
              <a:rPr lang="ru-RU" sz="40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40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Георгий Победоносец</a:t>
            </a:r>
          </a:p>
        </p:txBody>
      </p:sp>
      <p:pic>
        <p:nvPicPr>
          <p:cNvPr id="38915" name="Picture 5" descr="Св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1628775"/>
            <a:ext cx="3638550" cy="4400550"/>
          </a:xfrm>
        </p:spPr>
      </p:pic>
      <p:pic>
        <p:nvPicPr>
          <p:cNvPr id="38916" name="Picture 6" descr="Св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900613" y="1657350"/>
            <a:ext cx="3533775" cy="4410075"/>
          </a:xfrm>
        </p:spPr>
      </p:pic>
      <p:sp>
        <p:nvSpPr>
          <p:cNvPr id="38917" name="Line 7"/>
          <p:cNvSpPr>
            <a:spLocks noChangeShapeType="1"/>
          </p:cNvSpPr>
          <p:nvPr/>
        </p:nvSpPr>
        <p:spPr bwMode="auto">
          <a:xfrm>
            <a:off x="684213" y="1628775"/>
            <a:ext cx="360045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8" name="Line 8"/>
          <p:cNvSpPr>
            <a:spLocks noChangeShapeType="1"/>
          </p:cNvSpPr>
          <p:nvPr/>
        </p:nvSpPr>
        <p:spPr bwMode="auto">
          <a:xfrm>
            <a:off x="4284663" y="1628775"/>
            <a:ext cx="0" cy="4392613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9" name="Line 10"/>
          <p:cNvSpPr>
            <a:spLocks noChangeShapeType="1"/>
          </p:cNvSpPr>
          <p:nvPr/>
        </p:nvSpPr>
        <p:spPr bwMode="auto">
          <a:xfrm>
            <a:off x="611188" y="1628775"/>
            <a:ext cx="0" cy="446405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0" name="Line 12"/>
          <p:cNvSpPr>
            <a:spLocks noChangeShapeType="1"/>
          </p:cNvSpPr>
          <p:nvPr/>
        </p:nvSpPr>
        <p:spPr bwMode="auto">
          <a:xfrm flipH="1">
            <a:off x="611188" y="1628775"/>
            <a:ext cx="73025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1" name="Line 15"/>
          <p:cNvSpPr>
            <a:spLocks noChangeShapeType="1"/>
          </p:cNvSpPr>
          <p:nvPr/>
        </p:nvSpPr>
        <p:spPr bwMode="auto">
          <a:xfrm>
            <a:off x="611188" y="6021388"/>
            <a:ext cx="3673475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2" name="Line 16"/>
          <p:cNvSpPr>
            <a:spLocks noChangeShapeType="1"/>
          </p:cNvSpPr>
          <p:nvPr/>
        </p:nvSpPr>
        <p:spPr bwMode="auto">
          <a:xfrm>
            <a:off x="4859338" y="1628775"/>
            <a:ext cx="3529012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3" name="Line 17"/>
          <p:cNvSpPr>
            <a:spLocks noChangeShapeType="1"/>
          </p:cNvSpPr>
          <p:nvPr/>
        </p:nvSpPr>
        <p:spPr bwMode="auto">
          <a:xfrm>
            <a:off x="4859338" y="1628775"/>
            <a:ext cx="0" cy="4392613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4" name="Line 18"/>
          <p:cNvSpPr>
            <a:spLocks noChangeShapeType="1"/>
          </p:cNvSpPr>
          <p:nvPr/>
        </p:nvSpPr>
        <p:spPr bwMode="auto">
          <a:xfrm>
            <a:off x="4859338" y="6092825"/>
            <a:ext cx="360045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5" name="Line 19"/>
          <p:cNvSpPr>
            <a:spLocks noChangeShapeType="1"/>
          </p:cNvSpPr>
          <p:nvPr/>
        </p:nvSpPr>
        <p:spPr bwMode="auto">
          <a:xfrm>
            <a:off x="4859338" y="6021388"/>
            <a:ext cx="0" cy="71437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6" name="Line 20"/>
          <p:cNvSpPr>
            <a:spLocks noChangeShapeType="1"/>
          </p:cNvSpPr>
          <p:nvPr/>
        </p:nvSpPr>
        <p:spPr bwMode="auto">
          <a:xfrm>
            <a:off x="8459788" y="1628775"/>
            <a:ext cx="0" cy="446405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7" name="Line 21"/>
          <p:cNvSpPr>
            <a:spLocks noChangeShapeType="1"/>
          </p:cNvSpPr>
          <p:nvPr/>
        </p:nvSpPr>
        <p:spPr bwMode="auto">
          <a:xfrm>
            <a:off x="8388350" y="1628775"/>
            <a:ext cx="71438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/>
          </p:nvPr>
        </p:nvSpPr>
        <p:spPr>
          <a:xfrm>
            <a:off x="179388" y="0"/>
            <a:ext cx="8785225" cy="1417638"/>
          </a:xfrm>
        </p:spPr>
        <p:txBody>
          <a:bodyPr/>
          <a:lstStyle/>
          <a:p>
            <a:pPr>
              <a:defRPr/>
            </a:pPr>
            <a:r>
              <a:rPr lang="ru-RU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lavianskiy" pitchFamily="82" charset="0"/>
              </a:rPr>
              <a:t>Святой Великомученик Георгий - один из самых любимых и </a:t>
            </a:r>
            <a:r>
              <a:rPr lang="ru-RU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почитаемых</a:t>
            </a:r>
            <a:r>
              <a:rPr lang="ru-RU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lavianskiy" pitchFamily="82" charset="0"/>
              </a:rPr>
              <a:t> русским народом святых</a:t>
            </a:r>
          </a:p>
        </p:txBody>
      </p:sp>
      <p:pic>
        <p:nvPicPr>
          <p:cNvPr id="39938" name="Содержимое 4" descr="378627509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1484313"/>
            <a:ext cx="3529012" cy="4537075"/>
          </a:xfrm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39750" y="6092825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Страшные нечеловеческие пытки претерпел святой за свою веру, но не отрекся от Бога. За что и был казнен в 303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Picture 4" descr="герб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12875"/>
            <a:ext cx="4095750" cy="4048125"/>
          </a:xfrm>
          <a:ln w="38100">
            <a:solidFill>
              <a:srgbClr val="993366"/>
            </a:solidFill>
          </a:ln>
        </p:spPr>
      </p:pic>
      <p:pic>
        <p:nvPicPr>
          <p:cNvPr id="40963" name="Picture 5" descr="5216-00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268413"/>
            <a:ext cx="2286000" cy="228600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40964" name="Picture 6" descr="5216-0060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789363"/>
            <a:ext cx="2286000" cy="2286000"/>
          </a:xfrm>
          <a:prstGeom prst="rect">
            <a:avLst/>
          </a:prstGeom>
          <a:noFill/>
          <a:ln w="38100">
            <a:solidFill>
              <a:srgbClr val="993366"/>
            </a:solidFill>
            <a:miter lim="800000"/>
            <a:headEnd/>
            <a:tailEnd/>
          </a:ln>
        </p:spPr>
      </p:pic>
      <p:sp>
        <p:nvSpPr>
          <p:cNvPr id="40965" name="Line 7"/>
          <p:cNvSpPr>
            <a:spLocks noChangeShapeType="1"/>
          </p:cNvSpPr>
          <p:nvPr/>
        </p:nvSpPr>
        <p:spPr bwMode="auto">
          <a:xfrm>
            <a:off x="4859338" y="1268413"/>
            <a:ext cx="230505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6" name="Line 8"/>
          <p:cNvSpPr>
            <a:spLocks noChangeShapeType="1"/>
          </p:cNvSpPr>
          <p:nvPr/>
        </p:nvSpPr>
        <p:spPr bwMode="auto">
          <a:xfrm>
            <a:off x="4859338" y="1268413"/>
            <a:ext cx="0" cy="230505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7" name="Line 9"/>
          <p:cNvSpPr>
            <a:spLocks noChangeShapeType="1"/>
          </p:cNvSpPr>
          <p:nvPr/>
        </p:nvSpPr>
        <p:spPr bwMode="auto">
          <a:xfrm>
            <a:off x="4859338" y="3573463"/>
            <a:ext cx="230505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8" name="Line 10"/>
          <p:cNvSpPr>
            <a:spLocks noChangeShapeType="1"/>
          </p:cNvSpPr>
          <p:nvPr/>
        </p:nvSpPr>
        <p:spPr bwMode="auto">
          <a:xfrm>
            <a:off x="7164388" y="1268413"/>
            <a:ext cx="0" cy="230505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8140157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2000240"/>
            <a:ext cx="7521764" cy="371477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577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2287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 мая</a:t>
            </a:r>
            <a:r>
              <a:rPr lang="ru-RU" sz="2400" b="1">
                <a:solidFill>
                  <a:srgbClr val="C00000"/>
                </a:solidFill>
              </a:rPr>
              <a:t> </a:t>
            </a:r>
            <a:r>
              <a:rPr lang="ru-RU" sz="2400"/>
              <a:t>(23 апреля по ст. ст.) </a:t>
            </a:r>
            <a:br>
              <a:rPr lang="ru-RU" sz="2400"/>
            </a:br>
            <a:r>
              <a:rPr lang="ru-RU" sz="2400"/>
              <a:t> </a:t>
            </a:r>
            <a:r>
              <a:rPr lang="ru-RU" sz="24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память святого великомученика Георгия Победоносца</a:t>
            </a:r>
            <a:endParaRPr lang="ru-RU" sz="2400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4294967295"/>
          </p:nvPr>
        </p:nvSpPr>
        <p:spPr>
          <a:xfrm>
            <a:off x="571500" y="1357313"/>
            <a:ext cx="8086725" cy="495458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Slavianskiy"/>
              </a:rPr>
              <a:t>     Святый Великомучениче и Победоносче Георгие, моли Бога о нас!</a:t>
            </a:r>
          </a:p>
          <a:p>
            <a:pPr algn="ctr" eaLnBrk="1" hangingPunct="1">
              <a:buFont typeface="Arial" charset="0"/>
              <a:buNone/>
            </a:pPr>
            <a:endParaRPr lang="ru-RU" b="1" smtClean="0"/>
          </a:p>
          <a:p>
            <a:pPr algn="ctr"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785813" y="5214938"/>
            <a:ext cx="7500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 этот день наши воины, защитники Отечества, а также все, кто болеет душой за Россию , обязательно приходят в храм, под торжественное песнопение помолиться великомученику Георгию и попросить у него небесной защиты для нашего Отечества.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 descr="C:\Users\сергей\Desktop\шаблоны презентаций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 flipV="1">
            <a:off x="457200" y="228600"/>
            <a:ext cx="8229600" cy="46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kern="1200" dirty="0"/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042988" y="1412875"/>
            <a:ext cx="3825875" cy="4525963"/>
          </a:xfrm>
        </p:spPr>
      </p:pic>
      <p:sp>
        <p:nvSpPr>
          <p:cNvPr id="7" name="Прямоугольник 6"/>
          <p:cNvSpPr/>
          <p:nvPr/>
        </p:nvSpPr>
        <p:spPr>
          <a:xfrm>
            <a:off x="4932363" y="1214438"/>
            <a:ext cx="3671887" cy="5078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Преподобный Илия Муромец, Печерский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Родился он около 1143 года в селе </a:t>
            </a:r>
            <a:r>
              <a:rPr lang="ru-RU" dirty="0" err="1">
                <a:latin typeface="+mn-lt"/>
                <a:cs typeface="+mn-cs"/>
              </a:rPr>
              <a:t>Карачарово</a:t>
            </a:r>
            <a:r>
              <a:rPr lang="ru-RU" dirty="0">
                <a:latin typeface="+mn-lt"/>
                <a:cs typeface="+mn-cs"/>
              </a:rPr>
              <a:t> под Муромом во Владимирской области в семье крестьянина Ивана, и его жены </a:t>
            </a:r>
            <a:r>
              <a:rPr lang="ru-RU" dirty="0" err="1">
                <a:latin typeface="+mn-lt"/>
                <a:cs typeface="+mn-cs"/>
              </a:rPr>
              <a:t>Евфросиньи</a:t>
            </a:r>
            <a:r>
              <a:rPr lang="ru-RU" dirty="0">
                <a:latin typeface="+mn-lt"/>
                <a:cs typeface="+mn-cs"/>
              </a:rPr>
              <a:t>. Народное предание отождествило его со знаменитым богатырем Ильей Муромцем, о котором складывались многочисленные былины. Кстати, он является главным действующим лицом – могучим витязем княжеского рода Ильей Русским – и германских эпических поэм XIII века, основанных на более ранних сказаниях.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Users\сергей\Desktop\шаблоны презентаций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AutoShape 4" descr="https://upload.wikimedia.org/wikipedia/commons/thumb/0/0c/Saint_Ilya_Muromets.jpg/320px-Saint_Ilya_Muromet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44035" name="AutoShape 6" descr="https://upload.wikimedia.org/wikipedia/commons/thumb/0/0c/Saint_Ilya_Muromets.jpg/320px-Saint_Ilya_Muromets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pic>
        <p:nvPicPr>
          <p:cNvPr id="440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243013"/>
            <a:ext cx="30480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Прямоугольник 5"/>
          <p:cNvSpPr>
            <a:spLocks noChangeArrowheads="1"/>
          </p:cNvSpPr>
          <p:nvPr/>
        </p:nvSpPr>
        <p:spPr bwMode="auto">
          <a:xfrm>
            <a:off x="1009650" y="1441450"/>
            <a:ext cx="40227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С детства и до 30 лет Илья был парализован, а потом чудесным образом получил исцеление от трех вещих старцев – калик перехожих (нищих странников), – которые предсказали, что «смерть ему на бою не писана». 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Илья много лет состоял в дружине киевского князя Владимира Мономаха – был «первый богатырь во Киеве», не знавший поражений.</a:t>
            </a:r>
            <a:endParaRPr lang="ru-RU" altLang="ru-RU" sz="160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3" descr="C:\Users\сергей\Desktop\шаблоны презентаций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444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1422400"/>
            <a:ext cx="4454525" cy="2943225"/>
          </a:xfrm>
        </p:spPr>
      </p:pic>
      <p:sp>
        <p:nvSpPr>
          <p:cNvPr id="45060" name="Прямоугольник 4"/>
          <p:cNvSpPr>
            <a:spLocks noChangeArrowheads="1"/>
          </p:cNvSpPr>
          <p:nvPr/>
        </p:nvSpPr>
        <p:spPr bwMode="auto">
          <a:xfrm>
            <a:off x="323850" y="1628775"/>
            <a:ext cx="4103688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Получив в одном из боев с половцами неизлечимую рану в грудь и повинуясь зову сердца, Илья принял монашеский постриг в Киево-Печерском Успенском монастыре. В то время так поступали многие воины, заменяя меч железный мечом духовным и проводя свои последние дни в сражении не за земные ценности, а за небесные.</a:t>
            </a:r>
          </a:p>
        </p:txBody>
      </p:sp>
      <p:sp>
        <p:nvSpPr>
          <p:cNvPr id="45061" name="Прямоугольник 5"/>
          <p:cNvSpPr>
            <a:spLocks noChangeArrowheads="1"/>
          </p:cNvSpPr>
          <p:nvPr/>
        </p:nvSpPr>
        <p:spPr bwMode="auto">
          <a:xfrm>
            <a:off x="2843213" y="436562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Скончался Илия Муромец около 1188 года, примерно на 45-м году жизни. Его мощи покоятся до сего времени в Антониевых пещерах Киево-Печерской лавры.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C:\Users\сергей\Desktop\шаблоны презентаций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1412875"/>
            <a:ext cx="3332162" cy="4525963"/>
          </a:xfrm>
        </p:spPr>
      </p:pic>
      <p:sp>
        <p:nvSpPr>
          <p:cNvPr id="46084" name="Прямоугольник 3"/>
          <p:cNvSpPr>
            <a:spLocks noChangeArrowheads="1"/>
          </p:cNvSpPr>
          <p:nvPr/>
        </p:nvSpPr>
        <p:spPr bwMode="auto">
          <a:xfrm>
            <a:off x="755650" y="1989138"/>
            <a:ext cx="374491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i="1">
                <a:latin typeface="Calibri" pitchFamily="34" charset="0"/>
              </a:rPr>
              <a:t>Илья Муромец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Нанял хитроумных плотников.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Построил он церковь соборную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Святителю Николе Можайскому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Во славном во городе во Киеве.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Сам заехал во пещеры во глубокие,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Тут Илья уж преставился.</a:t>
            </a:r>
          </a:p>
          <a:p>
            <a:pPr algn="ctr"/>
            <a:r>
              <a:rPr lang="ru-RU" altLang="ru-RU" sz="2000" i="1">
                <a:latin typeface="Calibri" pitchFamily="34" charset="0"/>
              </a:rPr>
              <a:t>Поныне его мощи нетленные!»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C:\Users\сергей\Desktop\шаблоны презентаций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8" y="1125538"/>
            <a:ext cx="384175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Прямоугольник 1"/>
          <p:cNvSpPr>
            <a:spLocks noChangeArrowheads="1"/>
          </p:cNvSpPr>
          <p:nvPr/>
        </p:nvSpPr>
        <p:spPr bwMode="auto">
          <a:xfrm>
            <a:off x="179388" y="162877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000000"/>
                </a:solidFill>
                <a:latin typeface="Calibri" pitchFamily="34" charset="0"/>
              </a:rPr>
              <a:t>Святой Илья Муромец является покровителем Российских ракетных войск стратегического назначения и Погранслужбы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5" descr="Почему дети ссорятс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1009650"/>
          </a:xfrm>
        </p:spPr>
        <p:txBody>
          <a:bodyPr/>
          <a:lstStyle/>
          <a:p>
            <a:r>
              <a:rPr lang="ru-RU" sz="6000" b="1" i="1" smtClean="0">
                <a:solidFill>
                  <a:srgbClr val="3366FF"/>
                </a:solidFill>
                <a:latin typeface="Castellar" pitchFamily="18" charset="0"/>
              </a:rPr>
              <a:t>Александр Невский </a:t>
            </a:r>
            <a:endParaRPr lang="ru-RU" smtClean="0"/>
          </a:p>
        </p:txBody>
      </p:sp>
      <p:pic>
        <p:nvPicPr>
          <p:cNvPr id="48130" name="Picture 10" descr="aleksandr-nevskiy-urij_pantuhi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403350" y="1196975"/>
            <a:ext cx="6337300" cy="5083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4929188"/>
            <a:ext cx="8186737" cy="1565275"/>
          </a:xfrm>
          <a:ln>
            <a:solidFill>
              <a:srgbClr val="000000"/>
            </a:solidFill>
          </a:ln>
        </p:spPr>
        <p:txBody>
          <a:bodyPr/>
          <a:lstStyle/>
          <a:p>
            <a:r>
              <a:rPr lang="ru-RU" sz="4800" smtClean="0">
                <a:solidFill>
                  <a:srgbClr val="0D0DFF"/>
                </a:solidFill>
                <a:latin typeface="Slavianskiy"/>
              </a:rPr>
              <a:t>Святой Благоверный князь Александр Ярославович</a:t>
            </a:r>
          </a:p>
        </p:txBody>
      </p:sp>
      <p:sp>
        <p:nvSpPr>
          <p:cNvPr id="50178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916113"/>
            <a:ext cx="4038600" cy="41148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i="1" smtClean="0">
                <a:solidFill>
                  <a:srgbClr val="FF0000"/>
                </a:solidFill>
                <a:latin typeface="Algerian" pitchFamily="82" charset="0"/>
              </a:rPr>
              <a:t>Александр</a:t>
            </a:r>
            <a:r>
              <a:rPr lang="ru-RU" sz="3600" b="1" i="1" smtClean="0">
                <a:solidFill>
                  <a:srgbClr val="0A0AFF"/>
                </a:solidFill>
                <a:latin typeface="Algerian" pitchFamily="82" charset="0"/>
              </a:rPr>
              <a:t>-</a:t>
            </a:r>
          </a:p>
          <a:p>
            <a:pPr algn="ctr">
              <a:buFont typeface="Arial" charset="0"/>
              <a:buNone/>
            </a:pPr>
            <a:r>
              <a:rPr lang="ru-RU" smtClean="0">
                <a:solidFill>
                  <a:srgbClr val="0A0AFF"/>
                </a:solidFill>
                <a:latin typeface="Algerian" pitchFamily="82" charset="0"/>
              </a:rPr>
              <a:t>по-гречески</a:t>
            </a:r>
          </a:p>
          <a:p>
            <a:pPr algn="ctr">
              <a:buFont typeface="Arial" charset="0"/>
              <a:buNone/>
            </a:pPr>
            <a:r>
              <a:rPr lang="en-US" smtClean="0">
                <a:solidFill>
                  <a:srgbClr val="0D0DFF"/>
                </a:solidFill>
                <a:latin typeface="Algerian" pitchFamily="82" charset="0"/>
              </a:rPr>
              <a:t>“</a:t>
            </a:r>
            <a:r>
              <a:rPr lang="ru-RU" smtClean="0">
                <a:solidFill>
                  <a:srgbClr val="0D0DFF"/>
                </a:solidFill>
                <a:latin typeface="Algerian" pitchFamily="82" charset="0"/>
              </a:rPr>
              <a:t>защитник людей</a:t>
            </a:r>
            <a:r>
              <a:rPr lang="en-US" smtClean="0">
                <a:solidFill>
                  <a:srgbClr val="0D0DFF"/>
                </a:solidFill>
                <a:latin typeface="Algerian" pitchFamily="82" charset="0"/>
              </a:rPr>
              <a:t>”</a:t>
            </a:r>
            <a:r>
              <a:rPr lang="ru-RU" smtClean="0">
                <a:solidFill>
                  <a:srgbClr val="0D0DFF"/>
                </a:solidFill>
                <a:latin typeface="Algerian" pitchFamily="82" charset="0"/>
              </a:rPr>
              <a:t>.</a:t>
            </a:r>
          </a:p>
        </p:txBody>
      </p:sp>
      <p:pic>
        <p:nvPicPr>
          <p:cNvPr id="50179" name="Picture 8" descr="img08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214313"/>
            <a:ext cx="3500437" cy="4581525"/>
          </a:xfrm>
          <a:ln w="571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76825" y="908050"/>
            <a:ext cx="3887788" cy="51117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333FF"/>
                </a:solidFill>
                <a:latin typeface="Arial" charset="0"/>
              </a:rPr>
              <a:t>15 июля 1240 г. разбил шведов на р. Неве</a:t>
            </a:r>
          </a:p>
          <a:p>
            <a:pPr>
              <a:buFont typeface="Arial" charset="0"/>
              <a:buNone/>
            </a:pPr>
            <a:endParaRPr lang="ru-RU" sz="2400" b="1" smtClean="0">
              <a:solidFill>
                <a:srgbClr val="3333FF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endParaRPr lang="ru-RU" sz="2400" smtClean="0">
              <a:solidFill>
                <a:srgbClr val="000066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333FF"/>
                </a:solidFill>
                <a:latin typeface="Arial" charset="0"/>
              </a:rPr>
              <a:t>18 апреля 1242 г. разгромил  рыцарей -крестоносцев на Чудском озере</a:t>
            </a:r>
          </a:p>
        </p:txBody>
      </p:sp>
      <p:pic>
        <p:nvPicPr>
          <p:cNvPr id="52226" name="Picture 7" descr="памятник Невскому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333375"/>
            <a:ext cx="4325937" cy="6169025"/>
          </a:xfrm>
        </p:spPr>
      </p:pic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5219700" y="2997200"/>
            <a:ext cx="15128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 animBg="1"/>
      <p:bldP spid="5223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3333FF"/>
                </a:solidFill>
                <a:latin typeface="Arial" charset="0"/>
              </a:rPr>
              <a:t>Орден Александра Невского</a:t>
            </a:r>
          </a:p>
        </p:txBody>
      </p:sp>
      <p:pic>
        <p:nvPicPr>
          <p:cNvPr id="54274" name="Picture 7" descr="Badge_to_Order_St_Alexander_Nevsky_1820-183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773238"/>
            <a:ext cx="3459162" cy="4906962"/>
          </a:xfrm>
        </p:spPr>
      </p:pic>
      <p:pic>
        <p:nvPicPr>
          <p:cNvPr id="54275" name="Picture 7" descr="орден Невског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205038"/>
            <a:ext cx="4284662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63575" y="1719263"/>
            <a:ext cx="115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1725 г.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4551363" y="1647825"/>
            <a:ext cx="115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1942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300" name="pril3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3850" y="242888"/>
            <a:ext cx="8496300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5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5300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Святой благоверный князь</a:t>
            </a:r>
            <a:br>
              <a:rPr lang="ru-RU" sz="4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4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Димитрий Донской</a:t>
            </a:r>
          </a:p>
        </p:txBody>
      </p:sp>
      <p:pic>
        <p:nvPicPr>
          <p:cNvPr id="56322" name="Picture 9" descr="32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1484313"/>
            <a:ext cx="3944937" cy="5068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Благословение Сергия Радонежского</a:t>
            </a:r>
          </a:p>
        </p:txBody>
      </p:sp>
      <p:pic>
        <p:nvPicPr>
          <p:cNvPr id="58370" name="Picture 4" descr="Картинка 10 из 23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42988" y="1484313"/>
            <a:ext cx="7056437" cy="5154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5" name="Рисунок 2" descr="4962667e1b2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912653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4643438" y="40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879475" y="496888"/>
            <a:ext cx="5564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735013" y="423863"/>
            <a:ext cx="4341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82" name="Picture 10" descr="f6fd4a20eb9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404813"/>
            <a:ext cx="5260975" cy="616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6" descr="три богатыря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379413" y="0"/>
            <a:ext cx="2289175" cy="3286125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60418" name="Picture 7" descr="Копия georgii_pobedonosec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500438"/>
            <a:ext cx="2201863" cy="3357562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60419" name="Picture 8" descr="Александр_невский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500438"/>
            <a:ext cx="2262187" cy="3357562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60420" name="Picture 9" descr="SWScan009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0"/>
            <a:ext cx="2484437" cy="3141663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900113" y="2708275"/>
            <a:ext cx="68405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>
                <a:cs typeface="+mn-cs"/>
              </a:rPr>
              <a:t>  </a:t>
            </a:r>
            <a:endParaRPr lang="ru-RU" sz="5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3" name="Picture 5" descr="u1_fashi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88913"/>
            <a:ext cx="80645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6"/>
          <p:cNvSpPr txBox="1">
            <a:spLocks noChangeArrowheads="1"/>
          </p:cNvSpPr>
          <p:nvPr/>
        </p:nvSpPr>
        <p:spPr bwMode="auto">
          <a:xfrm>
            <a:off x="1239838" y="568325"/>
            <a:ext cx="2684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1445" name="Text Box 7"/>
          <p:cNvSpPr txBox="1">
            <a:spLocks noChangeArrowheads="1"/>
          </p:cNvSpPr>
          <p:nvPr/>
        </p:nvSpPr>
        <p:spPr bwMode="auto">
          <a:xfrm>
            <a:off x="1311275" y="568325"/>
            <a:ext cx="1965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7" name="притча о невидимой нити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24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2467" name="Picture 5" descr="Ожирение,климакс и все прелести после 50,поддерживаем друг друга. - страница 3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3490" name="Picture 5" descr="Фото детский рисунок солнца. фото детский рисунок солнца мет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алерий_Иванов_-_Ты_да_я,_да_мы_с_тобой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714612" y="14287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3490" name="Picture 5" descr="Фото детский рисунок солнца. фото детский рисунок солнца мет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Военные_песни_-_Не_допустите_войны_(-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627313" y="5157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016" fill="hold"/>
                                        <p:tgtEl>
                                          <p:spTgt spid="63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522412"/>
          </a:xfrm>
        </p:spPr>
        <p:txBody>
          <a:bodyPr/>
          <a:lstStyle/>
          <a:p>
            <a:r>
              <a:rPr lang="ru-RU" sz="3200" smtClean="0">
                <a:solidFill>
                  <a:srgbClr val="990033"/>
                </a:solidFill>
              </a:rPr>
              <a:t>Война - это вооружённая борьба между государствами или народами, между классами внутри государства.</a:t>
            </a:r>
          </a:p>
        </p:txBody>
      </p:sp>
      <p:pic>
        <p:nvPicPr>
          <p:cNvPr id="30722" name="Picture 5" descr="Фоны для презентация о войне - новая презента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971675"/>
            <a:ext cx="66675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5"/>
          </a:xfrm>
        </p:spPr>
        <p:txBody>
          <a:bodyPr/>
          <a:lstStyle/>
          <a:p>
            <a:r>
              <a:rPr lang="ru-RU" sz="4800" b="1" smtClean="0">
                <a:solidFill>
                  <a:srgbClr val="990033"/>
                </a:solidFill>
              </a:rPr>
              <a:t>ПРИЧИНЫ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Picture 5" descr="Скачать с сайта фоны - Красный , края , текстура , фон , металлик - с размерами x px скачать бесплатно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468313" y="1052513"/>
            <a:ext cx="8229600" cy="550545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endParaRPr lang="ru-RU" sz="14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</a:rPr>
              <a:t>За 5000 лет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36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</a:rPr>
              <a:t>              было 294 года мира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36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</a:rPr>
              <a:t>                                              и 14000 войн,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36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</a:rPr>
              <a:t>     в которых погибло 5 млрд.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7" descr="ИнтерТелКом 23.02.2014 ООО &quot;ИнтерТелКом&quot; поздравляет всех му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3794" name="Rectangle 8"/>
          <p:cNvSpPr>
            <a:spLocks noChangeArrowheads="1"/>
          </p:cNvSpPr>
          <p:nvPr/>
        </p:nvSpPr>
        <p:spPr bwMode="auto">
          <a:xfrm>
            <a:off x="0" y="0"/>
            <a:ext cx="558006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179388" y="0"/>
            <a:ext cx="3816350" cy="24209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Rectangle 2"/>
          <p:cNvSpPr>
            <a:spLocks noGrp="1"/>
          </p:cNvSpPr>
          <p:nvPr>
            <p:ph type="title"/>
          </p:nvPr>
        </p:nvSpPr>
        <p:spPr>
          <a:xfrm>
            <a:off x="-323850" y="260350"/>
            <a:ext cx="8218488" cy="1949450"/>
          </a:xfrm>
        </p:spPr>
        <p:txBody>
          <a:bodyPr/>
          <a:lstStyle/>
          <a:p>
            <a:r>
              <a:rPr lang="ru-RU" b="1" smtClean="0">
                <a:solidFill>
                  <a:srgbClr val="990033"/>
                </a:solidFill>
                <a:latin typeface="Times New Roman" pitchFamily="18" charset="0"/>
              </a:rPr>
              <a:t>ЗАЩИТНИКИ ОТЕЧЕСТВА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 УБИЙ !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sz="half" idx="4294967295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chemeClr val="hlink"/>
                </a:solidFill>
              </a:rPr>
              <a:t>«Положи душу свою за друзей своих, для защиты веры и Отечества».</a:t>
            </a:r>
          </a:p>
        </p:txBody>
      </p:sp>
      <p:sp>
        <p:nvSpPr>
          <p:cNvPr id="31748" name="Содержимое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16413" cy="45259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«…лучше подставить левую щеку, если тебя ударили в правую…» 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952500" y="4594225"/>
            <a:ext cx="7239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«всякий гневающийся на брата своего напрасно, подлежит суду»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5" descr="scrn_big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Картинка 73 из 1444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12875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1301</TotalTime>
  <Words>508</Words>
  <Application>Microsoft Office PowerPoint</Application>
  <PresentationFormat>Экран (4:3)</PresentationFormat>
  <Paragraphs>61</Paragraphs>
  <Slides>32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1_Тема Office</vt:lpstr>
      <vt:lpstr>Слайд 1</vt:lpstr>
      <vt:lpstr>Слайд 2</vt:lpstr>
      <vt:lpstr>Слайд 3</vt:lpstr>
      <vt:lpstr>Война - это вооружённая борьба между государствами или народами, между классами внутри государства.</vt:lpstr>
      <vt:lpstr>ПРИЧИНЫ ВОЙНЫ</vt:lpstr>
      <vt:lpstr>Слайд 6</vt:lpstr>
      <vt:lpstr>ЗАЩИТНИКИ ОТЕЧЕСТВА </vt:lpstr>
      <vt:lpstr>НЕ УБИЙ !</vt:lpstr>
      <vt:lpstr>Слайд 9</vt:lpstr>
      <vt:lpstr>Слайд 10</vt:lpstr>
      <vt:lpstr>Святой великомученик  Георгий Победоносец</vt:lpstr>
      <vt:lpstr>Святой Великомученик Георгий - один из самых любимых и почитаемых русским народом святых</vt:lpstr>
      <vt:lpstr>Слайд 13</vt:lpstr>
      <vt:lpstr>6 мая (23 апреля по ст. ст.)   память святого великомученика Георгия Победоносца</vt:lpstr>
      <vt:lpstr>Слайд 15</vt:lpstr>
      <vt:lpstr>Слайд 16</vt:lpstr>
      <vt:lpstr>Слайд 17</vt:lpstr>
      <vt:lpstr>Слайд 18</vt:lpstr>
      <vt:lpstr>Слайд 19</vt:lpstr>
      <vt:lpstr>Александр Невский </vt:lpstr>
      <vt:lpstr>Святой Благоверный князь Александр Ярославович</vt:lpstr>
      <vt:lpstr>Слайд 22</vt:lpstr>
      <vt:lpstr>Орден Александра Невского</vt:lpstr>
      <vt:lpstr>Слайд 24</vt:lpstr>
      <vt:lpstr>Святой благоверный князь Димитрий Донской</vt:lpstr>
      <vt:lpstr>Благословение Сергия Радонежского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комп</cp:lastModifiedBy>
  <cp:revision>35</cp:revision>
  <dcterms:created xsi:type="dcterms:W3CDTF">2011-04-18T12:24:56Z</dcterms:created>
  <dcterms:modified xsi:type="dcterms:W3CDTF">2001-12-31T22:14:07Z</dcterms:modified>
</cp:coreProperties>
</file>