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61" r:id="rId3"/>
    <p:sldId id="263" r:id="rId4"/>
    <p:sldId id="269" r:id="rId5"/>
    <p:sldId id="257" r:id="rId6"/>
    <p:sldId id="259" r:id="rId7"/>
    <p:sldId id="276" r:id="rId8"/>
    <p:sldId id="277" r:id="rId9"/>
    <p:sldId id="273" r:id="rId10"/>
    <p:sldId id="275" r:id="rId11"/>
    <p:sldId id="271" r:id="rId12"/>
    <p:sldId id="278" r:id="rId13"/>
    <p:sldId id="264" r:id="rId14"/>
    <p:sldId id="281" r:id="rId15"/>
    <p:sldId id="258" r:id="rId16"/>
    <p:sldId id="27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0" autoAdjust="0"/>
    <p:restoredTop sz="94660"/>
  </p:normalViewPr>
  <p:slideViewPr>
    <p:cSldViewPr>
      <p:cViewPr varScale="1">
        <p:scale>
          <a:sx n="104" d="100"/>
          <a:sy n="104" d="100"/>
        </p:scale>
        <p:origin x="210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6E62C-EB74-415C-A529-D098E977368F}" type="datetimeFigureOut">
              <a:rPr lang="ru-RU" smtClean="0"/>
              <a:pPr/>
              <a:t>24.08.2017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7F64A1-50D6-4327-A9ED-74F6F93488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232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7F64A1-50D6-4327-A9ED-74F6F934887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0760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7F64A1-50D6-4327-A9ED-74F6F934887F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04316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45F15-2A7C-4954-B12A-449F38E2E7EE}" type="datetimeFigureOut">
              <a:rPr lang="ru-RU" smtClean="0"/>
              <a:pPr/>
              <a:t>24.08.2017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199E3-E1B7-4E44-B226-D3169E8955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45F15-2A7C-4954-B12A-449F38E2E7EE}" type="datetimeFigureOut">
              <a:rPr lang="ru-RU" smtClean="0"/>
              <a:pPr/>
              <a:t>24.08.2017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199E3-E1B7-4E44-B226-D3169E8955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45F15-2A7C-4954-B12A-449F38E2E7EE}" type="datetimeFigureOut">
              <a:rPr lang="ru-RU" smtClean="0"/>
              <a:pPr/>
              <a:t>24.08.2017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199E3-E1B7-4E44-B226-D3169E8955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45F15-2A7C-4954-B12A-449F38E2E7EE}" type="datetimeFigureOut">
              <a:rPr lang="ru-RU" smtClean="0"/>
              <a:pPr/>
              <a:t>24.08.2017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199E3-E1B7-4E44-B226-D3169E8955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45F15-2A7C-4954-B12A-449F38E2E7EE}" type="datetimeFigureOut">
              <a:rPr lang="ru-RU" smtClean="0"/>
              <a:pPr/>
              <a:t>24.08.2017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199E3-E1B7-4E44-B226-D3169E8955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45F15-2A7C-4954-B12A-449F38E2E7EE}" type="datetimeFigureOut">
              <a:rPr lang="ru-RU" smtClean="0"/>
              <a:pPr/>
              <a:t>24.08.2017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199E3-E1B7-4E44-B226-D3169E8955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45F15-2A7C-4954-B12A-449F38E2E7EE}" type="datetimeFigureOut">
              <a:rPr lang="ru-RU" smtClean="0"/>
              <a:pPr/>
              <a:t>24.08.2017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199E3-E1B7-4E44-B226-D3169E8955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45F15-2A7C-4954-B12A-449F38E2E7EE}" type="datetimeFigureOut">
              <a:rPr lang="ru-RU" smtClean="0"/>
              <a:pPr/>
              <a:t>24.08.2017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199E3-E1B7-4E44-B226-D3169E8955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45F15-2A7C-4954-B12A-449F38E2E7EE}" type="datetimeFigureOut">
              <a:rPr lang="ru-RU" smtClean="0"/>
              <a:pPr/>
              <a:t>24.08.2017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199E3-E1B7-4E44-B226-D3169E8955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45F15-2A7C-4954-B12A-449F38E2E7EE}" type="datetimeFigureOut">
              <a:rPr lang="ru-RU" smtClean="0"/>
              <a:pPr/>
              <a:t>24.08.2017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199E3-E1B7-4E44-B226-D3169E8955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45F15-2A7C-4954-B12A-449F38E2E7EE}" type="datetimeFigureOut">
              <a:rPr lang="ru-RU" smtClean="0"/>
              <a:pPr/>
              <a:t>24.08.2017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E5199E3-E1B7-4E44-B226-D3169E8955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6745F15-2A7C-4954-B12A-449F38E2E7EE}" type="datetimeFigureOut">
              <a:rPr lang="ru-RU" smtClean="0"/>
              <a:pPr/>
              <a:t>24.08.2017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E5199E3-E1B7-4E44-B226-D3169E89553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204864"/>
            <a:ext cx="7851648" cy="108012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Глубины  морские.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47664" y="980728"/>
            <a:ext cx="67483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«Кто думает – тот всегда додумается!»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403648" y="4077072"/>
            <a:ext cx="69127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Урок математики в 6 классе </a:t>
            </a:r>
          </a:p>
          <a:p>
            <a:pPr algn="ctr"/>
            <a:r>
              <a:rPr lang="ru-RU" sz="2400" dirty="0" smtClean="0"/>
              <a:t>по теме: «Задачи на проценты. Дробные выражения</a:t>
            </a:r>
            <a:r>
              <a:rPr lang="ru-RU" sz="2400" dirty="0" smtClean="0"/>
              <a:t>»</a:t>
            </a:r>
          </a:p>
          <a:p>
            <a:pPr algn="ctr"/>
            <a:r>
              <a:rPr lang="ru-RU" sz="2400" dirty="0" smtClean="0"/>
              <a:t>Учитель: </a:t>
            </a:r>
            <a:r>
              <a:rPr lang="ru-RU" sz="2400" dirty="0" err="1" smtClean="0"/>
              <a:t>Хандурдыева</a:t>
            </a:r>
            <a:r>
              <a:rPr lang="ru-RU" sz="2400" dirty="0" smtClean="0"/>
              <a:t> Т.Ю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0_22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7530" y="-1"/>
            <a:ext cx="8796471" cy="6597353"/>
          </a:xfrm>
          <a:prstGeom prst="rect">
            <a:avLst/>
          </a:prstGeom>
        </p:spPr>
      </p:pic>
      <p:pic>
        <p:nvPicPr>
          <p:cNvPr id="3" name="Рисунок 2" descr="100_225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42646"/>
            <a:ext cx="8820472" cy="6615354"/>
          </a:xfrm>
          <a:prstGeom prst="rect">
            <a:avLst/>
          </a:prstGeom>
        </p:spPr>
      </p:pic>
      <p:pic>
        <p:nvPicPr>
          <p:cNvPr id="4" name="Рисунок 3" descr="100_4258.JPG"/>
          <p:cNvPicPr>
            <a:picLocks noChangeAspect="1"/>
          </p:cNvPicPr>
          <p:nvPr/>
        </p:nvPicPr>
        <p:blipFill>
          <a:blip r:embed="rId4" cstate="print"/>
          <a:srcRect r="4580"/>
          <a:stretch>
            <a:fillRect/>
          </a:stretch>
        </p:blipFill>
        <p:spPr>
          <a:xfrm>
            <a:off x="395536" y="-18290"/>
            <a:ext cx="8748464" cy="6876290"/>
          </a:xfrm>
          <a:prstGeom prst="rect">
            <a:avLst/>
          </a:prstGeom>
        </p:spPr>
      </p:pic>
      <p:pic>
        <p:nvPicPr>
          <p:cNvPr id="5" name="Рисунок 4" descr="100_424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32656"/>
            <a:ext cx="8700459" cy="6525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6" presetClass="exit" presetSubtype="16" fill="hold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ircle(in)">
                                      <p:cBhvr>
                                        <p:cTn id="25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40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0"/>
                            </p:stCondLst>
                            <p:childTnLst>
                              <p:par>
                                <p:cTn id="35" presetID="5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/>
          <p:nvPr/>
        </p:nvPicPr>
        <p:blipFill>
          <a:blip r:embed="rId2" cstate="print"/>
          <a:srcRect l="7476"/>
          <a:stretch>
            <a:fillRect/>
          </a:stretch>
        </p:blipFill>
        <p:spPr bwMode="auto">
          <a:xfrm>
            <a:off x="971600" y="0"/>
            <a:ext cx="6552728" cy="479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>
          <a:xfrm>
            <a:off x="971600" y="0"/>
            <a:ext cx="2160240" cy="1628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131840" y="0"/>
            <a:ext cx="2232248" cy="1628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364088" y="0"/>
            <a:ext cx="2376264" cy="1628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71600" y="1628800"/>
            <a:ext cx="2160240" cy="144016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131840" y="1628800"/>
            <a:ext cx="2232248" cy="144016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5364088" y="1628800"/>
            <a:ext cx="2376264" cy="144016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971600" y="3068960"/>
            <a:ext cx="2160240" cy="172819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131840" y="3068960"/>
            <a:ext cx="2232248" cy="172819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5364088" y="3068960"/>
            <a:ext cx="2376264" cy="172819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1628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1628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0" y="1628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2371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5" name="Rectangle 17"/>
          <p:cNvSpPr>
            <a:spLocks noChangeArrowheads="1"/>
          </p:cNvSpPr>
          <p:nvPr/>
        </p:nvSpPr>
        <p:spPr bwMode="auto">
          <a:xfrm>
            <a:off x="0" y="2371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7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8" name="Rectangle 20"/>
          <p:cNvSpPr>
            <a:spLocks noChangeArrowheads="1"/>
          </p:cNvSpPr>
          <p:nvPr/>
        </p:nvSpPr>
        <p:spPr bwMode="auto">
          <a:xfrm>
            <a:off x="0" y="2371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7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72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75" name="Rectangle 2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76" name="Rectangle 28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79512" y="4869160"/>
            <a:ext cx="87129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морской звезды на лучиках ножки-присоски, с помощью которых она передвигается. Морская звезда очень прожорлива: она питается мидиями, гребешками и другими ракушками</a:t>
            </a:r>
            <a:r>
              <a:rPr lang="ru-RU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-1"/>
            <a:ext cx="360040" cy="1546839"/>
          </a:xfrm>
          <a:prstGeom prst="rect">
            <a:avLst/>
          </a:prstGeom>
          <a:noFill/>
        </p:spPr>
      </p:pic>
      <p:sp>
        <p:nvSpPr>
          <p:cNvPr id="42" name="TextBox 41"/>
          <p:cNvSpPr txBox="1"/>
          <p:nvPr/>
        </p:nvSpPr>
        <p:spPr>
          <a:xfrm>
            <a:off x="3923928" y="332656"/>
            <a:ext cx="9361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8</a:t>
            </a:r>
            <a:endParaRPr lang="ru-RU" sz="6000" dirty="0"/>
          </a:p>
        </p:txBody>
      </p:sp>
      <p:sp>
        <p:nvSpPr>
          <p:cNvPr id="43" name="TextBox 42"/>
          <p:cNvSpPr txBox="1"/>
          <p:nvPr/>
        </p:nvSpPr>
        <p:spPr>
          <a:xfrm>
            <a:off x="5940152" y="260648"/>
            <a:ext cx="9361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6</a:t>
            </a:r>
            <a:endParaRPr lang="ru-RU" sz="6000" dirty="0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1680" y="1772816"/>
            <a:ext cx="648072" cy="1237228"/>
          </a:xfrm>
          <a:prstGeom prst="rect">
            <a:avLst/>
          </a:prstGeom>
          <a:noFill/>
        </p:spPr>
      </p:pic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912" y="1628800"/>
            <a:ext cx="648072" cy="1432580"/>
          </a:xfrm>
          <a:prstGeom prst="rect">
            <a:avLst/>
          </a:prstGeom>
          <a:noFill/>
        </p:spPr>
      </p:pic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1684817"/>
            <a:ext cx="936104" cy="1248139"/>
          </a:xfrm>
          <a:prstGeom prst="rect">
            <a:avLst/>
          </a:prstGeom>
          <a:noFill/>
        </p:spPr>
      </p:pic>
      <p:sp>
        <p:nvSpPr>
          <p:cNvPr id="48" name="TextBox 47"/>
          <p:cNvSpPr txBox="1"/>
          <p:nvPr/>
        </p:nvSpPr>
        <p:spPr>
          <a:xfrm>
            <a:off x="1403648" y="3429000"/>
            <a:ext cx="15121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0,51</a:t>
            </a:r>
            <a:endParaRPr lang="ru-RU" sz="5400" dirty="0"/>
          </a:p>
        </p:txBody>
      </p:sp>
      <p:sp>
        <p:nvSpPr>
          <p:cNvPr id="49" name="TextBox 48"/>
          <p:cNvSpPr txBox="1"/>
          <p:nvPr/>
        </p:nvSpPr>
        <p:spPr>
          <a:xfrm>
            <a:off x="3491880" y="3356992"/>
            <a:ext cx="20882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0,132</a:t>
            </a:r>
            <a:endParaRPr lang="ru-RU" sz="5400" dirty="0"/>
          </a:p>
        </p:txBody>
      </p:sp>
      <p:sp>
        <p:nvSpPr>
          <p:cNvPr id="50" name="TextBox 49"/>
          <p:cNvSpPr txBox="1"/>
          <p:nvPr/>
        </p:nvSpPr>
        <p:spPr>
          <a:xfrm>
            <a:off x="5724128" y="3429000"/>
            <a:ext cx="15121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1,6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6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4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4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56" grpId="0"/>
      <p:bldP spid="42" grpId="0"/>
      <p:bldP spid="43" grpId="0"/>
      <p:bldP spid="48" grpId="0"/>
      <p:bldP spid="49" grpId="0"/>
      <p:bldP spid="5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04664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Звезды Японского моря имеют пять лучей. Если звезда потеряет луч в результате нападения краба или рыбы, то через несколько недель на месте откушенной вырастает новая конечности</a:t>
            </a:r>
            <a:r>
              <a:rPr lang="ru-RU" sz="1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61048"/>
            <a:ext cx="3707904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1340768"/>
            <a:ext cx="3168352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3789040"/>
            <a:ext cx="3851920" cy="306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1840" y="116632"/>
            <a:ext cx="31683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Ах, вот этого не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трож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Хоть морской, а все же еж!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 лежит себе молчком,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Иглы острые торчком.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Полежит, да как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уёжит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Даже йод вам не поможет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5013176"/>
            <a:ext cx="89644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Сейчас на планете насчитывается около 800 видов морских ежей, что составляет 40%  от количества видов, что были на Земле раньше. Сколько видов ежей насчитывалось раньше?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988840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в какие только цвета не окрашены эти морские обитатели - черные и белые, ярко-красные и зеленые, серые и голубые, темно-коричневые и темно-фиолетовые... Некоторые же ежи вообще, как хамелеоны, меняют окраску, сокращая или увеличивая особые клетки кожи, которые содержат красящие веществ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496277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84235" y="0"/>
            <a:ext cx="2459765" cy="1844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3" y="3140968"/>
            <a:ext cx="2400267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3767" y="3140968"/>
            <a:ext cx="2328259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 cstate="print"/>
          <a:srcRect r="16000"/>
          <a:stretch>
            <a:fillRect/>
          </a:stretch>
        </p:blipFill>
        <p:spPr bwMode="auto">
          <a:xfrm>
            <a:off x="4788024" y="3140968"/>
            <a:ext cx="2016224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04248" y="3140968"/>
            <a:ext cx="2376264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412776"/>
            <a:ext cx="1584176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3068960"/>
            <a:ext cx="1584176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4725144"/>
            <a:ext cx="1368152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1115616" y="448653"/>
            <a:ext cx="61206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Мое настроение после урока: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91880" y="1556792"/>
            <a:ext cx="4824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3300"/>
                </a:solidFill>
              </a:rPr>
              <a:t>У меня все получилось</a:t>
            </a:r>
          </a:p>
          <a:p>
            <a:r>
              <a:rPr lang="ru-RU" b="1" dirty="0" smtClean="0">
                <a:solidFill>
                  <a:srgbClr val="003300"/>
                </a:solidFill>
              </a:rPr>
              <a:t> Я узнал новое на уроке</a:t>
            </a:r>
          </a:p>
          <a:p>
            <a:r>
              <a:rPr lang="ru-RU" b="1" dirty="0" smtClean="0">
                <a:solidFill>
                  <a:srgbClr val="003300"/>
                </a:solidFill>
              </a:rPr>
              <a:t>Мне было интересно </a:t>
            </a:r>
          </a:p>
          <a:p>
            <a:r>
              <a:rPr lang="ru-RU" b="1" dirty="0" smtClean="0">
                <a:solidFill>
                  <a:srgbClr val="003300"/>
                </a:solidFill>
              </a:rPr>
              <a:t>Мне все понравилось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35896" y="3284984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Я узнал новое на уроке 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Мне было интересно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У меня не все получилос</a:t>
            </a:r>
            <a:r>
              <a:rPr lang="ru-RU" dirty="0" smtClean="0"/>
              <a:t>ь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491880" y="4941168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Я скучал на уроке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Мне было не интересно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У меня не все получилось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 rot="10800000" flipV="1">
            <a:off x="539552" y="1340768"/>
            <a:ext cx="662473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1.Кит имеет длину 18 метров. Длина его головы на 65 % меньше. Чему равна длина тела кита?»  (оценка 4)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3284984"/>
            <a:ext cx="734481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2.Около берега плавал косяк рыбы. В нём было 40 окуней, что составило 80% всей стаи. Сколько всего рыб плавало у берега?»  (оценка 5)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5106" y="1340768"/>
            <a:ext cx="2288894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115616" y="692696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Задачи для домашнего задания</a:t>
            </a:r>
            <a:endParaRPr lang="ru-RU" b="1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4725144"/>
            <a:ext cx="187220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5229200"/>
            <a:ext cx="1378843" cy="1378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5301208"/>
            <a:ext cx="1224136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95536" y="312331"/>
            <a:ext cx="8229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Морских ежей разделяют на два подкласса - правильные морские ежи и неправильные морские ежи. 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395536" y="1340768"/>
            <a:ext cx="4038600" cy="482453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Правильные ежи имеют шарообразную форму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499992" y="1340768"/>
            <a:ext cx="4176464" cy="482453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Неправильные ежи могут быть либо плоскими дисковидными, либо сердцевидной формы, либо яйцеобразной</a:t>
            </a: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3933056"/>
            <a:ext cx="1474723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5673" y="4005064"/>
            <a:ext cx="2594209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2420888"/>
            <a:ext cx="1836204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624" y="4389698"/>
            <a:ext cx="2448272" cy="1836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8229600" cy="1143000"/>
          </a:xfrm>
        </p:spPr>
        <p:txBody>
          <a:bodyPr/>
          <a:lstStyle/>
          <a:p>
            <a:r>
              <a:rPr lang="ru-RU" dirty="0" smtClean="0"/>
              <a:t>Цели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txBody>
          <a:bodyPr>
            <a:normAutofit/>
          </a:bodyPr>
          <a:lstStyle/>
          <a:p>
            <a:pPr lvl="0"/>
            <a:r>
              <a:rPr lang="ru-RU" dirty="0" smtClean="0"/>
              <a:t>Обобщение знаний по теме «Задачи на проценты» и «Дробные выражения»</a:t>
            </a:r>
          </a:p>
          <a:p>
            <a:pPr lvl="0"/>
            <a:r>
              <a:rPr lang="ru-RU" dirty="0" smtClean="0"/>
              <a:t>совершенствование навыков решения задач;</a:t>
            </a:r>
          </a:p>
          <a:p>
            <a:pPr lvl="0"/>
            <a:r>
              <a:rPr lang="ru-RU" dirty="0" smtClean="0"/>
              <a:t>совершенствование навыков решения дробных выражений;</a:t>
            </a:r>
          </a:p>
          <a:p>
            <a:pPr lvl="0"/>
            <a:r>
              <a:rPr lang="ru-RU" dirty="0" smtClean="0"/>
              <a:t>расширение общего кругозора учащихся;</a:t>
            </a:r>
          </a:p>
          <a:p>
            <a:pPr lvl="0"/>
            <a:r>
              <a:rPr lang="ru-RU" dirty="0" smtClean="0"/>
              <a:t>повышение интереса к данной теме через дифференцирование с окружающим миром, природоведением.</a:t>
            </a:r>
          </a:p>
          <a:p>
            <a:pPr lvl="0"/>
            <a:r>
              <a:rPr lang="ru-RU" dirty="0" smtClean="0"/>
              <a:t>Воспитание чувства любви к «малой Родине»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1412776"/>
            <a:ext cx="8229600" cy="777875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Предлагаю вам погрузиться в глубину морскую и познакомиться с обитателями Японского моря</a:t>
            </a:r>
            <a:r>
              <a:rPr lang="ru-RU" sz="2700" dirty="0" smtClean="0">
                <a:solidFill>
                  <a:srgbClr val="002060"/>
                </a:solidFill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933056"/>
            <a:ext cx="11906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1700808"/>
            <a:ext cx="1432173" cy="1022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2708920"/>
            <a:ext cx="1676346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4437112"/>
            <a:ext cx="190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79512" y="5373216"/>
            <a:ext cx="1584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800 видов растений</a:t>
            </a:r>
            <a:endParaRPr lang="ru-RU" sz="2400" dirty="0"/>
          </a:p>
        </p:txBody>
      </p:sp>
      <p:sp>
        <p:nvSpPr>
          <p:cNvPr id="9" name="Стрелка углом 8"/>
          <p:cNvSpPr/>
          <p:nvPr/>
        </p:nvSpPr>
        <p:spPr>
          <a:xfrm>
            <a:off x="1547664" y="2420888"/>
            <a:ext cx="864096" cy="2952328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536" y="2420888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*1,25</a:t>
            </a:r>
            <a:endParaRPr lang="ru-RU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483768" y="2636912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1000 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2627784" y="2996952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Видов рыб</a:t>
            </a:r>
            <a:endParaRPr lang="ru-RU" sz="2400" dirty="0"/>
          </a:p>
        </p:txBody>
      </p:sp>
      <p:sp>
        <p:nvSpPr>
          <p:cNvPr id="13" name="Круговая стрелка 12"/>
          <p:cNvSpPr/>
          <p:nvPr/>
        </p:nvSpPr>
        <p:spPr>
          <a:xfrm>
            <a:off x="3635896" y="1340768"/>
            <a:ext cx="3240360" cy="2736304"/>
          </a:xfrm>
          <a:prstGeom prst="circularArrow">
            <a:avLst>
              <a:gd name="adj1" fmla="val 12500"/>
              <a:gd name="adj2" fmla="val 1063720"/>
              <a:gd name="adj3" fmla="val 20457681"/>
              <a:gd name="adj4" fmla="val 12347713"/>
              <a:gd name="adj5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60032" y="1988840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*0,9</a:t>
            </a:r>
            <a:endParaRPr lang="ru-RU" sz="2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444208" y="3861048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900</a:t>
            </a:r>
            <a:endParaRPr lang="ru-RU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6948264" y="4221088"/>
            <a:ext cx="18722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Видов ракообразных</a:t>
            </a:r>
            <a:endParaRPr lang="ru-RU" sz="2000" dirty="0"/>
          </a:p>
        </p:txBody>
      </p:sp>
      <p:sp>
        <p:nvSpPr>
          <p:cNvPr id="17" name="Выгнутая вправо стрелка 16"/>
          <p:cNvSpPr/>
          <p:nvPr/>
        </p:nvSpPr>
        <p:spPr>
          <a:xfrm rot="2884658">
            <a:off x="5458328" y="4105319"/>
            <a:ext cx="774719" cy="1566654"/>
          </a:xfrm>
          <a:prstGeom prst="curvedLeftArrow">
            <a:avLst>
              <a:gd name="adj1" fmla="val 25000"/>
              <a:gd name="adj2" fmla="val 83333"/>
              <a:gd name="adj3" fmla="val 4361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03848" y="5949280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26</a:t>
            </a:r>
            <a:endParaRPr lang="ru-RU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3851920" y="5949280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Видов млекопитающих</a:t>
            </a:r>
            <a:endParaRPr lang="ru-RU" sz="2400" dirty="0"/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2200" y="5157192"/>
            <a:ext cx="466725" cy="676275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6156176" y="5085184"/>
            <a:ext cx="216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*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5" grpId="0"/>
      <p:bldP spid="16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899592" y="548680"/>
          <a:ext cx="7488832" cy="2296062"/>
        </p:xfrm>
        <a:graphic>
          <a:graphicData uri="http://schemas.openxmlformats.org/drawingml/2006/table">
            <a:tbl>
              <a:tblPr/>
              <a:tblGrid>
                <a:gridCol w="611092"/>
                <a:gridCol w="1829587"/>
                <a:gridCol w="1195615"/>
                <a:gridCol w="664231"/>
                <a:gridCol w="1859846"/>
                <a:gridCol w="1328461"/>
              </a:tblGrid>
              <a:tr h="3826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28" marR="64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7 </a:t>
                      </a:r>
                      <a:r>
                        <a:rPr lang="ru-RU" sz="2000" b="1" baseline="30000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r>
                        <a:rPr lang="en-US" sz="2000" b="1" dirty="0"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2000" b="1" baseline="-250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 – 4 </a:t>
                      </a:r>
                      <a:r>
                        <a:rPr lang="ru-RU" sz="2000" b="1" baseline="300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en-US" sz="2000" b="1" dirty="0"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2000" b="1" baseline="-250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28" marR="64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928" marR="64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28" marR="64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12 </a:t>
                      </a:r>
                      <a:r>
                        <a:rPr lang="ru-RU" sz="2000" b="1" baseline="30000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r>
                        <a:rPr lang="en-US" sz="2000" b="1" dirty="0"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2000" b="1" baseline="-25000" dirty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 + 2 </a:t>
                      </a:r>
                      <a:r>
                        <a:rPr lang="ru-RU" sz="2000" b="1" baseline="30000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en-US" sz="2000" b="1" dirty="0"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2000" b="1" baseline="-25000" dirty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28" marR="64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928" marR="64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6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28" marR="64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1 </a:t>
                      </a:r>
                      <a:r>
                        <a:rPr lang="ru-RU" sz="2000" b="1" baseline="30000" dirty="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r>
                        <a:rPr lang="en-US" sz="2000" b="1" dirty="0"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2000" b="1" baseline="-25000" dirty="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 + 4 </a:t>
                      </a:r>
                      <a:r>
                        <a:rPr lang="ru-RU" sz="2000" b="1" baseline="30000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en-US" sz="2000" b="1" dirty="0"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2000" b="1" baseline="-25000" dirty="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28" marR="64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928" marR="64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28" marR="64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8 </a:t>
                      </a:r>
                      <a:r>
                        <a:rPr lang="ru-RU" sz="2000" b="1" baseline="300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en-US" sz="2000" b="1" dirty="0"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2000" b="1" baseline="-25000" dirty="0"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 + 4 </a:t>
                      </a:r>
                      <a:r>
                        <a:rPr lang="ru-RU" sz="2000" b="1" baseline="30000" dirty="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r>
                        <a:rPr lang="en-US" sz="2000" b="1" dirty="0"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2000" b="1" baseline="-25000" dirty="0"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28" marR="64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928" marR="64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6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28" marR="64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5 </a:t>
                      </a:r>
                      <a:r>
                        <a:rPr lang="ru-RU" sz="2000" b="1" baseline="3000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2000" b="1" baseline="-25000"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 – 1 </a:t>
                      </a:r>
                      <a:r>
                        <a:rPr lang="ru-RU" sz="2000" b="1" baseline="300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2000" b="1" baseline="-25000"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28" marR="64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928" marR="64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28" marR="64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3 </a:t>
                      </a:r>
                      <a:r>
                        <a:rPr lang="ru-RU" sz="2000" b="1" baseline="30000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en-US" sz="2000" b="1" dirty="0"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2000" b="1" baseline="-25000" dirty="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 –  </a:t>
                      </a:r>
                      <a:r>
                        <a:rPr lang="ru-RU" sz="2000" b="1" baseline="30000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en-US" sz="2000" b="1" dirty="0"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2000" b="1" baseline="-25000" dirty="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28" marR="64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928" marR="64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6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28" marR="64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7 </a:t>
                      </a:r>
                      <a:r>
                        <a:rPr lang="ru-RU" sz="2000" b="1" baseline="300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en-US" sz="2000" b="1" dirty="0"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2000" b="1" baseline="-25000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 + </a:t>
                      </a:r>
                      <a:r>
                        <a:rPr lang="ru-RU" sz="2000" b="1" baseline="300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en-US" sz="2000" b="1" dirty="0"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2000" b="1" baseline="-25000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28" marR="64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928" marR="64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28" marR="64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11 </a:t>
                      </a:r>
                      <a:r>
                        <a:rPr lang="ru-RU" sz="2000" b="1" baseline="3000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2000" b="1" baseline="-25000"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 + 22 </a:t>
                      </a:r>
                      <a:r>
                        <a:rPr lang="ru-RU" sz="2000" b="1" baseline="300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2000" b="1" baseline="-25000"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28" marR="64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928" marR="64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6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З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28" marR="64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9 </a:t>
                      </a:r>
                      <a:r>
                        <a:rPr lang="ru-RU" sz="2000" b="1" baseline="3000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2000" b="1" baseline="-2500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 – </a:t>
                      </a:r>
                      <a:r>
                        <a:rPr lang="ru-RU" sz="2000" b="1" baseline="300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2000" b="1" baseline="-2500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28" marR="64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928" marR="64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28" marR="64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6 </a:t>
                      </a:r>
                      <a:r>
                        <a:rPr lang="ru-RU" sz="2000" b="1" baseline="3000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2000" b="1" baseline="-2500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 – </a:t>
                      </a:r>
                      <a:r>
                        <a:rPr lang="ru-RU" sz="2000" b="1" baseline="300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2000" b="1" baseline="-2500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28" marR="64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928" marR="64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6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28" marR="64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16 </a:t>
                      </a:r>
                      <a:r>
                        <a:rPr lang="ru-RU" sz="2000" b="1" baseline="300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2000" b="1" baseline="-25000">
                          <a:latin typeface="Times New Roman"/>
                          <a:ea typeface="Calibri"/>
                          <a:cs typeface="Times New Roman"/>
                        </a:rPr>
                        <a:t>29</a:t>
                      </a: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 – 7 </a:t>
                      </a:r>
                      <a:r>
                        <a:rPr lang="ru-RU" sz="2000" b="1" baseline="300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2000" b="1" baseline="-25000">
                          <a:latin typeface="Times New Roman"/>
                          <a:ea typeface="Calibri"/>
                          <a:cs typeface="Times New Roman"/>
                        </a:rPr>
                        <a:t>29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28" marR="64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928" marR="64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928" marR="64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5601" name="Picture 1" descr="звезда"/>
          <p:cNvPicPr>
            <a:picLocks noChangeAspect="1" noChangeArrowheads="1"/>
          </p:cNvPicPr>
          <p:nvPr/>
        </p:nvPicPr>
        <p:blipFill>
          <a:blip r:embed="rId2" cstate="print"/>
          <a:srcRect t="11084"/>
          <a:stretch>
            <a:fillRect/>
          </a:stretch>
        </p:blipFill>
        <p:spPr bwMode="auto">
          <a:xfrm>
            <a:off x="1475656" y="3501008"/>
            <a:ext cx="5832648" cy="3465803"/>
          </a:xfrm>
          <a:prstGeom prst="rect">
            <a:avLst/>
          </a:prstGeom>
          <a:noFill/>
          <a:ln w="25400" algn="ctr">
            <a:solidFill>
              <a:srgbClr val="0066FF"/>
            </a:solidFill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827584" y="2852936"/>
            <a:ext cx="763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Решите примеры и расшифруйте название одного из обитателей Японского моря.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l="16093" t="18889" r="17842" b="22712"/>
          <a:stretch>
            <a:fillRect/>
          </a:stretch>
        </p:blipFill>
        <p:spPr bwMode="auto">
          <a:xfrm>
            <a:off x="683568" y="116633"/>
            <a:ext cx="7797348" cy="5514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67544" y="5373216"/>
            <a:ext cx="8352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Площадь Приморского края – 165200 км². Какова площадь </a:t>
            </a:r>
            <a:r>
              <a:rPr lang="ru-RU" sz="2400" dirty="0" err="1" smtClean="0"/>
              <a:t>Хасанского</a:t>
            </a:r>
            <a:r>
              <a:rPr lang="ru-RU" sz="2400" dirty="0" smtClean="0"/>
              <a:t> района, если она составляет 2,5% от площади края?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17"/>
          <p:cNvSpPr>
            <a:spLocks noGrp="1"/>
          </p:cNvSpPr>
          <p:nvPr>
            <p:ph type="title"/>
          </p:nvPr>
        </p:nvSpPr>
        <p:spPr>
          <a:xfrm>
            <a:off x="457200" y="415250"/>
            <a:ext cx="8229600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Многокилометровые площади дна прибрежья заняты зарослями водорослей и трав. 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одержимое 18"/>
          <p:cNvSpPr>
            <a:spLocks noGrp="1"/>
          </p:cNvSpPr>
          <p:nvPr>
            <p:ph sz="half" idx="1"/>
          </p:nvPr>
        </p:nvSpPr>
        <p:spPr>
          <a:xfrm>
            <a:off x="179512" y="1600200"/>
            <a:ext cx="568863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Решите уравнение  и вы узнаете сколько видов многоклеточных водорослей в заливе Петра Великого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0,5х+1,05х+0,45х=450</a:t>
            </a: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714999" y="1412776"/>
            <a:ext cx="3048687" cy="3963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рямоугольник 19"/>
          <p:cNvSpPr/>
          <p:nvPr/>
        </p:nvSpPr>
        <p:spPr>
          <a:xfrm>
            <a:off x="323528" y="5805264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</a:rPr>
              <a:t>Особенно много ламинарии. 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</a:rPr>
              <a:t>Эту водоросль называют морской капустой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635896" y="4941168"/>
            <a:ext cx="19175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225 видов! 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3717032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Решение: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619672" y="3933056"/>
            <a:ext cx="31683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Х(0,5+1,05+0,45)=450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Х*2=450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50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51520" y="548680"/>
            <a:ext cx="87484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Смотрите, какая широкая, плотная зелено-бурая водоросль.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33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15816" y="6093296"/>
            <a:ext cx="25691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 -Ламинария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179002"/>
            <a:ext cx="6984776" cy="4808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536" y="620688"/>
            <a:ext cx="8064896" cy="814412"/>
          </a:xfrm>
        </p:spPr>
        <p:txBody>
          <a:bodyPr/>
          <a:lstStyle/>
          <a:p>
            <a:r>
              <a:rPr lang="ru-RU" b="1" dirty="0" smtClean="0">
                <a:solidFill>
                  <a:srgbClr val="003300"/>
                </a:solidFill>
              </a:rPr>
              <a:t>В ламинарии содержится довольно большое количество витамина С.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idx="2"/>
          </p:nvPr>
        </p:nvSpPr>
        <p:spPr>
          <a:xfrm>
            <a:off x="0" y="1412776"/>
            <a:ext cx="5004048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400" b="1" i="1" dirty="0" smtClean="0"/>
              <a:t>Его содержание в сухой ламинарии -  до 24%.</a:t>
            </a:r>
          </a:p>
          <a:p>
            <a:pPr algn="ctr"/>
            <a:r>
              <a:rPr lang="ru-RU" sz="2400" b="1" i="1" dirty="0" smtClean="0"/>
              <a:t>Рассчитайте сколько граммов витамина С содержится в 500г сухой ламинарии?</a:t>
            </a:r>
            <a:endParaRPr lang="ru-RU" sz="2000" b="1" i="1" dirty="0" smtClean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148063" y="1124744"/>
            <a:ext cx="3996505" cy="5733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0" y="5013176"/>
            <a:ext cx="50760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>
                <a:solidFill>
                  <a:schemeClr val="accent4">
                    <a:lumMod val="50000"/>
                  </a:schemeClr>
                </a:solidFill>
              </a:rPr>
              <a:t>По содержанию этого витамина бурые водоросли не уступают апельсинам, ананасам, землянике, крыжовнику, зеленому луку, щавелю. </a:t>
            </a:r>
            <a:endParaRPr lang="ru-RU" sz="2000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3501008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Решение: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95536" y="3861048"/>
            <a:ext cx="33843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24%-это 0,24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500*0,24=120 (</a:t>
            </a:r>
            <a:r>
              <a:rPr lang="ru-RU" dirty="0" smtClean="0"/>
              <a:t>г)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Ответ: 120 г  витамина С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200"/>
                            </p:stCondLst>
                            <p:childTnLst>
                              <p:par>
                                <p:cTn id="1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0_26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0"/>
            <a:ext cx="8316416" cy="6237312"/>
          </a:xfrm>
          <a:prstGeom prst="rect">
            <a:avLst/>
          </a:prstGeom>
        </p:spPr>
      </p:pic>
      <p:pic>
        <p:nvPicPr>
          <p:cNvPr id="3" name="Рисунок 2" descr="100_22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88640"/>
            <a:ext cx="8892480" cy="6669360"/>
          </a:xfrm>
          <a:prstGeom prst="rect">
            <a:avLst/>
          </a:prstGeom>
        </p:spPr>
      </p:pic>
      <p:pic>
        <p:nvPicPr>
          <p:cNvPr id="5" name="Рисунок 4" descr="100_265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3568" y="0"/>
            <a:ext cx="8460432" cy="63453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8" presetClass="exit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2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9" presetID="53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500"/>
                            </p:stCondLst>
                            <p:childTnLst>
                              <p:par>
                                <p:cTn id="29" presetID="4" presetClass="exit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0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742</TotalTime>
  <Words>658</Words>
  <Application>Microsoft Office PowerPoint</Application>
  <PresentationFormat>Экран (4:3)</PresentationFormat>
  <Paragraphs>101</Paragraphs>
  <Slides>16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Constantia</vt:lpstr>
      <vt:lpstr>Times New Roman</vt:lpstr>
      <vt:lpstr>Wingdings 2</vt:lpstr>
      <vt:lpstr>Поток</vt:lpstr>
      <vt:lpstr>Глубины  морские. </vt:lpstr>
      <vt:lpstr>Цели урока:</vt:lpstr>
      <vt:lpstr>    Предлагаю вам погрузиться в глубину морскую и познакомиться с обитателями Японского моря. </vt:lpstr>
      <vt:lpstr>Презентация PowerPoint</vt:lpstr>
      <vt:lpstr>Презентация PowerPoint</vt:lpstr>
      <vt:lpstr>Многокилометровые площади дна прибрежья заняты зарослями водорослей и трав. </vt:lpstr>
      <vt:lpstr>Презентация PowerPoint</vt:lpstr>
      <vt:lpstr>В ламинарии содержится довольно большое количество витамина С.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Морских ежей разделяют на два подкласса - правильные морские ежи и неправильные морские ежи. 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Задачи на проценты.</dc:title>
  <dc:creator>Администратор</dc:creator>
  <cp:lastModifiedBy>Дмитрий Каленюк</cp:lastModifiedBy>
  <cp:revision>81</cp:revision>
  <dcterms:created xsi:type="dcterms:W3CDTF">2012-11-25T07:09:32Z</dcterms:created>
  <dcterms:modified xsi:type="dcterms:W3CDTF">2017-08-24T02:48:18Z</dcterms:modified>
</cp:coreProperties>
</file>