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9" r:id="rId3"/>
    <p:sldId id="256" r:id="rId4"/>
    <p:sldId id="257" r:id="rId5"/>
    <p:sldId id="258" r:id="rId6"/>
    <p:sldId id="260" r:id="rId7"/>
    <p:sldId id="271" r:id="rId8"/>
    <p:sldId id="270" r:id="rId9"/>
    <p:sldId id="269" r:id="rId10"/>
    <p:sldId id="268" r:id="rId11"/>
    <p:sldId id="267" r:id="rId12"/>
    <p:sldId id="266" r:id="rId13"/>
    <p:sldId id="265" r:id="rId14"/>
    <p:sldId id="264" r:id="rId15"/>
    <p:sldId id="263" r:id="rId16"/>
    <p:sldId id="262" r:id="rId17"/>
    <p:sldId id="261" r:id="rId18"/>
    <p:sldId id="259" r:id="rId19"/>
    <p:sldId id="274" r:id="rId20"/>
    <p:sldId id="273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E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361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936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782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754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337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693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35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41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118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796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322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EDD7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43258-FD13-415F-BCC8-E0A45C7A1934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E2350-9D02-4031-A79A-095BEA6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418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8.bin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6.wmf"/><Relationship Id="rId9" Type="http://schemas.openxmlformats.org/officeDocument/2006/relationships/image" Target="../media/image28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4.wmf"/><Relationship Id="rId4" Type="http://schemas.openxmlformats.org/officeDocument/2006/relationships/oleObject" Target="../embeddings/oleObject11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8.png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9"/>
          <a:stretch/>
        </p:blipFill>
        <p:spPr>
          <a:xfrm>
            <a:off x="242362" y="2270841"/>
            <a:ext cx="4096512" cy="45178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6047" y="757527"/>
            <a:ext cx="9144000" cy="223505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Лайфхаки</a:t>
            </a:r>
            <a:r>
              <a:rPr lang="ru-RU" dirty="0" smtClean="0"/>
              <a:t> для решения геометрических задач при подготовке к ОГЭ первой части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77269" y="4675464"/>
            <a:ext cx="5012635" cy="165576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Букреева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К.А., учитель математики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«СОШ №6» с.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Пелагиада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100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18123"/>
            <a:ext cx="9144000" cy="919797"/>
          </a:xfrm>
        </p:spPr>
        <p:txBody>
          <a:bodyPr/>
          <a:lstStyle/>
          <a:p>
            <a:r>
              <a:rPr lang="ru-RU" dirty="0" smtClean="0"/>
              <a:t>Решение: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46415" t="30142" r="41300" b="52211"/>
          <a:stretch/>
        </p:blipFill>
        <p:spPr>
          <a:xfrm>
            <a:off x="335280" y="1031833"/>
            <a:ext cx="3312160" cy="26762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3327399" y="1031833"/>
            <a:ext cx="320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</a:t>
            </a:r>
            <a:endParaRPr lang="ru-RU" sz="2800" b="1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400342"/>
              </p:ext>
            </p:extLst>
          </p:nvPr>
        </p:nvGraphicFramePr>
        <p:xfrm>
          <a:off x="4514215" y="1322885"/>
          <a:ext cx="6508963" cy="2570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Формула" r:id="rId4" imgW="2895480" imgH="1143000" progId="Equation.3">
                  <p:embed/>
                </p:oleObj>
              </mc:Choice>
              <mc:Fallback>
                <p:oleObj name="Формула" r:id="rId4" imgW="2895480" imgH="1143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14215" y="1322885"/>
                        <a:ext cx="6508963" cy="25702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9600" y="3893091"/>
            <a:ext cx="1158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мы берем известный угол по заданию и делим на 2.(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Лайфхак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клюв»-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 число на 2).</a:t>
            </a:r>
          </a:p>
          <a:p>
            <a:endParaRPr lang="ru-RU" sz="2000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753119"/>
              </p:ext>
            </p:extLst>
          </p:nvPr>
        </p:nvGraphicFramePr>
        <p:xfrm>
          <a:off x="4562889" y="4600977"/>
          <a:ext cx="3066221" cy="1099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Формула" r:id="rId6" imgW="1168200" imgH="419040" progId="Equation.3">
                  <p:embed/>
                </p:oleObj>
              </mc:Choice>
              <mc:Fallback>
                <p:oleObj name="Формула" r:id="rId6" imgW="116820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62889" y="4600977"/>
                        <a:ext cx="3066221" cy="1099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4721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79083"/>
            <a:ext cx="9144000" cy="4524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Решим самостоятельно: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119" t="12068" r="19954" b="32929"/>
          <a:stretch/>
        </p:blipFill>
        <p:spPr>
          <a:xfrm>
            <a:off x="1285240" y="731520"/>
            <a:ext cx="9621520" cy="596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113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9946" t="24368" r="19519" b="20254"/>
          <a:stretch/>
        </p:blipFill>
        <p:spPr>
          <a:xfrm>
            <a:off x="833120" y="81279"/>
            <a:ext cx="10789920" cy="665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08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58763"/>
            <a:ext cx="9144000" cy="980757"/>
          </a:xfrm>
        </p:spPr>
        <p:txBody>
          <a:bodyPr/>
          <a:lstStyle/>
          <a:p>
            <a:r>
              <a:rPr lang="ru-RU" dirty="0" smtClean="0"/>
              <a:t>3. Воздушный змей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60" t="30369" r="41058" b="48089"/>
          <a:stretch/>
        </p:blipFill>
        <p:spPr>
          <a:xfrm>
            <a:off x="193039" y="1239520"/>
            <a:ext cx="11854155" cy="25704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3613" t="50451" r="2671" b="4538"/>
          <a:stretch/>
        </p:blipFill>
        <p:spPr>
          <a:xfrm>
            <a:off x="7008934" y="3009248"/>
            <a:ext cx="4908746" cy="36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355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57163"/>
            <a:ext cx="9144000" cy="960437"/>
          </a:xfrm>
        </p:spPr>
        <p:txBody>
          <a:bodyPr/>
          <a:lstStyle/>
          <a:p>
            <a:r>
              <a:rPr lang="ru-RU" dirty="0" smtClean="0"/>
              <a:t>Решение: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0144" t="24056" r="49391" b="54473"/>
          <a:stretch/>
        </p:blipFill>
        <p:spPr>
          <a:xfrm>
            <a:off x="508000" y="1117599"/>
            <a:ext cx="4815840" cy="2842135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718245"/>
              </p:ext>
            </p:extLst>
          </p:nvPr>
        </p:nvGraphicFramePr>
        <p:xfrm>
          <a:off x="5415279" y="2100993"/>
          <a:ext cx="6419211" cy="875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Формула" r:id="rId4" imgW="3352680" imgH="457200" progId="Equation.3">
                  <p:embed/>
                </p:oleObj>
              </mc:Choice>
              <mc:Fallback>
                <p:oleObj name="Формула" r:id="rId4" imgW="335268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5279" y="2100993"/>
                        <a:ext cx="6419211" cy="875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86080" y="4243755"/>
            <a:ext cx="1158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мы берем известный угол по заданию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умножаем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2.(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Лайфхак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«воздушный змей»-умножь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на 2).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05861"/>
              </p:ext>
            </p:extLst>
          </p:nvPr>
        </p:nvGraphicFramePr>
        <p:xfrm>
          <a:off x="4373880" y="4654593"/>
          <a:ext cx="2788920" cy="485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Формула" r:id="rId6" imgW="1168200" imgH="203040" progId="Equation.3">
                  <p:embed/>
                </p:oleObj>
              </mc:Choice>
              <mc:Fallback>
                <p:oleObj name="Формула" r:id="rId6" imgW="11682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73880" y="4654593"/>
                        <a:ext cx="2788920" cy="485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7423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136843"/>
            <a:ext cx="9144000" cy="980757"/>
          </a:xfrm>
        </p:spPr>
        <p:txBody>
          <a:bodyPr/>
          <a:lstStyle/>
          <a:p>
            <a:r>
              <a:rPr lang="ru-RU" dirty="0" smtClean="0"/>
              <a:t>Решим самостоятельно: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164" t="13920" r="19126" b="33553"/>
          <a:stretch/>
        </p:blipFill>
        <p:spPr>
          <a:xfrm>
            <a:off x="1432560" y="1204277"/>
            <a:ext cx="9560559" cy="557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193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9570" t="12272" r="21176" b="17248"/>
          <a:stretch/>
        </p:blipFill>
        <p:spPr>
          <a:xfrm>
            <a:off x="2316480" y="271463"/>
            <a:ext cx="8046719" cy="64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375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67323"/>
            <a:ext cx="9144000" cy="73691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 Корень уходи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436" t="29273" r="38160" b="42369"/>
          <a:stretch/>
        </p:blipFill>
        <p:spPr>
          <a:xfrm>
            <a:off x="999433" y="904240"/>
            <a:ext cx="10193133" cy="27838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8162" t="49952" r="3525" b="3324"/>
          <a:stretch/>
        </p:blipFill>
        <p:spPr>
          <a:xfrm>
            <a:off x="7632813" y="2834639"/>
            <a:ext cx="4084320" cy="379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66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89243"/>
            <a:ext cx="9144000" cy="87915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Решение: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35600" y="132601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Треугольник 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ABC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правильный, значит, все его углы равны 60°.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Воспользуемся теоремой синусов:</a:t>
            </a:r>
          </a:p>
          <a:p>
            <a:endParaRPr lang="ru-RU" dirty="0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312056"/>
              </p:ext>
            </p:extLst>
          </p:nvPr>
        </p:nvGraphicFramePr>
        <p:xfrm>
          <a:off x="6038850" y="331946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Формула" r:id="rId3" imgW="114120" imgH="215640" progId="Equation.3">
                  <p:embed/>
                </p:oleObj>
              </mc:Choice>
              <mc:Fallback>
                <p:oleObj name="Формула" r:id="rId3" imgW="1141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8850" y="3319463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416259"/>
              </p:ext>
            </p:extLst>
          </p:nvPr>
        </p:nvGraphicFramePr>
        <p:xfrm>
          <a:off x="5638800" y="2249342"/>
          <a:ext cx="4602480" cy="2862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" name="Формула" r:id="rId5" imgW="1714320" imgH="1066680" progId="Equation.3">
                  <p:embed/>
                </p:oleObj>
              </mc:Choice>
              <mc:Fallback>
                <p:oleObj name="Формула" r:id="rId5" imgW="1714320" imgH="10666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2249342"/>
                        <a:ext cx="4602480" cy="28625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l="66149" t="31107" r="20311" b="43818"/>
          <a:stretch/>
        </p:blipFill>
        <p:spPr>
          <a:xfrm>
            <a:off x="1036320" y="1223181"/>
            <a:ext cx="3484880" cy="3630083"/>
          </a:xfrm>
          <a:prstGeom prst="rect">
            <a:avLst/>
          </a:prstGeom>
        </p:spPr>
      </p:pic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681533"/>
              </p:ext>
            </p:extLst>
          </p:nvPr>
        </p:nvGraphicFramePr>
        <p:xfrm>
          <a:off x="7872413" y="5757863"/>
          <a:ext cx="1712912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" name="Формула" r:id="rId8" imgW="622080" imgH="228600" progId="Equation.3">
                  <p:embed/>
                </p:oleObj>
              </mc:Choice>
              <mc:Fallback>
                <p:oleObj name="Формула" r:id="rId8" imgW="6220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72413" y="5757863"/>
                        <a:ext cx="1712912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87120" y="5864011"/>
            <a:ext cx="7396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Таким образом, мы просто убираем корень. </a:t>
            </a:r>
            <a:endParaRPr lang="ru-RU" sz="280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9054360" y="5720275"/>
            <a:ext cx="589844" cy="629921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9094046" y="5834141"/>
            <a:ext cx="609036" cy="47609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8558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1125"/>
            <a:ext cx="10515600" cy="772795"/>
          </a:xfrm>
        </p:spPr>
        <p:txBody>
          <a:bodyPr/>
          <a:lstStyle/>
          <a:p>
            <a:pPr algn="ctr"/>
            <a:r>
              <a:rPr lang="ru-RU" dirty="0" smtClean="0"/>
              <a:t>Решим самостоятельно: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4120" y="975360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9888" t="14078" r="15066" b="31913"/>
          <a:stretch/>
        </p:blipFill>
        <p:spPr>
          <a:xfrm>
            <a:off x="599440" y="790690"/>
            <a:ext cx="10993120" cy="606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004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Цели и задачи работы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618" y="2830945"/>
            <a:ext cx="5846618" cy="389774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9663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Цель: указать какие </a:t>
            </a:r>
            <a:r>
              <a:rPr lang="ru-RU" dirty="0" err="1"/>
              <a:t>лайфхаки</a:t>
            </a:r>
            <a:r>
              <a:rPr lang="ru-RU" dirty="0"/>
              <a:t> помогут детям при подготовке ОГЭ (задачи геометрии).</a:t>
            </a:r>
          </a:p>
          <a:p>
            <a:pPr marL="0" indent="0">
              <a:buNone/>
            </a:pPr>
            <a:r>
              <a:rPr lang="ru-RU" dirty="0" smtClean="0"/>
              <a:t>Задача: </a:t>
            </a:r>
            <a:r>
              <a:rPr lang="ru-RU" dirty="0"/>
              <a:t>разобрать некоторые </a:t>
            </a:r>
            <a:r>
              <a:rPr lang="ru-RU" dirty="0" err="1"/>
              <a:t>лайфхаки</a:t>
            </a:r>
            <a:r>
              <a:rPr lang="ru-RU" dirty="0"/>
              <a:t> по </a:t>
            </a:r>
            <a:r>
              <a:rPr lang="ru-RU" dirty="0" smtClean="0"/>
              <a:t>отдельности.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0687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9842" t="13378" r="999" b="12896"/>
          <a:stretch/>
        </p:blipFill>
        <p:spPr>
          <a:xfrm>
            <a:off x="853440" y="365125"/>
            <a:ext cx="9845040" cy="590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9004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3205"/>
            <a:ext cx="10515600" cy="711835"/>
          </a:xfrm>
        </p:spPr>
        <p:txBody>
          <a:bodyPr/>
          <a:lstStyle/>
          <a:p>
            <a:pPr algn="ctr"/>
            <a:r>
              <a:rPr lang="ru-RU" dirty="0" smtClean="0"/>
              <a:t>5. Утюг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159" t="30274" r="37239" b="47583"/>
          <a:stretch/>
        </p:blipFill>
        <p:spPr>
          <a:xfrm>
            <a:off x="254000" y="955040"/>
            <a:ext cx="11619162" cy="2428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67005" t="51397" r="3172" b="5753"/>
          <a:stretch/>
        </p:blipFill>
        <p:spPr>
          <a:xfrm>
            <a:off x="7656761" y="3271519"/>
            <a:ext cx="4216401" cy="340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839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0645"/>
            <a:ext cx="10515600" cy="803275"/>
          </a:xfrm>
        </p:spPr>
        <p:txBody>
          <a:bodyPr/>
          <a:lstStyle/>
          <a:p>
            <a:pPr algn="ctr"/>
            <a:r>
              <a:rPr lang="ru-RU" dirty="0" smtClean="0"/>
              <a:t>Решение: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1139" t="37779" r="59109" b="47398"/>
          <a:stretch/>
        </p:blipFill>
        <p:spPr>
          <a:xfrm>
            <a:off x="553720" y="1076960"/>
            <a:ext cx="6449822" cy="27228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4520" y="3284994"/>
            <a:ext cx="23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А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488440" y="626497"/>
            <a:ext cx="23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5024120" y="626497"/>
            <a:ext cx="23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6780022" y="3188474"/>
            <a:ext cx="23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938022" y="2084457"/>
            <a:ext cx="23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M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979160" y="1959114"/>
            <a:ext cx="23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N</a:t>
            </a:r>
            <a:endParaRPr lang="ru-RU" sz="40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488440" y="1768475"/>
            <a:ext cx="477520" cy="11176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070102" y="2832983"/>
            <a:ext cx="477520" cy="11176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024120" y="1527423"/>
            <a:ext cx="462280" cy="97155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5140960" y="1773098"/>
            <a:ext cx="462280" cy="97155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864860" y="2761437"/>
            <a:ext cx="462280" cy="97155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969000" y="2955112"/>
            <a:ext cx="462280" cy="97155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631440" y="1730514"/>
            <a:ext cx="23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O</a:t>
            </a:r>
            <a:endParaRPr lang="ru-RU" sz="4000" dirty="0"/>
          </a:p>
        </p:txBody>
      </p:sp>
      <p:sp>
        <p:nvSpPr>
          <p:cNvPr id="20" name="TextBox 19"/>
          <p:cNvSpPr txBox="1"/>
          <p:nvPr/>
        </p:nvSpPr>
        <p:spPr>
          <a:xfrm>
            <a:off x="3161538" y="482282"/>
            <a:ext cx="23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1</a:t>
            </a:r>
            <a:endParaRPr lang="ru-RU" sz="4000" dirty="0"/>
          </a:p>
        </p:txBody>
      </p:sp>
      <p:sp>
        <p:nvSpPr>
          <p:cNvPr id="21" name="TextBox 20"/>
          <p:cNvSpPr txBox="1"/>
          <p:nvPr/>
        </p:nvSpPr>
        <p:spPr>
          <a:xfrm>
            <a:off x="2631440" y="3645356"/>
            <a:ext cx="951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11</a:t>
            </a:r>
            <a:endParaRPr lang="ru-RU" sz="4000" dirty="0"/>
          </a:p>
        </p:txBody>
      </p:sp>
      <p:sp>
        <p:nvSpPr>
          <p:cNvPr id="22" name="TextBox 21"/>
          <p:cNvSpPr txBox="1"/>
          <p:nvPr/>
        </p:nvSpPr>
        <p:spPr>
          <a:xfrm>
            <a:off x="7650480" y="1288664"/>
            <a:ext cx="38234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Так как необходимо найти больший из отрезков, то необходимо рассмотреть треугольник </a:t>
            </a:r>
            <a:r>
              <a:rPr lang="en-US" dirty="0" smtClean="0"/>
              <a:t>ACD</a:t>
            </a:r>
            <a:r>
              <a:rPr lang="ru-RU" dirty="0" smtClean="0"/>
              <a:t>(со средней линией </a:t>
            </a:r>
            <a:r>
              <a:rPr lang="en-US" dirty="0" smtClean="0"/>
              <a:t>ON). </a:t>
            </a:r>
            <a:r>
              <a:rPr lang="ru-RU" dirty="0" smtClean="0"/>
              <a:t>Если же необходимо найти меньший отрезок (МО), то необходимо найти среднюю линию треугольника </a:t>
            </a:r>
            <a:r>
              <a:rPr lang="en-US" dirty="0" smtClean="0"/>
              <a:t>ABC.</a:t>
            </a:r>
            <a:endParaRPr lang="ru-RU" dirty="0" smtClean="0"/>
          </a:p>
          <a:p>
            <a:r>
              <a:rPr lang="ru-RU" dirty="0" smtClean="0"/>
              <a:t>В задачи сказано найти больший из отрезков, потому:</a:t>
            </a:r>
            <a:endParaRPr lang="ru-RU" dirty="0"/>
          </a:p>
        </p:txBody>
      </p:sp>
      <p:graphicFrame>
        <p:nvGraphicFramePr>
          <p:cNvPr id="23" name="Объект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0114716"/>
              </p:ext>
            </p:extLst>
          </p:nvPr>
        </p:nvGraphicFramePr>
        <p:xfrm>
          <a:off x="553554" y="4122877"/>
          <a:ext cx="11293172" cy="2455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Формула" r:id="rId4" imgW="4711680" imgH="1028520" progId="Equation.3">
                  <p:embed/>
                </p:oleObj>
              </mc:Choice>
              <mc:Fallback>
                <p:oleObj name="Формула" r:id="rId4" imgW="4711680" imgH="10285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3554" y="4122877"/>
                        <a:ext cx="11293172" cy="2455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1880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0965"/>
            <a:ext cx="10515600" cy="732155"/>
          </a:xfrm>
        </p:spPr>
        <p:txBody>
          <a:bodyPr/>
          <a:lstStyle/>
          <a:p>
            <a:pPr algn="ctr"/>
            <a:r>
              <a:rPr lang="ru-RU" dirty="0" smtClean="0"/>
              <a:t>Решим самостоятельно: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152" t="30706" r="18919" b="21547"/>
          <a:stretch/>
        </p:blipFill>
        <p:spPr>
          <a:xfrm>
            <a:off x="467360" y="750093"/>
            <a:ext cx="11369040" cy="599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5538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3560" y="46418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Надеюсь </a:t>
            </a:r>
            <a:r>
              <a:rPr lang="ru-RU" dirty="0" err="1" smtClean="0"/>
              <a:t>лайфхаки</a:t>
            </a:r>
            <a:r>
              <a:rPr lang="ru-RU" dirty="0" smtClean="0"/>
              <a:t>, которые я показала пригодятся Вам и ученикам.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7005" t="51397" r="3172" b="5753"/>
          <a:stretch/>
        </p:blipFill>
        <p:spPr>
          <a:xfrm>
            <a:off x="4470400" y="4241764"/>
            <a:ext cx="2952682" cy="23864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8162" t="49952" r="3525" b="3324"/>
          <a:stretch/>
        </p:blipFill>
        <p:spPr>
          <a:xfrm>
            <a:off x="543560" y="4223136"/>
            <a:ext cx="2590800" cy="2405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63613" t="50451" r="2671" b="4538"/>
          <a:stretch/>
        </p:blipFill>
        <p:spPr>
          <a:xfrm>
            <a:off x="2001520" y="1696028"/>
            <a:ext cx="3180080" cy="23880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52916" t="43342" r="1944" b="2911"/>
          <a:stretch/>
        </p:blipFill>
        <p:spPr>
          <a:xfrm>
            <a:off x="6319520" y="1631190"/>
            <a:ext cx="3759200" cy="2517735"/>
          </a:xfrm>
          <a:prstGeom prst="rect">
            <a:avLst/>
          </a:prstGeom>
        </p:spPr>
      </p:pic>
      <p:pic>
        <p:nvPicPr>
          <p:cNvPr id="8" name="Picture 2" descr="https://stihi.ru/pics/2021/06/13/343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122" y="4165051"/>
            <a:ext cx="3243012" cy="243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043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4887" y="735496"/>
            <a:ext cx="10446026" cy="584420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u="sng" dirty="0">
                <a:solidFill>
                  <a:srgbClr val="002060"/>
                </a:solidFill>
              </a:rPr>
              <a:t>Наибольший процент нерешенных заданий приходится на модуль «Геометрия»: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3200" dirty="0">
                <a:solidFill>
                  <a:srgbClr val="002060"/>
                </a:solidFill>
              </a:rPr>
              <a:t>на изучение геометрии в школе отводится в среднем в два раза меньше времени, чем на уроки алгебры</a:t>
            </a:r>
            <a:r>
              <a:rPr lang="en-US" sz="3200" dirty="0">
                <a:solidFill>
                  <a:srgbClr val="002060"/>
                </a:solidFill>
              </a:rPr>
              <a:t>;</a:t>
            </a:r>
            <a:endParaRPr lang="ru-RU" sz="3200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3200" dirty="0">
                <a:solidFill>
                  <a:srgbClr val="002060"/>
                </a:solidFill>
              </a:rPr>
              <a:t>навыки построения и чтения чертежей у многих ребят сформированы плохо</a:t>
            </a:r>
            <a:r>
              <a:rPr lang="en-US" sz="3200" dirty="0">
                <a:solidFill>
                  <a:srgbClr val="002060"/>
                </a:solidFill>
              </a:rPr>
              <a:t>;</a:t>
            </a:r>
            <a:endParaRPr lang="ru-RU" sz="3200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3200" dirty="0">
                <a:solidFill>
                  <a:srgbClr val="002060"/>
                </a:solidFill>
              </a:rPr>
              <a:t>аналитическое мышление развито не в полной </a:t>
            </a:r>
            <a:r>
              <a:rPr lang="ru-RU" sz="3200" dirty="0" smtClean="0">
                <a:solidFill>
                  <a:srgbClr val="002060"/>
                </a:solidFill>
              </a:rPr>
              <a:t>мере.</a:t>
            </a:r>
            <a:endParaRPr lang="en-US" sz="3200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ru-RU" sz="3200" u="sng" dirty="0">
                <a:solidFill>
                  <a:srgbClr val="002060"/>
                </a:solidFill>
              </a:rPr>
              <a:t>Итог: </a:t>
            </a:r>
            <a:r>
              <a:rPr lang="ru-RU" sz="3200" dirty="0">
                <a:solidFill>
                  <a:srgbClr val="002060"/>
                </a:solidFill>
              </a:rPr>
              <a:t>задания по геометрии зачастую просто игнорируются учащимися. </a:t>
            </a:r>
            <a:endParaRPr lang="ru-RU" sz="3200" dirty="0" smtClean="0">
              <a:solidFill>
                <a:srgbClr val="002060"/>
              </a:solidFill>
            </a:endParaRPr>
          </a:p>
          <a:p>
            <a:pPr>
              <a:defRPr/>
            </a:pP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342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4852" y="431455"/>
            <a:ext cx="9886122" cy="6426545"/>
          </a:xfrm>
        </p:spPr>
        <p:txBody>
          <a:bodyPr>
            <a:normAutofit/>
          </a:bodyPr>
          <a:lstStyle/>
          <a:p>
            <a:r>
              <a:rPr lang="ru-RU" dirty="0" smtClean="0"/>
              <a:t>Сегодня я предлагаю рассмотреть несколько </a:t>
            </a:r>
            <a:r>
              <a:rPr lang="ru-RU" b="1" dirty="0" err="1" smtClean="0"/>
              <a:t>лайфхаков</a:t>
            </a:r>
            <a:r>
              <a:rPr lang="ru-RU" dirty="0" smtClean="0"/>
              <a:t>, которые смогут помочь при решении некоторых задач по геометрии.</a:t>
            </a:r>
          </a:p>
          <a:p>
            <a:r>
              <a:rPr lang="ru-RU" b="1" dirty="0" err="1" smtClean="0"/>
              <a:t>Лайфхак</a:t>
            </a:r>
            <a:r>
              <a:rPr lang="ru-RU" b="1" dirty="0" smtClean="0"/>
              <a:t>-</a:t>
            </a:r>
            <a:r>
              <a:rPr lang="ru-RU" dirty="0" smtClean="0"/>
              <a:t>это</a:t>
            </a:r>
            <a:r>
              <a:rPr lang="ru-RU" dirty="0"/>
              <a:t> любой трюк, короткий путь, навык или новый метод, повышающий </a:t>
            </a:r>
            <a:r>
              <a:rPr lang="ru-RU" dirty="0" smtClean="0"/>
              <a:t>     производительность</a:t>
            </a:r>
            <a:r>
              <a:rPr lang="ru-RU" dirty="0"/>
              <a:t> и эффективность во всех сферах </a:t>
            </a:r>
            <a:r>
              <a:rPr lang="ru-RU" dirty="0" smtClean="0"/>
              <a:t>жизни(в данном случае мы будем использовать различные методы при решении геометрических задач).</a:t>
            </a:r>
          </a:p>
          <a:p>
            <a:endParaRPr lang="ru-RU" dirty="0"/>
          </a:p>
          <a:p>
            <a:r>
              <a:rPr lang="ru-RU" dirty="0" smtClean="0"/>
              <a:t>Рассмотри сегодня следующие виды задач по геометрии:</a:t>
            </a:r>
          </a:p>
          <a:p>
            <a:pPr marL="457200" indent="-457200">
              <a:buAutoNum type="arabicPeriod"/>
            </a:pPr>
            <a:r>
              <a:rPr lang="ru-RU" dirty="0" smtClean="0"/>
              <a:t>Коса</a:t>
            </a:r>
          </a:p>
          <a:p>
            <a:pPr marL="457200" indent="-457200">
              <a:buAutoNum type="arabicPeriod"/>
            </a:pPr>
            <a:r>
              <a:rPr lang="ru-RU" dirty="0" smtClean="0"/>
              <a:t>Клюв</a:t>
            </a:r>
          </a:p>
          <a:p>
            <a:pPr marL="457200" indent="-457200">
              <a:buAutoNum type="arabicPeriod"/>
            </a:pPr>
            <a:r>
              <a:rPr lang="ru-RU" dirty="0" smtClean="0"/>
              <a:t>Воздушный змей</a:t>
            </a:r>
          </a:p>
          <a:p>
            <a:pPr marL="457200" indent="-457200">
              <a:buAutoNum type="arabicPeriod"/>
            </a:pPr>
            <a:r>
              <a:rPr lang="ru-RU" dirty="0" smtClean="0"/>
              <a:t>Корень уходи</a:t>
            </a:r>
          </a:p>
          <a:p>
            <a:pPr marL="457200" indent="-457200">
              <a:buAutoNum type="arabicPeriod"/>
            </a:pPr>
            <a:r>
              <a:rPr lang="ru-RU" dirty="0" smtClean="0"/>
              <a:t>Утюг</a:t>
            </a:r>
          </a:p>
        </p:txBody>
      </p:sp>
    </p:spTree>
    <p:extLst>
      <p:ext uri="{BB962C8B-B14F-4D97-AF65-F5344CB8AC3E}">
        <p14:creationId xmlns:p14="http://schemas.microsoft.com/office/powerpoint/2010/main" val="3806871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0312" y="114094"/>
            <a:ext cx="9144000" cy="974794"/>
          </a:xfrm>
        </p:spPr>
        <p:txBody>
          <a:bodyPr/>
          <a:lstStyle/>
          <a:p>
            <a:r>
              <a:rPr lang="ru-RU" dirty="0" smtClean="0"/>
              <a:t>1. Коса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4361" t="31091" r="48178" b="41327"/>
          <a:stretch/>
        </p:blipFill>
        <p:spPr bwMode="auto">
          <a:xfrm>
            <a:off x="406400" y="1088888"/>
            <a:ext cx="10129520" cy="35237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39521" y="5668838"/>
            <a:ext cx="98942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Для решения этой задачи потребуется </a:t>
            </a:r>
            <a:r>
              <a:rPr lang="ru-RU" sz="2400" b="1" dirty="0" smtClean="0"/>
              <a:t>теорема</a:t>
            </a:r>
            <a:r>
              <a:rPr lang="ru-RU" sz="2400" dirty="0" smtClean="0"/>
              <a:t>, которая гласит: </a:t>
            </a:r>
            <a:r>
              <a:rPr lang="ru-RU" sz="2400" b="1" dirty="0" smtClean="0"/>
              <a:t>угол между хордой и касательной равен половине дуги, которую отсекает хорда.</a:t>
            </a:r>
            <a:endParaRPr lang="ru-RU" sz="2400" b="1" dirty="0"/>
          </a:p>
        </p:txBody>
      </p:sp>
      <p:pic>
        <p:nvPicPr>
          <p:cNvPr id="2050" name="Picture 2" descr="https://stihi.ru/pics/2021/06/13/34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480" y="2176497"/>
            <a:ext cx="4656454" cy="349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936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50203"/>
            <a:ext cx="9144000" cy="929957"/>
          </a:xfrm>
        </p:spPr>
        <p:txBody>
          <a:bodyPr/>
          <a:lstStyle/>
          <a:p>
            <a:r>
              <a:rPr lang="ru-RU" dirty="0" smtClean="0"/>
              <a:t>Решение: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" y="4912678"/>
            <a:ext cx="6479540" cy="1655762"/>
          </a:xfrm>
        </p:spPr>
        <p:txBody>
          <a:bodyPr/>
          <a:lstStyle/>
          <a:p>
            <a:r>
              <a:rPr lang="ru-RU" dirty="0" smtClean="0"/>
              <a:t>Основываясь на теорему получаем:</a:t>
            </a:r>
            <a:endParaRPr lang="ru-RU" b="1" dirty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4552" t="31015" r="48177" b="41391"/>
          <a:stretch/>
        </p:blipFill>
        <p:spPr bwMode="auto">
          <a:xfrm>
            <a:off x="1318260" y="1355884"/>
            <a:ext cx="9555480" cy="3332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322130"/>
              </p:ext>
            </p:extLst>
          </p:nvPr>
        </p:nvGraphicFramePr>
        <p:xfrm>
          <a:off x="5835015" y="4779010"/>
          <a:ext cx="2212975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Формула" r:id="rId4" imgW="1143000" imgH="393480" progId="Equation.3">
                  <p:embed/>
                </p:oleObj>
              </mc:Choice>
              <mc:Fallback>
                <p:oleObj name="Формула" r:id="rId4" imgW="114300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35015" y="4779010"/>
                        <a:ext cx="2212975" cy="763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37286"/>
              </p:ext>
            </p:extLst>
          </p:nvPr>
        </p:nvGraphicFramePr>
        <p:xfrm>
          <a:off x="8649335" y="4779010"/>
          <a:ext cx="226250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Формула" r:id="rId6" imgW="1206360" imgH="457200" progId="Equation.3">
                  <p:embed/>
                </p:oleObj>
              </mc:Choice>
              <mc:Fallback>
                <p:oleObj name="Формула" r:id="rId6" imgW="1206360" imgH="457200" progId="Equation.3">
                  <p:embed/>
                  <p:pic>
                    <p:nvPicPr>
                      <p:cNvPr id="5" name="Объект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49335" y="4779010"/>
                        <a:ext cx="226250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638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91269"/>
              </p:ext>
            </p:extLst>
          </p:nvPr>
        </p:nvGraphicFramePr>
        <p:xfrm>
          <a:off x="85725" y="5664200"/>
          <a:ext cx="2957513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Формула" r:id="rId8" imgW="1460160" imgH="393480" progId="Equation.3">
                  <p:embed/>
                </p:oleObj>
              </mc:Choice>
              <mc:Fallback>
                <p:oleObj name="Формула" r:id="rId8" imgW="146016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725" y="5664200"/>
                        <a:ext cx="2957513" cy="796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 flipH="1">
            <a:off x="3048003" y="5740559"/>
            <a:ext cx="91439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мы берем известную дугу по заданию и делим на 2.(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Лайфхак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«коса»-раздели число на 2).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723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FEDD7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7440" y="86043"/>
            <a:ext cx="9144000" cy="9096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Решим самостоятельно: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0573" t="10118" r="2276" b="11411"/>
          <a:stretch/>
        </p:blipFill>
        <p:spPr>
          <a:xfrm>
            <a:off x="1219200" y="995680"/>
            <a:ext cx="10210800" cy="584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927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803" t="18411" r="15128" b="6137"/>
          <a:stretch/>
        </p:blipFill>
        <p:spPr>
          <a:xfrm>
            <a:off x="1239520" y="254000"/>
            <a:ext cx="9712959" cy="643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25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79083"/>
            <a:ext cx="9144000" cy="9096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Клюв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559" t="12933" r="14781" b="60585"/>
          <a:stretch/>
        </p:blipFill>
        <p:spPr>
          <a:xfrm>
            <a:off x="81280" y="1651746"/>
            <a:ext cx="12007229" cy="21379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2916" t="43342" r="1944" b="2911"/>
          <a:stretch/>
        </p:blipFill>
        <p:spPr>
          <a:xfrm>
            <a:off x="3342639" y="3075627"/>
            <a:ext cx="5313681" cy="3558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5387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342</Words>
  <Application>Microsoft Office PowerPoint</Application>
  <PresentationFormat>Широкоэкранный</PresentationFormat>
  <Paragraphs>56</Paragraphs>
  <Slides>24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Times New Roman</vt:lpstr>
      <vt:lpstr>Wingdings</vt:lpstr>
      <vt:lpstr>Тема Office</vt:lpstr>
      <vt:lpstr>Формула</vt:lpstr>
      <vt:lpstr>Лайфхаки для решения геометрических задач при подготовке к ОГЭ первой части </vt:lpstr>
      <vt:lpstr>Цели и задачи работы</vt:lpstr>
      <vt:lpstr>Презентация PowerPoint</vt:lpstr>
      <vt:lpstr>Презентация PowerPoint</vt:lpstr>
      <vt:lpstr>1. Коса</vt:lpstr>
      <vt:lpstr>Решение:</vt:lpstr>
      <vt:lpstr>Решим самостоятельно:</vt:lpstr>
      <vt:lpstr>Презентация PowerPoint</vt:lpstr>
      <vt:lpstr>2. Клюв</vt:lpstr>
      <vt:lpstr>Решение:</vt:lpstr>
      <vt:lpstr>Решим самостоятельно:</vt:lpstr>
      <vt:lpstr>Презентация PowerPoint</vt:lpstr>
      <vt:lpstr>3. Воздушный змей</vt:lpstr>
      <vt:lpstr>Решение:</vt:lpstr>
      <vt:lpstr>Решим самостоятельно:</vt:lpstr>
      <vt:lpstr>Презентация PowerPoint</vt:lpstr>
      <vt:lpstr>4. Корень уходи</vt:lpstr>
      <vt:lpstr>Решение:</vt:lpstr>
      <vt:lpstr>Решим самостоятельно:</vt:lpstr>
      <vt:lpstr>Презентация PowerPoint</vt:lpstr>
      <vt:lpstr>5. Утюг</vt:lpstr>
      <vt:lpstr>Решение:</vt:lpstr>
      <vt:lpstr>Решим самостоятельно: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Лайфхаки для решения геометрических задач при подготовке к ОГЭ первой части</dc:title>
  <dc:creator>Дом</dc:creator>
  <cp:lastModifiedBy>Kristina</cp:lastModifiedBy>
  <cp:revision>29</cp:revision>
  <dcterms:created xsi:type="dcterms:W3CDTF">2022-01-31T10:47:32Z</dcterms:created>
  <dcterms:modified xsi:type="dcterms:W3CDTF">2022-06-08T14:21:28Z</dcterms:modified>
</cp:coreProperties>
</file>