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90" r:id="rId6"/>
    <p:sldId id="260" r:id="rId7"/>
    <p:sldId id="291" r:id="rId8"/>
    <p:sldId id="263" r:id="rId9"/>
    <p:sldId id="292" r:id="rId10"/>
    <p:sldId id="293" r:id="rId11"/>
    <p:sldId id="267" r:id="rId12"/>
    <p:sldId id="269" r:id="rId13"/>
    <p:sldId id="271" r:id="rId14"/>
    <p:sldId id="273" r:id="rId15"/>
    <p:sldId id="275" r:id="rId16"/>
    <p:sldId id="277" r:id="rId17"/>
    <p:sldId id="279" r:id="rId18"/>
    <p:sldId id="281" r:id="rId19"/>
    <p:sldId id="283" r:id="rId20"/>
    <p:sldId id="285" r:id="rId21"/>
    <p:sldId id="286" r:id="rId22"/>
    <p:sldId id="287" r:id="rId23"/>
    <p:sldId id="288" r:id="rId24"/>
    <p:sldId id="289" r:id="rId2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3" autoAdjust="0"/>
    <p:restoredTop sz="94329" autoAdjust="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984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91281C-CBCC-4078-8D57-3E1985FAFD47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12543-667C-4E94-A956-8EF34912F75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7E5B-33CF-4EFB-BE97-8FC6D7299239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2F6DB5-162C-4308-A993-202E70B6C5B9}" type="datetimeFigureOut">
              <a:rPr lang="ru-RU"/>
              <a:pPr>
                <a:defRPr/>
              </a:pPr>
              <a:t>15.03.2022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EE4527-CB47-4BFB-B4EC-9DEC92A1ED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B0192F-0B8D-4519-9830-1AC4B282FCD5}" type="datetimeFigureOut">
              <a:rPr lang="ru-RU"/>
              <a:pPr>
                <a:defRPr/>
              </a:pPr>
              <a:t>15.03.2022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A24C1D-8CBF-4F06-B73A-FDE7E423E5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2A9B3F-9E11-42ED-9D7A-2B1413BF3874}" type="datetimeFigureOut">
              <a:rPr lang="ru-RU"/>
              <a:pPr>
                <a:defRPr/>
              </a:pPr>
              <a:t>15.03.2022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FAB65E-EA6F-400F-8240-B31CA2BF31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5807D2-1CB7-4FF4-A4E8-E6F83EA52EE9}" type="datetimeFigureOut">
              <a:rPr lang="ru-RU"/>
              <a:pPr>
                <a:defRPr/>
              </a:pPr>
              <a:t>15.03.2022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5575F5-4E20-4931-ACD1-F2BB49A6CC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F91FCA-1B02-4403-A263-084DCEFC5CE7}" type="datetimeFigureOut">
              <a:rPr lang="ru-RU"/>
              <a:pPr>
                <a:defRPr/>
              </a:pPr>
              <a:t>15.03.2022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2DBE51-715C-47A1-A353-60092270BB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F32ACE-5C03-45F7-A0F1-E7D6BD9C5F14}" type="datetimeFigureOut">
              <a:rPr lang="ru-RU"/>
              <a:pPr>
                <a:defRPr/>
              </a:pPr>
              <a:t>15.03.2022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8FAE0B-18BE-4AA3-A006-A8B3CDACC7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A1B3B-DEE1-4191-AB0B-A0DD86A6E151}" type="datetimeFigureOut">
              <a:rPr lang="ru-RU"/>
              <a:pPr>
                <a:defRPr/>
              </a:pPr>
              <a:t>15.03.2022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EA5125-37C5-41B6-8B02-77295F2CF3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F544E2-41E5-4AAB-A287-EBA58D51EB41}" type="datetimeFigureOut">
              <a:rPr lang="ru-RU"/>
              <a:pPr>
                <a:defRPr/>
              </a:pPr>
              <a:t>15.03.2022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F6AA39-9AE2-4F3A-B530-8CE695B732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AFC079-E671-469E-9365-92CDE88901DE}" type="datetimeFigureOut">
              <a:rPr lang="ru-RU"/>
              <a:pPr>
                <a:defRPr/>
              </a:pPr>
              <a:t>15.03.2022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23EDAB-A46A-411E-A8F5-C6F70FAF0E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126591-E0A1-4F82-BEDC-CFB3A671CF72}" type="datetimeFigureOut">
              <a:rPr lang="ru-RU"/>
              <a:pPr>
                <a:defRPr/>
              </a:pPr>
              <a:t>15.03.2022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1373DD-8548-49BA-9066-889F346E7D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87EB8E-7572-4C94-8CE1-2352F53EF2A5}" type="datetimeFigureOut">
              <a:rPr lang="ru-RU"/>
              <a:pPr>
                <a:defRPr/>
              </a:pPr>
              <a:t>15.03.2022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47CAB4-23CD-4BA3-BA0A-658D3CE5D6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6D25E3A-BBDB-45E1-86E1-8A5088A8074B}" type="datetimeFigureOut">
              <a:rPr lang="ru-RU"/>
              <a:pPr>
                <a:defRPr/>
              </a:pPr>
              <a:t>15.03.2022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4D7144A-D073-4081-A45E-7CFCB5066E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Admin\Рабочий стол\bann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072074"/>
            <a:ext cx="9144000" cy="1785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357158" y="2428867"/>
            <a:ext cx="8429655" cy="1928827"/>
          </a:xfrm>
        </p:spPr>
        <p:txBody>
          <a:bodyPr/>
          <a:lstStyle/>
          <a:p>
            <a:pPr eaLnBrk="1" hangingPunct="1"/>
            <a:r>
              <a:rPr lang="ru-RU" sz="3600" b="1" dirty="0" smtClean="0"/>
              <a:t>Формирование региональной идентичности дошкольников средствами дидактических игр из фетра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5" y="5429264"/>
            <a:ext cx="8786813" cy="1428736"/>
          </a:xfrm>
        </p:spPr>
        <p:txBody>
          <a:bodyPr rtlCol="0">
            <a:normAutofit fontScale="92500" lnSpcReduction="10000"/>
          </a:bodyPr>
          <a:lstStyle/>
          <a:p>
            <a:pPr algn="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bg1"/>
                </a:solidFill>
              </a:rPr>
              <a:t>  </a:t>
            </a:r>
            <a:endParaRPr lang="ru-RU" b="1" dirty="0" smtClean="0">
              <a:solidFill>
                <a:schemeClr val="bg1"/>
              </a:solidFill>
            </a:endParaRPr>
          </a:p>
          <a:p>
            <a:pPr algn="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bg1"/>
                </a:solidFill>
              </a:rPr>
              <a:t>Бритых А.В., </a:t>
            </a:r>
            <a:r>
              <a:rPr lang="ru-RU" b="1" dirty="0" smtClean="0">
                <a:solidFill>
                  <a:schemeClr val="bg1"/>
                </a:solidFill>
              </a:rPr>
              <a:t>старший воспитатель МБОУ СОШ с. Воздвиженка (дошкольное отделение)</a:t>
            </a:r>
            <a:endParaRPr lang="ru-RU" b="1" dirty="0" smtClean="0">
              <a:solidFill>
                <a:schemeClr val="bg1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>
              <a:solidFill>
                <a:schemeClr val="bg1"/>
              </a:solidFill>
            </a:endParaRPr>
          </a:p>
        </p:txBody>
      </p:sp>
      <p:pic>
        <p:nvPicPr>
          <p:cNvPr id="2052" name="Рисунок 3" descr="C:\Конференции\ЭМБЛЕМА.jpg"/>
          <p:cNvPicPr>
            <a:picLocks noChangeAspect="1" noChangeArrowheads="1"/>
          </p:cNvPicPr>
          <p:nvPr/>
        </p:nvPicPr>
        <p:blipFill>
          <a:blip r:embed="rId3" cstate="print"/>
          <a:srcRect l="23068" r="24425"/>
          <a:stretch>
            <a:fillRect/>
          </a:stretch>
        </p:blipFill>
        <p:spPr bwMode="auto">
          <a:xfrm>
            <a:off x="3571868" y="357188"/>
            <a:ext cx="2016132" cy="1734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:\Users\Сергей\Desktop\школа мастер\Слайд 6\6 2.jpg"/>
          <p:cNvPicPr>
            <a:picLocks noChangeAspect="1" noChangeArrowheads="1"/>
          </p:cNvPicPr>
          <p:nvPr/>
        </p:nvPicPr>
        <p:blipFill>
          <a:blip r:embed="rId2" cstate="print">
            <a:lum bright="-30000"/>
          </a:blip>
          <a:stretch>
            <a:fillRect/>
          </a:stretch>
        </p:blipFill>
        <p:spPr bwMode="auto">
          <a:xfrm>
            <a:off x="4572000" y="980728"/>
            <a:ext cx="4392488" cy="609312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Д.игра «Времена года»</a:t>
            </a:r>
            <a:endParaRPr lang="ru-RU" dirty="0"/>
          </a:p>
        </p:txBody>
      </p:sp>
      <p:pic>
        <p:nvPicPr>
          <p:cNvPr id="4" name="Picture 5" descr="C:\Users\Сергей\Desktop\школа мастер\Слайд 6\6 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lum bright="-30000"/>
          </a:blip>
          <a:srcRect l="4457" t="11292" r="3004"/>
          <a:stretch>
            <a:fillRect/>
          </a:stretch>
        </p:blipFill>
        <p:spPr bwMode="auto">
          <a:xfrm>
            <a:off x="179512" y="980728"/>
            <a:ext cx="5040560" cy="5877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531440"/>
            <a:ext cx="8229600" cy="1512168"/>
          </a:xfrm>
        </p:spPr>
        <p:txBody>
          <a:bodyPr/>
          <a:lstStyle/>
          <a:p>
            <a:pPr algn="ctr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C:\Users\Сергей\Desktop\школа мастер\Слайд 6\6 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179512" y="0"/>
            <a:ext cx="432048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0" name="Picture 2" descr="C:\Users\Home\Desktop\IMG_20210419_142935_resized_20210505_082529180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4572000" y="188640"/>
            <a:ext cx="4248472" cy="66693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26876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Дидактическая игра </a:t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«Одежда по сезонам»</a:t>
            </a:r>
            <a:endParaRPr lang="ru-RU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Home\Downloads\IMG_20210125_100234_resized_20210125_10025740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-5400000">
            <a:off x="1813384" y="-472616"/>
            <a:ext cx="5517232" cy="9144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Home\Desktop\IMG_20210127_172809_90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8640960" cy="65973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2776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Дидак</a:t>
            </a: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тическая </a:t>
            </a: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игра </a:t>
            </a: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«Перелётные и зимующие птицы»</a:t>
            </a:r>
            <a:endParaRPr lang="ru-RU" sz="40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Сергей\Desktop\школа мастер\Слайд 8\12 0 Развивающее пособие Перелетные и зимующие птицы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112" y="1412776"/>
            <a:ext cx="9151112" cy="54452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5" descr="C:\Users\Сергей\Desktop\школа мастер\Слайд 8\12 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4824536" cy="6264696"/>
          </a:xfrm>
          <a:prstGeom prst="rect">
            <a:avLst/>
          </a:prstGeom>
          <a:noFill/>
        </p:spPr>
      </p:pic>
      <p:pic>
        <p:nvPicPr>
          <p:cNvPr id="5" name="Picture 3" descr="C:\Users\Сергей\Desktop\школа мастер\Слайд 8\12 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260648"/>
            <a:ext cx="3960440" cy="61926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Дидактическая игра «Осенние ягоды»</a:t>
            </a:r>
            <a:endParaRPr lang="ru-RU" sz="40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Сергей\Desktop\школа мастер\Слайд 10\15 развивающее пособие Осенние ягоды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297" t="2286" r="3510" b="15021"/>
          <a:stretch>
            <a:fillRect/>
          </a:stretch>
        </p:blipFill>
        <p:spPr bwMode="auto">
          <a:xfrm>
            <a:off x="179512" y="1484784"/>
            <a:ext cx="8964488" cy="519325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2776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Дидактическая </a:t>
            </a: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игра </a:t>
            </a: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«В лес </a:t>
            </a: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грибами с ежом Кузей»</a:t>
            </a:r>
            <a:endParaRPr lang="ru-RU" sz="40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C:\Users\Сергей\Desktop\школа мастер\Слайд 11\16 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-20000"/>
          </a:blip>
          <a:srcRect t="7314" b="4814"/>
          <a:stretch>
            <a:fillRect/>
          </a:stretch>
        </p:blipFill>
        <p:spPr bwMode="auto">
          <a:xfrm>
            <a:off x="0" y="1412776"/>
            <a:ext cx="9144000" cy="54452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Home\Desktop\Screenshot_20210127_173015_com.instagram.android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08012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Дидактическая игра </a:t>
            </a:r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«Насекомые»</a:t>
            </a:r>
            <a:endParaRPr lang="ru-RU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Сергей\Desktop\школа мастер\Слайд 9\7 0 Пособие - мозаика Насекомые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6357" r="2857"/>
          <a:stretch>
            <a:fillRect/>
          </a:stretch>
        </p:blipFill>
        <p:spPr bwMode="auto">
          <a:xfrm>
            <a:off x="251520" y="1628800"/>
            <a:ext cx="4104456" cy="4896544"/>
          </a:xfrm>
          <a:prstGeom prst="rect">
            <a:avLst/>
          </a:prstGeom>
          <a:noFill/>
        </p:spPr>
      </p:pic>
      <p:pic>
        <p:nvPicPr>
          <p:cNvPr id="5" name="Picture 4" descr="C:\Users\Сергей\Desktop\школа мастер\Слайд 9\7 2.jpg"/>
          <p:cNvPicPr>
            <a:picLocks noChangeAspect="1" noChangeArrowheads="1"/>
          </p:cNvPicPr>
          <p:nvPr/>
        </p:nvPicPr>
        <p:blipFill>
          <a:blip r:embed="rId3" cstate="print"/>
          <a:srcRect r="23468"/>
          <a:stretch>
            <a:fillRect/>
          </a:stretch>
        </p:blipFill>
        <p:spPr bwMode="auto">
          <a:xfrm>
            <a:off x="4427984" y="1556792"/>
            <a:ext cx="4430296" cy="50869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/>
              <a:t>Региональная идентичность </a:t>
            </a:r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285750" y="1142984"/>
            <a:ext cx="8572500" cy="5143516"/>
          </a:xfrm>
        </p:spPr>
        <p:txBody>
          <a:bodyPr/>
          <a:lstStyle/>
          <a:p>
            <a:pPr marL="0" indent="0" eaLnBrk="1" hangingPunct="1">
              <a:spcBef>
                <a:spcPct val="0"/>
              </a:spcBef>
              <a:buFont typeface="Arial" charset="0"/>
              <a:buNone/>
            </a:pPr>
            <a:r>
              <a:rPr lang="ru-RU" dirty="0" smtClean="0"/>
              <a:t>объективное состояние, которое основывается на рефлексивном чувстве личной </a:t>
            </a:r>
            <a:r>
              <a:rPr lang="ru-RU" dirty="0" err="1" smtClean="0"/>
              <a:t>самотождественности</a:t>
            </a:r>
            <a:r>
              <a:rPr lang="ru-RU" dirty="0" smtClean="0"/>
              <a:t> и целостности, непрерывности во времени и пространстве; состояние, предполагающее гармоничное сочетание индивидуальной самости и включенности индивида в региональный социум. </a:t>
            </a:r>
          </a:p>
        </p:txBody>
      </p:sp>
      <p:pic>
        <p:nvPicPr>
          <p:cNvPr id="4" name="Picture 2" descr="C:\Documents and Settings\Admin\Рабочий стол\bann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143512"/>
            <a:ext cx="9144000" cy="171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Дидактическая игра «Сад и огород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C:\Users\Сергей\Desktop\школа мастер\Слайд 15\9.4.jpg"/>
          <p:cNvPicPr>
            <a:picLocks noGrp="1"/>
          </p:cNvPicPr>
          <p:nvPr>
            <p:ph idx="1"/>
          </p:nvPr>
        </p:nvPicPr>
        <p:blipFill>
          <a:blip r:embed="rId2" cstate="print">
            <a:lum bright="-20000"/>
          </a:blip>
          <a:srcRect l="1802" t="12136" r="3603" b="15306"/>
          <a:stretch>
            <a:fillRect/>
          </a:stretch>
        </p:blipFill>
        <p:spPr bwMode="auto">
          <a:xfrm>
            <a:off x="179512" y="1412776"/>
            <a:ext cx="8964488" cy="544522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3" descr="C:\Users\Сергей\Desktop\школа мастер\Слайд 15\9 1.jpg"/>
          <p:cNvPicPr>
            <a:picLocks noChangeAspect="1" noChangeArrowheads="1"/>
          </p:cNvPicPr>
          <p:nvPr/>
        </p:nvPicPr>
        <p:blipFill>
          <a:blip r:embed="rId2" cstate="print"/>
          <a:srcRect l="3606" t="1922" r="2643"/>
          <a:stretch>
            <a:fillRect/>
          </a:stretch>
        </p:blipFill>
        <p:spPr bwMode="auto">
          <a:xfrm>
            <a:off x="0" y="188640"/>
            <a:ext cx="8979046" cy="644228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296144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Дидактическая </a:t>
            </a:r>
            <a:r>
              <a:rPr lang="ru-RU" sz="3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игра</a:t>
            </a:r>
            <a:br>
              <a:rPr lang="ru-RU" sz="3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Дикие животные»</a:t>
            </a:r>
            <a:endParaRPr lang="ru-RU" sz="36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C:\Users\Сергей\Desktop\школа мастер\Слайд 7\8 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600200"/>
            <a:ext cx="7992888" cy="52083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Сергей\Desktop\школа мастер\Слайд 7\8 0 Пособие Дикие животные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3177" r="1632" b="21823"/>
          <a:stretch>
            <a:fillRect/>
          </a:stretch>
        </p:blipFill>
        <p:spPr bwMode="auto">
          <a:xfrm>
            <a:off x="611560" y="188640"/>
            <a:ext cx="7200800" cy="64418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980728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E:\всё фото и видео с тел\IMG-20181108-WA001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908720"/>
            <a:ext cx="8280920" cy="5949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600" b="1" smtClean="0"/>
              <a:t>Уровни региональной идентичности </a:t>
            </a:r>
          </a:p>
        </p:txBody>
      </p:sp>
      <p:sp>
        <p:nvSpPr>
          <p:cNvPr id="409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Личностный </a:t>
            </a:r>
          </a:p>
          <a:p>
            <a:pPr eaLnBrk="1" hangingPunct="1"/>
            <a:r>
              <a:rPr lang="ru-RU" smtClean="0"/>
              <a:t>Социальный </a:t>
            </a:r>
          </a:p>
        </p:txBody>
      </p:sp>
      <p:pic>
        <p:nvPicPr>
          <p:cNvPr id="4" name="Picture 2" descr="C:\Documents and Settings\Admin\Рабочий стол\bann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214950"/>
            <a:ext cx="9144000" cy="16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600" b="1" smtClean="0"/>
              <a:t>Критерии региональной идентичности</a:t>
            </a:r>
          </a:p>
        </p:txBody>
      </p:sp>
      <p:sp>
        <p:nvSpPr>
          <p:cNvPr id="5123" name="Содержимое 2"/>
          <p:cNvSpPr>
            <a:spLocks noGrp="1"/>
          </p:cNvSpPr>
          <p:nvPr>
            <p:ph idx="1"/>
          </p:nvPr>
        </p:nvSpPr>
        <p:spPr>
          <a:xfrm>
            <a:off x="428625" y="1571625"/>
            <a:ext cx="8229600" cy="4525963"/>
          </a:xfrm>
        </p:spPr>
        <p:txBody>
          <a:bodyPr/>
          <a:lstStyle/>
          <a:p>
            <a:pPr eaLnBrk="1" hangingPunct="1"/>
            <a:r>
              <a:rPr lang="ru-RU" dirty="0" smtClean="0"/>
              <a:t>Когнитивный</a:t>
            </a:r>
          </a:p>
          <a:p>
            <a:pPr eaLnBrk="1" hangingPunct="1"/>
            <a:r>
              <a:rPr lang="ru-RU" dirty="0" smtClean="0"/>
              <a:t>Эмоциональный</a:t>
            </a:r>
          </a:p>
          <a:p>
            <a:pPr eaLnBrk="1" hangingPunct="1"/>
            <a:r>
              <a:rPr lang="ru-RU" smtClean="0"/>
              <a:t>Ценностный</a:t>
            </a:r>
          </a:p>
          <a:p>
            <a:pPr eaLnBrk="1" hangingPunct="1"/>
            <a:r>
              <a:rPr lang="ru-RU" smtClean="0"/>
              <a:t>Поведенческий </a:t>
            </a:r>
            <a:endParaRPr lang="ru-RU" dirty="0" smtClean="0"/>
          </a:p>
        </p:txBody>
      </p:sp>
      <p:pic>
        <p:nvPicPr>
          <p:cNvPr id="4" name="Picture 2" descr="C:\Documents and Settings\Admin\Рабочий стол\bann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357826"/>
            <a:ext cx="9144000" cy="1500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Дидактическая игра –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это педагогическое средство, созданное взрослым для развития способностей детей.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Documents and Settings\Admin\Рабочий стол\bann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357826"/>
            <a:ext cx="9144000" cy="1500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C:\Users\Home\Desktop\Screenshot_20210127_164708_com.instagram.android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700808"/>
            <a:ext cx="5796136" cy="3681154"/>
          </a:xfrm>
          <a:prstGeom prst="rect">
            <a:avLst/>
          </a:prstGeom>
          <a:noFill/>
        </p:spPr>
      </p:pic>
      <p:pic>
        <p:nvPicPr>
          <p:cNvPr id="6" name="Picture 2" descr="C:\Users\Home\Desktop\IMG_20210125_153857_resized_20210126_10142855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73598" y="1772816"/>
            <a:ext cx="3670402" cy="3645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C:\Users\Сергей\Desktop\школа мастер\Слайд 3\5 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393572" cy="4045179"/>
          </a:xfrm>
          <a:prstGeom prst="rect">
            <a:avLst/>
          </a:prstGeom>
          <a:noFill/>
        </p:spPr>
      </p:pic>
      <p:pic>
        <p:nvPicPr>
          <p:cNvPr id="5" name="Picture 3" descr="C:\Users\Сергей\Desktop\школа мастер\Слайд 3\5 1.jpg"/>
          <p:cNvPicPr>
            <a:picLocks noChangeAspect="1" noChangeArrowheads="1"/>
          </p:cNvPicPr>
          <p:nvPr/>
        </p:nvPicPr>
        <p:blipFill>
          <a:blip r:embed="rId3" cstate="print"/>
          <a:srcRect b="3910"/>
          <a:stretch>
            <a:fillRect/>
          </a:stretch>
        </p:blipFill>
        <p:spPr bwMode="auto">
          <a:xfrm>
            <a:off x="5436096" y="18661"/>
            <a:ext cx="3707904" cy="3986403"/>
          </a:xfrm>
          <a:prstGeom prst="rect">
            <a:avLst/>
          </a:prstGeom>
          <a:noFill/>
        </p:spPr>
      </p:pic>
      <p:pic>
        <p:nvPicPr>
          <p:cNvPr id="6" name="Picture 5" descr="C:\Users\Сергей\Desktop\школа мастер\Слайд 3\5 3.jpg"/>
          <p:cNvPicPr>
            <a:picLocks noChangeAspect="1" noChangeArrowheads="1"/>
          </p:cNvPicPr>
          <p:nvPr/>
        </p:nvPicPr>
        <p:blipFill>
          <a:blip r:embed="rId4" cstate="print"/>
          <a:srcRect l="25694" t="29358" r="4563" b="15595"/>
          <a:stretch>
            <a:fillRect/>
          </a:stretch>
        </p:blipFill>
        <p:spPr bwMode="auto">
          <a:xfrm>
            <a:off x="0" y="3356992"/>
            <a:ext cx="5436096" cy="3501008"/>
          </a:xfrm>
          <a:prstGeom prst="rect">
            <a:avLst/>
          </a:prstGeom>
          <a:noFill/>
        </p:spPr>
      </p:pic>
      <p:pic>
        <p:nvPicPr>
          <p:cNvPr id="7" name="Picture 4" descr="C:\Users\Сергей\Desktop\школа мастер\Слайд 3\5 2.jpg"/>
          <p:cNvPicPr>
            <a:picLocks noChangeAspect="1" noChangeArrowheads="1"/>
          </p:cNvPicPr>
          <p:nvPr/>
        </p:nvPicPr>
        <p:blipFill>
          <a:blip r:embed="rId5" cstate="print">
            <a:lum bright="10000" contrast="10000"/>
          </a:blip>
          <a:srcRect l="11940" t="36601" r="2985" b="30936"/>
          <a:stretch>
            <a:fillRect/>
          </a:stretch>
        </p:blipFill>
        <p:spPr bwMode="auto">
          <a:xfrm>
            <a:off x="3995936" y="3429000"/>
            <a:ext cx="5148064" cy="3428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z="3600" b="1" dirty="0" smtClean="0"/>
          </a:p>
        </p:txBody>
      </p:sp>
      <p:sp>
        <p:nvSpPr>
          <p:cNvPr id="5123" name="Содержимое 2"/>
          <p:cNvSpPr>
            <a:spLocks noGrp="1"/>
          </p:cNvSpPr>
          <p:nvPr>
            <p:ph idx="1"/>
          </p:nvPr>
        </p:nvSpPr>
        <p:spPr>
          <a:xfrm>
            <a:off x="428625" y="1571625"/>
            <a:ext cx="8229600" cy="4525963"/>
          </a:xfrm>
        </p:spPr>
        <p:txBody>
          <a:bodyPr/>
          <a:lstStyle/>
          <a:p>
            <a:pPr lvl="5">
              <a:buNone/>
            </a:pPr>
            <a:endParaRPr lang="ru-RU" dirty="0" smtClean="0"/>
          </a:p>
        </p:txBody>
      </p:sp>
      <p:pic>
        <p:nvPicPr>
          <p:cNvPr id="4" name="Picture 2" descr="C:\Documents and Settings\Admin\Рабочий стол\bann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357826"/>
            <a:ext cx="9144000" cy="1500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C:\Users\Home\Desktop\IMG_20210124_095055_resized_20210124_09541233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-1" y="260648"/>
            <a:ext cx="6031263" cy="4869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C:\Users\Сергей\Desktop\школа мастер\Слайд 14\11 2.jpg"/>
          <p:cNvPicPr>
            <a:picLocks noChangeAspect="1" noChangeArrowheads="1"/>
          </p:cNvPicPr>
          <p:nvPr/>
        </p:nvPicPr>
        <p:blipFill>
          <a:blip r:embed="rId4" cstate="print"/>
          <a:srcRect b="4222"/>
          <a:stretch>
            <a:fillRect/>
          </a:stretch>
        </p:blipFill>
        <p:spPr bwMode="auto">
          <a:xfrm>
            <a:off x="5759624" y="404664"/>
            <a:ext cx="3384376" cy="533180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31840" y="274638"/>
            <a:ext cx="6012160" cy="3658418"/>
          </a:xfrm>
        </p:spPr>
        <p:txBody>
          <a:bodyPr>
            <a:normAutofit/>
          </a:bodyPr>
          <a:lstStyle/>
          <a:p>
            <a:pPr algn="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       Дидактическая  игра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«Карта Заповедников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Приморского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края»</a:t>
            </a:r>
            <a:endParaRPr lang="ru-RU" dirty="0"/>
          </a:p>
        </p:txBody>
      </p:sp>
      <p:pic>
        <p:nvPicPr>
          <p:cNvPr id="1026" name="Picture 2" descr="C:\Users\Home\Desktop\IMG_20210506_153028_resized_20210508_10170843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220072" cy="6858000"/>
          </a:xfrm>
          <a:prstGeom prst="rect">
            <a:avLst/>
          </a:prstGeom>
          <a:noFill/>
        </p:spPr>
      </p:pic>
      <p:pic>
        <p:nvPicPr>
          <p:cNvPr id="1028" name="Picture 4" descr="C:\Users\Home\Desktop\Без названия (1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0"/>
            <a:ext cx="971600" cy="646555"/>
          </a:xfrm>
          <a:prstGeom prst="rect">
            <a:avLst/>
          </a:prstGeom>
          <a:noFill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008112" cy="1047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4932040" y="1412776"/>
            <a:ext cx="403244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30" name="Picture 6" descr="C:\Users\Home\Desktop\IMG_20210511_153116_resized_20210511_0924003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 flipH="1">
            <a:off x="395536" y="5445224"/>
            <a:ext cx="61664" cy="680939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133</Words>
  <Application>Microsoft Office PowerPoint</Application>
  <PresentationFormat>Экран (4:3)</PresentationFormat>
  <Paragraphs>26</Paragraphs>
  <Slides>24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Формирование региональной идентичности дошкольников средствами дидактических игр из фетра</vt:lpstr>
      <vt:lpstr>Региональная идентичность </vt:lpstr>
      <vt:lpstr>Уровни региональной идентичности </vt:lpstr>
      <vt:lpstr>Критерии региональной идентичности</vt:lpstr>
      <vt:lpstr>Дидактическая игра – это педагогическое средство, созданное взрослым для развития способностей детей.</vt:lpstr>
      <vt:lpstr>Слайд 6</vt:lpstr>
      <vt:lpstr>Слайд 7</vt:lpstr>
      <vt:lpstr>             Дидактическая  игра    «Карта Заповедников Приморского края»</vt:lpstr>
      <vt:lpstr>Слайд 9</vt:lpstr>
      <vt:lpstr>Д.игра «Времена года»</vt:lpstr>
      <vt:lpstr>Слайд 11</vt:lpstr>
      <vt:lpstr>Дидактическая игра  «Одежда по сезонам»</vt:lpstr>
      <vt:lpstr>Слайд 13</vt:lpstr>
      <vt:lpstr>Дидактическая игра «Перелётные и зимующие птицы»</vt:lpstr>
      <vt:lpstr>Слайд 15</vt:lpstr>
      <vt:lpstr>Дидактическая игра «Осенние ягоды»</vt:lpstr>
      <vt:lpstr>Дидактическая игра «В лес  за грибами с ежом Кузей»</vt:lpstr>
      <vt:lpstr>Слайд 18</vt:lpstr>
      <vt:lpstr>Дидактическая игра «Насекомые»</vt:lpstr>
      <vt:lpstr>Дидактическая игра «Сад и огород»</vt:lpstr>
      <vt:lpstr>Слайд 21</vt:lpstr>
      <vt:lpstr>Дидактическая игра «Дикие животные»</vt:lpstr>
      <vt:lpstr>Слайд 23</vt:lpstr>
      <vt:lpstr>Спасибо за внимание!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Формирование региональной идентичности дошкольников средствами дидактических игр из фетра</dc:title>
  <dc:creator>Анна</dc:creator>
  <cp:lastModifiedBy>Администратор</cp:lastModifiedBy>
  <cp:revision>20</cp:revision>
  <dcterms:created xsi:type="dcterms:W3CDTF">2021-05-10T11:07:47Z</dcterms:created>
  <dcterms:modified xsi:type="dcterms:W3CDTF">2022-03-14T23:24:17Z</dcterms:modified>
</cp:coreProperties>
</file>