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302" r:id="rId6"/>
    <p:sldId id="303" r:id="rId7"/>
    <p:sldId id="280" r:id="rId8"/>
    <p:sldId id="305" r:id="rId9"/>
    <p:sldId id="310" r:id="rId10"/>
    <p:sldId id="313" r:id="rId11"/>
    <p:sldId id="312" r:id="rId12"/>
    <p:sldId id="306" r:id="rId13"/>
    <p:sldId id="307" r:id="rId14"/>
    <p:sldId id="304" r:id="rId15"/>
    <p:sldId id="314" r:id="rId16"/>
    <p:sldId id="315" r:id="rId17"/>
    <p:sldId id="308" r:id="rId18"/>
    <p:sldId id="316" r:id="rId19"/>
    <p:sldId id="317" r:id="rId20"/>
    <p:sldId id="300" r:id="rId21"/>
    <p:sldId id="281" r:id="rId22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en-US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96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528" userDrawn="1">
          <p15:clr>
            <a:srgbClr val="A4A3A4"/>
          </p15:clr>
        </p15:guide>
        <p15:guide id="4" orient="horz" pos="355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7" pos="4032" userDrawn="1">
          <p15:clr>
            <a:srgbClr val="A4A3A4"/>
          </p15:clr>
        </p15:guide>
        <p15:guide id="9" pos="3648" userDrawn="1">
          <p15:clr>
            <a:srgbClr val="A4A3A4"/>
          </p15:clr>
        </p15:guide>
        <p15:guide id="10" orient="horz" pos="1536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3D13D1-606E-4C0A-A2BA-46F347CAEB7D}" v="48" dt="2022-11-11T07:59:02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63"/>
    <p:restoredTop sz="69388" autoAdjust="0"/>
  </p:normalViewPr>
  <p:slideViewPr>
    <p:cSldViewPr>
      <p:cViewPr varScale="1">
        <p:scale>
          <a:sx n="50" d="100"/>
          <a:sy n="50" d="100"/>
        </p:scale>
        <p:origin x="1548" y="42"/>
      </p:cViewPr>
      <p:guideLst>
        <p:guide pos="7296"/>
        <p:guide pos="384"/>
        <p:guide orient="horz" pos="528"/>
        <p:guide orient="horz" pos="3552"/>
        <p:guide orient="horz" pos="768"/>
        <p:guide pos="4032"/>
        <p:guide pos="3648"/>
        <p:guide orient="horz" pos="1536"/>
        <p:guide orient="horz" pos="1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0" d="100"/>
          <a:sy n="120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EBBF0B4-4939-9D9E-33C3-F42B85DDFF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en-US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EEC2305-6AB8-6127-AFD6-E2471EEA6E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en-US" sz="1200"/>
            </a:lvl1pPr>
          </a:lstStyle>
          <a:p>
            <a:pPr rtl="0"/>
            <a:fld id="{8FEB02C5-E570-47A8-A03F-570717D5299C}" type="datetime1">
              <a:rPr lang="ru-RU" smtClean="0"/>
              <a:t>19.09.2025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5270DF-B2B7-15B5-8AC3-A416EC9870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US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A4D7292-6355-7DAB-9BAE-4BA49BF312C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en-US" sz="1200"/>
            </a:lvl1pPr>
          </a:lstStyle>
          <a:p>
            <a:pPr rtl="0"/>
            <a:fld id="{952578C0-3825-40B8-AE9F-C96DD660A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4869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en-US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en-US" sz="1200"/>
            </a:lvl1pPr>
          </a:lstStyle>
          <a:p>
            <a:fld id="{FD820D48-A407-4FEF-91EA-68693003ED23}" type="datetime1">
              <a:rPr lang="ru-RU" smtClean="0"/>
              <a:pPr/>
              <a:t>19.09.2025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en-US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US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en-US" sz="1200"/>
            </a:lvl1pPr>
          </a:lstStyle>
          <a:p>
            <a:pPr rtl="0"/>
            <a:fld id="{821E5FCA-B2DD-C941-A2C1-63893943348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24896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en-US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План-конспект выступления на тему 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1)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«Психологический климат в коллективе. Игры и упражнения на сплочение коллектива»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009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marL="457200" indent="450215" algn="just">
              <a:lnSpc>
                <a:spcPct val="115000"/>
              </a:lnSpc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10)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Немаловажным в работе педагога-психолога является и исследование психологического климата в коллективе. Мы представляем вашему внимание ряд методик, которые вы можете использовать в своей работе, а именно: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1.Методика диагностики межличностных и межгрупповых отношений «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Социометия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Ж. Морено.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2.Методика «Определение индекса групповой сплоченности»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К.Э.Сишора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Методика оценки уровня психологического климата коллектива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А.Н.Лутошкина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Методика оценки психологической атмосферы в коллективе А.Ф.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Фидлер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(в адаптации Ю.Л. Ханина).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Экспресс-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методика”по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изучению социально-психологического климата в коллективе О.С. Михалюк и А.Ю.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Шалыто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методики вы получите в рассылке материала.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785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marL="457200" indent="450215" algn="just">
              <a:lnSpc>
                <a:spcPct val="115000"/>
              </a:lnSpc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11)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Предлагаю вам сейчас пройти экспресс диагностику «Определение индекса групповой сплоченности»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К.Э.Сишора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Прошу вас ответить на вопросы и посчитать количество набранных баллов.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Интерпретация.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Уровни групповой сплоченности: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16 баллов и выше – высокая;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12 – 15 балла – выше средней;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8- 11 – средняя;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5 – 7 – ниже средней;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4 и ниже – низкая.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Уже по результатам диагностики мы можем приступать к работе над сплочением коллектива. Сегодня мы предлагаем вам ряд упражнений, которые вы можете использовать в своей работе.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018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450215" algn="just">
              <a:lnSpc>
                <a:spcPct val="115000"/>
              </a:lnSpc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12)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Упражнение «Шкатулка».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упражнения: способствовать осознанию собственной ценности и индивидуальности каждого участника.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того как все участники закрыли глаза, психолог передает по кругу шкатулку со словами: «В этой шкатулке находится нечто уникальное, чудесное, прекрасное, неповторимое…». Каждый член группы по очереди получает шкатулку и открывает глаза, заглядывает в нее. (Содержимое шкатулки - зеркало)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упражнения: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вы ожидали увидеть в шкатулке?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чувства у вас вызвало содержимое шкатулки?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1E5FCA-B2DD-C941-A2C1-638939433487}" type="slidenum">
              <a:rPr lang="ru-RU" noProof="0" smtClean="0"/>
              <a:t>12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47389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13)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Упражнение «Моё ожерелье».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упражнения: способствовать осознанию себя частью коллектива, почувствовать общность коллектива.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стоят в кругу и держатся за руки.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Инструкция. Давайте представим, что это большое прекрасное ожерелье, а каждый из вас – бусинка. Ожерелье находится на вашей шее, переливается разными цветами, а бусинки двигаются быстро по шее (взрослые ходят по кругу в быстром темпе, с постоянно увеличивающейся скоростью). Но вдруг ожерелье разорвалось, и все бусинки рассыпались (все разбегаются в разные стороны). Нам необходимо с закрытыми глазами собрать наше ожерелье. Все бусинки собрались! Как хорошо, когда мы вместе!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упражнения: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сколько легко или сложно вам далось выполнение упражнения?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Удавалось ли вам почувствовать людей, которые находятся рядом?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1E5FCA-B2DD-C941-A2C1-638939433487}" type="slidenum">
              <a:rPr lang="ru-RU" noProof="0" smtClean="0"/>
              <a:t>13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71942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14)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Упражнение «Тарелка с водой».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упражнения: развивать взаимопонимание и поддержку в коллективе.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группы по команде психолога закрывают глаза и молча, по очереди (по кругу) передают тарелку с водой друг другу.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упражнения: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	Какие эмоции испытывали во время данного упражнения?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	Что, по вашему мнению, не удалось?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	Как можно это исправить, что необходимо для этого сделать?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результат, при передаче развиваются способы коммуникации, поиск рук партнеров до момента передачи тарелки, предупреждение о передаче прикосновением.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00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15)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Использование метафорических карт. Упражнение «Что такое наш коллектив».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Задается тема «Что такое наш коллектив?». Колода карт картинок (из универсальной колоды – «ОН», подойдет также «Соре») передается участникам, откуда они вслепую выбирают 3-4 карты, затем переворачивают их и объясняют, какое отношение эти карты имеют к обсуждаемой теме. Можно также ввести условие, что хотя бы 2 из 3 карт (или 3 из 4) необходимо увязать с заданной темой. В результате такого круга участникам удастся обширно и глубоко обсудить тему.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254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16)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Упражнение «Сердце коллектива».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ватмане нарисован контур большого сердца. Педагогам говориться о том, что это сердце коллектива. Но оно пока еще пустое, не заполненное, можно сказать безжизненное. Давайте же наполним это сердце (на маленьких сердечках пишутся позитивные пожелания своим коллегам, затем они приклеиваются к контуру большого сердца). Затем зачитываются вслух. Теперь сердце коллектива заполнено, и может биться в унисон с вашим.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Существует очень много игр и упражнений для сплочения коллектива. Не всегда в работе педагога-психолога это может быть отдельный тренинг, можно так же использовать в процессе любой встречи одну-две игры на сплочение. Это так же может принести положительный результат для формирования благоприятного психологического климата в коллективе.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67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290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816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2)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Эпиграф «Должен быть коллектив воспитателей, и там, где воспитатели не соединены в коллектив и коллектив не имеет единого точного подхода к ребёнку, там не может быть никакого воспитательного процесса». </a:t>
            </a:r>
            <a:r>
              <a:rPr lang="ru-RU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А.С. Макаренко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Игра-приветствие «Здравствуй, друг»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учит: раскрепощаться, способствует положительному настрою, хорошему настроению, объединяет игроков.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Играющие: все присутствующие, разбившись на пары.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Суть игры: Игровые пары создают два круга: внешний и внутренний. Участники кругов стоят лицом друг к другу и повторяют за руководителем фразы, сопровождаемые определёнными жестами и мимикой: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Здравствуй, друг! (здороваются за руку)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 ты тут? (хлопают друг друга по плечу)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Ты пропал! (разводят разочарованно руками)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Я скучал! (гладят друг друга по плечу)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Ты пришёл! (широко разводят руками)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Хорошо!!! (обнимаются).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того, как все фразы произнесены и обыграны, внешний круг игроков делает шаг в сторону, таким образом, меняясь партнёрами (внутренний круг игроков стоит на месте). Игра повторяется сначала. Пары меняются партнёрами до тех пор, пока не вернутся в исходное положение кругов перед началом игры.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456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marL="0" lvl="0" indent="0" algn="just">
              <a:lnSpc>
                <a:spcPct val="115000"/>
              </a:lnSpc>
              <a:spcAft>
                <a:spcPts val="1000"/>
              </a:spcAft>
              <a:buFont typeface="+mj-lt"/>
              <a:buNone/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3) Беседа-мозговой штурм «Что такое коллектив?» </a:t>
            </a:r>
            <a:r>
              <a:rPr lang="ru-RU" sz="1200" b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высказывания педагогов (дружные, единомышленники, при этом у каждого есть своё мнение и возможность его высказать!!!)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943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marL="457200" indent="450215" algn="just">
              <a:lnSpc>
                <a:spcPct val="115000"/>
              </a:lnSpc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4) </a:t>
            </a:r>
            <a:r>
              <a:rPr lang="ru-RU" sz="1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Коллекти́в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лат. </a:t>
            </a:r>
            <a:r>
              <a:rPr lang="ru-RU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collectivus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собирательный) — группа лиц, объединённых какой-либо общей деятельностью, работой, учёбой, решением определённой общественной задачи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успешность их совместной деятельности, на удовлетворенность процессом и результатами труда влияют условия, в которых происходит взаимодействие членов рабочей группы.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Психологический климат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это, межличностные отношения, типичные для трудового коллектива, которые определяют его основное настроение.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38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marL="457200" indent="450215" algn="just">
              <a:lnSpc>
                <a:spcPct val="115000"/>
              </a:lnSpc>
            </a:pPr>
            <a:r>
              <a:rPr lang="ru-RU" sz="1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5) </a:t>
            </a:r>
            <a:r>
              <a:rPr lang="ru-RU" sz="1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Основными показателями положительного социально-психологического климата являются: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удовлетворенность членов коллектива своим пребыванием в коллективе, процессом и результатами труда;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признание авторитета руководителей, совмещающих признаки формальных и неформальных лидеров;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мажорное, жизнеутверждающее настроение в коллективе;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высокая степень участия членов коллектива в управлении и самоуправлении коллективом;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сплоченность и организованность членов коллектива;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степень открытости коммуникаций;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сознательная дисциплина;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продуктивность работы;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уверенность в будущем;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практическое отсутствие текучести кадров.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466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6) Благоприятный социально-психологический климат</a:t>
            </a:r>
            <a:r>
              <a:rPr lang="ru-RU" sz="12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характеризуют оптимизм, радость общения, доверие, чувство защищенности, безопасности и комфорта, взаимная поддержка, теплота и внимание в отношениях, межличностные симпатии, открытость коммуникации, уверенность, бодрость, возможность свободно мыслить, творить, интеллектуально и профессионально расти, вносить вклад в развитие организации, совершать ошибки без страха наказания и т.д.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113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7) Неблагоприятный социально-психологический климат</a:t>
            </a:r>
            <a:r>
              <a:rPr lang="ru-RU" sz="12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характеризуют пессимизм, раздражительность, скука, высокая напряженность и конфликтность отношений в группе, неуверенность, боязнь ошибиться или произвести плохое впечатление, страх наказания, неприятие, непонимание, враждебность, подозрительность, недоверие друг к другу, нежелание вкладывать усилия в совместный продукт, в развитие коллектива и организации в целом, неудовлетворенность и т.д.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822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8)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Создание эмоционального 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благополучия в педагогическом коллективе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сплоченности 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коллектива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это важнейшее дело, это командная работа - как администрации, так и каждого члена 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коллектива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наиболее важных форм проявления эмоционально-психологического климата в коллективе выступают </a:t>
            </a:r>
            <a:r>
              <a:rPr lang="ru-RU" sz="1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совместимость, сработанность и сплоченность.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1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совместимостью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принято понимать эффект взаимодействия людей, характеризующийся их максимальной удовлетворенностью друг другом. 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Сработанность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процесс и результат взаимодействия людей, который характеризуется максимально возможным успехом деятельности при незначительных эмоционально-энергетических издержках.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Сплоченность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коллектива является мерой упорядоченности, согласованности и устойчивости внутригрупповых и межгрупповых межличностных взаимосвязей, обеспечивающих стабильность и преемственность (традицию) жизнедеятельности коллектива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И, именно от того, какое возникает качество проявления данных критериев, будет зависеть благополучным или неблагополучным будет психологический климат в коллективе. Стоит отметить, что педагог-психолог в силе повлиять только на сплоченность коллектива.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21E5FCA-B2DD-C941-A2C1-638939433487}" type="slidenum">
              <a:rPr lang="ru-RU" noProof="0" smtClean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5663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(слайд 9)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Факторы, влияющие на психологический климат в коллективе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Стиль руководства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Особенности деятельности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Система взаимоотношений по вертикали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Система отношений по горизонтали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Совместимость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821E5FCA-B2DD-C941-A2C1-6389394334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130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734DBF-D33A-9B28-288C-C2DAB9E541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en-US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en-US" sz="2400" b="1" baseline="0">
                <a:latin typeface="+mn-lt"/>
              </a:defRPr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lang="en-US" sz="1600"/>
            </a:lvl6pPr>
            <a:lvl7pPr marL="2743200" indent="0" algn="ctr">
              <a:buNone/>
              <a:defRPr lang="en-US" sz="1600"/>
            </a:lvl7pPr>
            <a:lvl8pPr marL="3200400" indent="0" algn="ctr">
              <a:buNone/>
              <a:defRPr lang="en-US" sz="1600"/>
            </a:lvl8pPr>
            <a:lvl9pPr marL="3657600" indent="0" algn="ctr">
              <a:buNone/>
              <a:defRPr lang="en-US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45C5D8-082A-AC27-3801-7A6EC37519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9"/>
          <a:stretch/>
        </p:blipFill>
        <p:spPr>
          <a:xfrm>
            <a:off x="0" y="0"/>
            <a:ext cx="5467552" cy="235000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31883F-9B23-B442-5F02-C2D25BB37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1236" y="1234440"/>
            <a:ext cx="4950764" cy="56235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3127248"/>
            <a:ext cx="2029968" cy="2514600"/>
          </a:xfr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84378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2843784" y="3127248"/>
            <a:ext cx="2029968" cy="2514600"/>
          </a:xfr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84064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84064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843F725B-A33F-7FB2-E5C4-96EA15466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5200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id="{D9DD0DA7-5A1E-5312-178F-13561EF7C23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315200" y="3127248"/>
            <a:ext cx="2029968" cy="2514600"/>
          </a:xfrm>
          <a:solidFill>
            <a:schemeClr val="accent1"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2" name="Текст 4">
            <a:extLst>
              <a:ext uri="{FF2B5EF4-FFF2-40B4-BE49-F238E27FC236}">
                <a16:creationId xmlns:a16="http://schemas.microsoft.com/office/drawing/2014/main" id="{5FBC3880-98AC-466C-7AD1-FDC8B3958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6336" y="2438400"/>
            <a:ext cx="2029968" cy="530352"/>
          </a:xfrm>
          <a:solidFill>
            <a:schemeClr val="tx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Объект 5">
            <a:extLst>
              <a:ext uri="{FF2B5EF4-FFF2-40B4-BE49-F238E27FC236}">
                <a16:creationId xmlns:a16="http://schemas.microsoft.com/office/drawing/2014/main" id="{24965100-8EF5-0264-CEE5-BD5BF190163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546336" y="3127248"/>
            <a:ext cx="2029968" cy="2514600"/>
          </a:xfr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txBody>
          <a:bodyPr tIns="182880" bIns="91440"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  <a:lvl2pPr marL="228600">
              <a:lnSpc>
                <a:spcPct val="100000"/>
              </a:lnSpc>
              <a:spcBef>
                <a:spcPts val="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5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CC3D06-2435-B655-8AA5-11CCBBEF1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2234" y="0"/>
            <a:ext cx="3429766" cy="68214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5D1E9421-BC85-99CB-EB40-1863FA622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907" y="3072704"/>
            <a:ext cx="1783080" cy="512064"/>
          </a:xfrm>
          <a:solidFill>
            <a:schemeClr val="accent1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1" name="Текст 40">
            <a:extLst>
              <a:ext uri="{FF2B5EF4-FFF2-40B4-BE49-F238E27FC236}">
                <a16:creationId xmlns:a16="http://schemas.microsoft.com/office/drawing/2014/main" id="{47BABAF8-5220-1E24-CE43-927FCCA269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46218" y="2432434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8" name="Текст 33">
            <a:extLst>
              <a:ext uri="{FF2B5EF4-FFF2-40B4-BE49-F238E27FC236}">
                <a16:creationId xmlns:a16="http://schemas.microsoft.com/office/drawing/2014/main" id="{F1D095F8-4552-1F88-C37B-99775B68AC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2196136" y="4517644"/>
            <a:ext cx="1783080" cy="512064"/>
          </a:xfrm>
          <a:solidFill>
            <a:schemeClr val="accent2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8" name="Текст 40">
            <a:extLst>
              <a:ext uri="{FF2B5EF4-FFF2-40B4-BE49-F238E27FC236}">
                <a16:creationId xmlns:a16="http://schemas.microsoft.com/office/drawing/2014/main" id="{4C4BFA3E-7B57-DCDD-4EA6-16C64A3756B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83307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Текст 33">
            <a:extLst>
              <a:ext uri="{FF2B5EF4-FFF2-40B4-BE49-F238E27FC236}">
                <a16:creationId xmlns:a16="http://schemas.microsoft.com/office/drawing/2014/main" id="{C65BF0DD-74C0-E055-CCAC-600751F517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4418179" y="3067943"/>
            <a:ext cx="1783080" cy="512064"/>
          </a:xfrm>
          <a:solidFill>
            <a:schemeClr val="accent3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4" name="Текст 40">
            <a:extLst>
              <a:ext uri="{FF2B5EF4-FFF2-40B4-BE49-F238E27FC236}">
                <a16:creationId xmlns:a16="http://schemas.microsoft.com/office/drawing/2014/main" id="{25927394-D1A0-C084-C689-F7A4EEE924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89586" y="2432435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9" name="Текст 33">
            <a:extLst>
              <a:ext uri="{FF2B5EF4-FFF2-40B4-BE49-F238E27FC236}">
                <a16:creationId xmlns:a16="http://schemas.microsoft.com/office/drawing/2014/main" id="{08F0F1F2-0D4E-95EA-349B-D734163FD5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6640222" y="4517644"/>
            <a:ext cx="1783080" cy="512064"/>
          </a:xfrm>
          <a:solidFill>
            <a:schemeClr val="accent4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6" name="Текст 40">
            <a:extLst>
              <a:ext uri="{FF2B5EF4-FFF2-40B4-BE49-F238E27FC236}">
                <a16:creationId xmlns:a16="http://schemas.microsoft.com/office/drawing/2014/main" id="{B322E7EB-0174-5A8C-5BE3-F501B5670F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27392" y="3882136"/>
            <a:ext cx="1644986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33">
            <a:extLst>
              <a:ext uri="{FF2B5EF4-FFF2-40B4-BE49-F238E27FC236}">
                <a16:creationId xmlns:a16="http://schemas.microsoft.com/office/drawing/2014/main" id="{36C15449-A445-41A6-EAD9-37446450CC1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862264" y="3072704"/>
            <a:ext cx="1783080" cy="512064"/>
          </a:xfrm>
          <a:solidFill>
            <a:schemeClr val="accent5"/>
          </a:solidFill>
        </p:spPr>
        <p:txBody>
          <a:bodyPr rtlCol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b="1" cap="all" spc="200" baseline="0"/>
            </a:lvl1pPr>
          </a:lstStyle>
          <a:p>
            <a:pPr lvl="0" rtl="0"/>
            <a:r>
              <a:rPr lang="ru-RU" noProof="0"/>
              <a:t>МММ ГГГГ</a:t>
            </a:r>
          </a:p>
        </p:txBody>
      </p:sp>
      <p:sp>
        <p:nvSpPr>
          <p:cNvPr id="45" name="Текст 40">
            <a:extLst>
              <a:ext uri="{FF2B5EF4-FFF2-40B4-BE49-F238E27FC236}">
                <a16:creationId xmlns:a16="http://schemas.microsoft.com/office/drawing/2014/main" id="{E6B7327B-EA3B-790D-AB08-0ED1D2FB40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035230" y="2437196"/>
            <a:ext cx="1796654" cy="1783080"/>
          </a:xfrm>
        </p:spPr>
        <p:txBody>
          <a:bodyPr lIns="91440" tIns="0" rIns="0" bIns="0" rtlCol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spc="1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070F102-837A-486A-0CD4-E957B66B8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931920"/>
            <a:ext cx="5470497" cy="29260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19FAF77-1797-C11F-A1A9-B351E30B37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8215" y="0"/>
            <a:ext cx="4983785" cy="22768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5157787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5157787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438400"/>
            <a:ext cx="5183188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00800" y="2871216"/>
            <a:ext cx="5183188" cy="324746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E1E66A3-7FD1-08A5-8B20-36C5331DCF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3650" y="4014216"/>
            <a:ext cx="5738350" cy="28437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464B067-71A6-CB30-BD46-5499FAAE0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458968" cy="291991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264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07408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07408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9A48939F-0CF9-9CBD-F606-7A4850B910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83880" y="2438400"/>
            <a:ext cx="3419856" cy="365760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000" b="1" cap="all" spc="200" baseline="0">
                <a:latin typeface="+mj-lt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lang="en-US" sz="1600" b="1"/>
            </a:lvl6pPr>
            <a:lvl7pPr marL="2743200" indent="0">
              <a:buNone/>
              <a:defRPr lang="en-US" sz="1600" b="1"/>
            </a:lvl7pPr>
            <a:lvl8pPr marL="3200400" indent="0">
              <a:buNone/>
              <a:defRPr lang="en-US" sz="1600" b="1"/>
            </a:lvl8pPr>
            <a:lvl9pPr marL="3657600" indent="0">
              <a:buNone/>
              <a:defRPr lang="en-US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>
            <a:extLst>
              <a:ext uri="{FF2B5EF4-FFF2-40B4-BE49-F238E27FC236}">
                <a16:creationId xmlns:a16="http://schemas.microsoft.com/office/drawing/2014/main" id="{693BC756-2B97-9751-B879-03B6F1C405C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83880" y="2871216"/>
            <a:ext cx="3419856" cy="292555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28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F45936-2436-D9FD-A05D-F3C70F90FD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758530"/>
            <a:ext cx="4700016" cy="30994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F862D5-CF3B-E45B-934F-ACEF42B35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48072" cy="3436275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en-US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en-US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en-US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en-US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en-US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en-US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88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9AFB71-7F33-280E-7877-06F4AFFF0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en-US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3483864"/>
            <a:ext cx="10040112" cy="1280160"/>
          </a:xfrm>
        </p:spPr>
        <p:txBody>
          <a:bodyPr rtlCol="0"/>
          <a:lstStyle>
            <a:lvl1pPr marL="0" indent="0" algn="l">
              <a:buNone/>
              <a:defRPr lang="en-US" sz="2400" b="1" baseline="0">
                <a:latin typeface="+mn-lt"/>
              </a:defRPr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lang="en-US" sz="1600"/>
            </a:lvl6pPr>
            <a:lvl7pPr marL="2743200" indent="0" algn="ctr">
              <a:buNone/>
              <a:defRPr lang="en-US" sz="1600"/>
            </a:lvl7pPr>
            <a:lvl8pPr marL="3200400" indent="0" algn="ctr">
              <a:buNone/>
              <a:defRPr lang="en-US" sz="1600"/>
            </a:lvl8pPr>
            <a:lvl9pPr marL="3657600" indent="0" algn="ctr">
              <a:buNone/>
              <a:defRPr lang="en-US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035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EDC48-AA67-6FC9-FF0E-CD3CB49A5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18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en-US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lang="en-US" sz="2000"/>
            </a:lvl6pPr>
            <a:lvl7pPr>
              <a:defRPr lang="en-US" sz="2000"/>
            </a:lvl7pPr>
            <a:lvl8pPr>
              <a:defRPr lang="en-US" sz="2000"/>
            </a:lvl8pPr>
            <a:lvl9pPr>
              <a:defRPr lang="en-US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en-US" sz="1000"/>
            </a:lvl6pPr>
            <a:lvl7pPr marL="2743200" indent="0">
              <a:buNone/>
              <a:defRPr lang="en-US" sz="1000"/>
            </a:lvl7pPr>
            <a:lvl8pPr marL="3200400" indent="0">
              <a:buNone/>
              <a:defRPr lang="en-US" sz="1000"/>
            </a:lvl8pPr>
            <a:lvl9pPr marL="3657600" indent="0">
              <a:buNone/>
              <a:defRPr lang="en-US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754AE8D-13E4-BDDA-7C36-A9E08FD0A0E8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CE37136-8479-8CDC-7EEB-030C1A8151EF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en-US" sz="3200"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en-US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lang="en-US" sz="2000"/>
            </a:lvl6pPr>
            <a:lvl7pPr marL="2743200" indent="0">
              <a:buNone/>
              <a:defRPr lang="en-US" sz="2000"/>
            </a:lvl7pPr>
            <a:lvl8pPr marL="3200400" indent="0">
              <a:buNone/>
              <a:defRPr lang="en-US" sz="2000"/>
            </a:lvl8pPr>
            <a:lvl9pPr marL="3657600" indent="0">
              <a:buNone/>
              <a:defRPr lang="en-US" sz="2000"/>
            </a:lvl9pPr>
          </a:lstStyle>
          <a:p>
            <a:pPr rtl="0"/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lang="en-US" sz="1000"/>
            </a:lvl6pPr>
            <a:lvl7pPr marL="2743200" indent="0">
              <a:buNone/>
              <a:defRPr lang="en-US" sz="1000"/>
            </a:lvl7pPr>
            <a:lvl8pPr marL="3200400" indent="0">
              <a:buNone/>
              <a:defRPr lang="en-US" sz="1000"/>
            </a:lvl8pPr>
            <a:lvl9pPr marL="3657600" indent="0">
              <a:buNone/>
              <a:defRPr lang="en-US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DC6EFE9-BD9C-6124-823A-BD1C488321D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1B53473-DF27-C657-627F-ED66976E076B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1D3B0F0-DE71-18AB-7957-4CFA29C3A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57290"/>
            <a:ext cx="5797296" cy="60007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04770F-E995-EF98-B4D1-9F13733EE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07199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en-US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lang="en-US" sz="2400" b="1" spc="2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en-US" sz="24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en-US" sz="24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en-US" sz="24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en-US" sz="24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84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328C38-4E83-27EA-9D01-DDDF73498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0576" y="3428234"/>
            <a:ext cx="6821424" cy="3429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70B91D-A39E-3D53-DBBB-DF836D19B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654518" cy="523951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en-US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en-US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en-US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en-US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en-US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en-US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50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EC1861-1570-5A6A-D3BA-4A17F008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0B0FF2F-3458-EA78-83DC-46FB2E5CE1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8992" y="1956816"/>
            <a:ext cx="10040112" cy="2387600"/>
          </a:xfrm>
        </p:spPr>
        <p:txBody>
          <a:bodyPr rtlCol="0" anchor="t">
            <a:noAutofit/>
          </a:bodyPr>
          <a:lstStyle>
            <a:lvl1pPr algn="l">
              <a:defRPr lang="en-US" sz="9600" spc="300" baseline="0">
                <a:ln w="28575">
                  <a:solidFill>
                    <a:schemeClr val="tx1"/>
                  </a:solidFill>
                </a:ln>
                <a:noFill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DC93615E-193E-5253-6EE0-EC01791E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4901184"/>
            <a:ext cx="10040112" cy="1280160"/>
          </a:xfrm>
        </p:spPr>
        <p:txBody>
          <a:bodyPr rtlCol="0"/>
          <a:lstStyle>
            <a:lvl1pPr marL="0" indent="0" algn="l">
              <a:buNone/>
              <a:defRPr lang="en-US" sz="2400" b="1" baseline="0">
                <a:latin typeface="+mn-lt"/>
              </a:defRPr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lang="en-US" sz="1600"/>
            </a:lvl6pPr>
            <a:lvl7pPr marL="2743200" indent="0" algn="ctr">
              <a:buNone/>
              <a:defRPr lang="en-US" sz="1600"/>
            </a:lvl7pPr>
            <a:lvl8pPr marL="3200400" indent="0" algn="ctr">
              <a:buNone/>
              <a:defRPr lang="en-US" sz="1600"/>
            </a:lvl8pPr>
            <a:lvl9pPr marL="3657600" indent="0" algn="ctr">
              <a:buNone/>
              <a:defRPr lang="en-US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37D9B2-AE86-9092-7072-0F717E3CA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55535"/>
            <a:ext cx="4727448" cy="32024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F7E0A5-7E8E-4A90-B415-12984C7AB2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8245" y="0"/>
            <a:ext cx="5643755" cy="2313432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5184648" cy="4416552"/>
          </a:xfrm>
        </p:spPr>
        <p:txBody>
          <a:bodyPr lIns="0" rIns="0" rtlCol="0"/>
          <a:lstStyle>
            <a:lvl1pPr algn="r">
              <a:defRPr lang="en-US" sz="4800" cap="all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59AC38BE-9C76-A3FA-7823-F4A4B43AB7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00800" y="1216025"/>
            <a:ext cx="5184648" cy="4416425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lang="en-US" sz="1600" spc="100" baseline="0"/>
            </a:lvl1pPr>
            <a:lvl2pPr marL="228600">
              <a:lnSpc>
                <a:spcPct val="150000"/>
              </a:lnSpc>
              <a:spcBef>
                <a:spcPts val="1000"/>
              </a:spcBef>
              <a:defRPr lang="en-US" sz="1600" spc="100" baseline="0"/>
            </a:lvl2pPr>
            <a:lvl3pPr marL="457200">
              <a:lnSpc>
                <a:spcPct val="150000"/>
              </a:lnSpc>
              <a:spcBef>
                <a:spcPts val="1000"/>
              </a:spcBef>
              <a:defRPr lang="en-US" sz="1600" spc="100" baseline="0"/>
            </a:lvl3pPr>
            <a:lvl4pPr marL="685800">
              <a:lnSpc>
                <a:spcPct val="150000"/>
              </a:lnSpc>
              <a:spcBef>
                <a:spcPts val="1000"/>
              </a:spcBef>
              <a:defRPr lang="en-US" sz="1600" spc="100" baseline="0"/>
            </a:lvl4pPr>
            <a:lvl5pPr marL="914400">
              <a:lnSpc>
                <a:spcPct val="150000"/>
              </a:lnSpc>
              <a:spcBef>
                <a:spcPts val="1000"/>
              </a:spcBef>
              <a:defRPr lang="en-US" sz="16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35C8AF3-79E7-17ED-9EB4-3006B31E422C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75A76CC-ED26-C4F7-5AB6-59D1A4C4A7F2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80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FA7995-D0F4-05F2-CDF1-463407E3BA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909" y="0"/>
            <a:ext cx="5160091" cy="40416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2D768B-E662-B315-7576-313DFCE2AB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27248"/>
            <a:ext cx="4162200" cy="37307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2647" y="2441448"/>
            <a:ext cx="10972800" cy="304495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000"/>
              </a:spcBef>
              <a:defRPr lang="en-US" sz="1600" spc="100" baseline="0"/>
            </a:lvl1pPr>
            <a:lvl2pPr>
              <a:lnSpc>
                <a:spcPct val="100000"/>
              </a:lnSpc>
              <a:spcBef>
                <a:spcPts val="1000"/>
              </a:spcBef>
              <a:defRPr lang="en-US" sz="1400" spc="100" baseline="0"/>
            </a:lvl2pPr>
            <a:lvl3pPr>
              <a:lnSpc>
                <a:spcPct val="100000"/>
              </a:lnSpc>
              <a:spcBef>
                <a:spcPts val="1000"/>
              </a:spcBef>
              <a:defRPr lang="en-US" sz="1200" spc="100" baseline="0"/>
            </a:lvl3pPr>
            <a:lvl4pPr>
              <a:lnSpc>
                <a:spcPct val="100000"/>
              </a:lnSpc>
              <a:spcBef>
                <a:spcPts val="1000"/>
              </a:spcBef>
              <a:defRPr lang="en-US" sz="1100" spc="100" baseline="0"/>
            </a:lvl4pPr>
            <a:lvl5pPr>
              <a:lnSpc>
                <a:spcPct val="100000"/>
              </a:lnSpc>
              <a:spcBef>
                <a:spcPts val="1000"/>
              </a:spcBef>
              <a:defRPr lang="en-US" sz="1100" spc="10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7AC635D-0E01-2452-CC44-1DAE0F96DF63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ED63FD-A76F-FB56-8D44-31BD432133C5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3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8303F0-A6CC-605A-D08C-4E4ED07C2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96903" cy="36118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4458FB-E7BB-F476-4A31-9C5AA406E2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02680" y="4079057"/>
            <a:ext cx="5989320" cy="2778943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3392E024-DB0F-45F6-7A0A-359A57817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240" y="2651760"/>
            <a:ext cx="6309360" cy="1580714"/>
          </a:xfrm>
        </p:spPr>
        <p:txBody>
          <a:bodyPr lIns="91440" rIns="91440" rtlCol="0" anchor="t"/>
          <a:lstStyle>
            <a:lvl1pPr algn="l">
              <a:lnSpc>
                <a:spcPct val="100000"/>
              </a:lnSpc>
              <a:defRPr lang="en-US" sz="2800" cap="none" spc="2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94138E8D-4D76-2023-4B97-8ACB8894C5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63240" y="4232475"/>
            <a:ext cx="5775960" cy="333945"/>
          </a:xfrm>
        </p:spPr>
        <p:txBody>
          <a:bodyPr rtlCol="0"/>
          <a:lstStyle>
            <a:lvl1pPr marL="0" indent="0">
              <a:buNone/>
              <a:defRPr lang="en-US" sz="1800" spc="200" baseline="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Текст 13">
            <a:extLst>
              <a:ext uri="{FF2B5EF4-FFF2-40B4-BE49-F238E27FC236}">
                <a16:creationId xmlns:a16="http://schemas.microsoft.com/office/drawing/2014/main" id="{D1FFE415-7AFC-D826-1BD1-1993DED3B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7922" y="3591339"/>
            <a:ext cx="1171575" cy="238760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en-US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”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id="{0962DFC0-ADB3-684B-6F72-9C45BB48C2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61" y="1982216"/>
            <a:ext cx="1171575" cy="2386584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lang="en-US" sz="17000" b="1" cap="all" spc="300" dirty="0">
                <a:ln w="28575">
                  <a:solidFill>
                    <a:schemeClr val="tx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marL="914400" lvl="0" indent="-1143000" rtl="0">
              <a:spcBef>
                <a:spcPct val="0"/>
              </a:spcBef>
            </a:pPr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33087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6FB24-160F-388E-8450-E5C970E24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4792"/>
            <a:ext cx="5359935" cy="509320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0AF7F25-1C65-DB7F-9FA3-300318BD4B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2085" y="0"/>
            <a:ext cx="2929915" cy="2752344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120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8956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8956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0752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29588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29588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4808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3644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3644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98864" y="2450592"/>
            <a:ext cx="2057400" cy="2057400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97700" y="4611550"/>
            <a:ext cx="228600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cap="all" spc="2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97700" y="4865225"/>
            <a:ext cx="2286000" cy="182880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200" b="0" spc="2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6A3FD7E-DF96-B9E4-8D70-DA62CC3390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66265"/>
            <a:ext cx="5358384" cy="5091735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DCE0745D-AFE6-DE6D-B026-1FF13F34E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1572768"/>
          </a:xfrm>
        </p:spPr>
        <p:txBody>
          <a:bodyPr lIns="91440" tIns="182880" rIns="91440" bIns="0" rtlCol="0"/>
          <a:lstStyle>
            <a:lvl1pPr algn="ctr">
              <a:lnSpc>
                <a:spcPct val="90000"/>
              </a:lnSpc>
              <a:defRPr lang="en-US" sz="4800" spc="400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1" name="Текст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28" name="Текст 28">
            <a:extLst>
              <a:ext uri="{FF2B5EF4-FFF2-40B4-BE49-F238E27FC236}">
                <a16:creationId xmlns:a16="http://schemas.microsoft.com/office/drawing/2014/main" id="{739AFCF1-55F0-974F-0F5C-34444B290B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77CF7DE5-8E6D-2C2C-A514-BAB6D4B6FF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720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6" name="Рисунок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993392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1" name="Рисунок 23">
            <a:extLst>
              <a:ext uri="{FF2B5EF4-FFF2-40B4-BE49-F238E27FC236}">
                <a16:creationId xmlns:a16="http://schemas.microsoft.com/office/drawing/2014/main" id="{DBA744D6-401F-C995-EF58-BD24A0DD8581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1993392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2" name="Текст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8688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3" name="Текст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18688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0" name="Текст 28">
            <a:extLst>
              <a:ext uri="{FF2B5EF4-FFF2-40B4-BE49-F238E27FC236}">
                <a16:creationId xmlns:a16="http://schemas.microsoft.com/office/drawing/2014/main" id="{B1201CED-247A-16CA-9F03-BF32393D3B5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18688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1" name="Текст 28">
            <a:extLst>
              <a:ext uri="{FF2B5EF4-FFF2-40B4-BE49-F238E27FC236}">
                <a16:creationId xmlns:a16="http://schemas.microsoft.com/office/drawing/2014/main" id="{2D5FA954-036C-191F-7040-1848AB2BE3C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18688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7" name="Рисунок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745736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3" name="Рисунок 23">
            <a:extLst>
              <a:ext uri="{FF2B5EF4-FFF2-40B4-BE49-F238E27FC236}">
                <a16:creationId xmlns:a16="http://schemas.microsoft.com/office/drawing/2014/main" id="{8CFBAF86-D36B-F789-2C9C-78C6830B13C9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4745736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4" name="Текст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66787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5" name="Текст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66787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2" name="Текст 28">
            <a:extLst>
              <a:ext uri="{FF2B5EF4-FFF2-40B4-BE49-F238E27FC236}">
                <a16:creationId xmlns:a16="http://schemas.microsoft.com/office/drawing/2014/main" id="{6E32CE61-2D9B-C245-0D18-C33760B085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66787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3" name="Текст 28">
            <a:extLst>
              <a:ext uri="{FF2B5EF4-FFF2-40B4-BE49-F238E27FC236}">
                <a16:creationId xmlns:a16="http://schemas.microsoft.com/office/drawing/2014/main" id="{E4068D0A-21CD-897C-9CC1-0BFDAABB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66787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8" name="Рисунок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498080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6" name="Рисунок 23">
            <a:extLst>
              <a:ext uri="{FF2B5EF4-FFF2-40B4-BE49-F238E27FC236}">
                <a16:creationId xmlns:a16="http://schemas.microsoft.com/office/drawing/2014/main" id="{C110D526-1AE4-5106-E956-0B2ED3A4D4BC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498080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6" name="Текст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32520" y="2670048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7" name="Текст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2520" y="3094300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4" name="Текст 28">
            <a:extLst>
              <a:ext uri="{FF2B5EF4-FFF2-40B4-BE49-F238E27FC236}">
                <a16:creationId xmlns:a16="http://schemas.microsoft.com/office/drawing/2014/main" id="{3858F91A-46AA-AF23-2716-3B2B678BBE0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32520" y="4479943"/>
            <a:ext cx="1399032" cy="411480"/>
          </a:xfrm>
        </p:spPr>
        <p:txBody>
          <a:bodyPr lIns="0" tIns="0" rIns="0" bIns="0" rtlCol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en-US" sz="1400" b="1" cap="all" spc="1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5" name="Текст 28">
            <a:extLst>
              <a:ext uri="{FF2B5EF4-FFF2-40B4-BE49-F238E27FC236}">
                <a16:creationId xmlns:a16="http://schemas.microsoft.com/office/drawing/2014/main" id="{EBC002F6-7435-833F-0E8B-30A53B075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732520" y="4904195"/>
            <a:ext cx="1399032" cy="517580"/>
          </a:xfrm>
        </p:spPr>
        <p:txBody>
          <a:bodyPr lIns="0" tIns="0" rIns="0" bIns="0" rtlCol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200" b="0" spc="10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9" name="Рисунок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250424" y="2450592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7" name="Рисунок 23">
            <a:extLst>
              <a:ext uri="{FF2B5EF4-FFF2-40B4-BE49-F238E27FC236}">
                <a16:creationId xmlns:a16="http://schemas.microsoft.com/office/drawing/2014/main" id="{2CBF8435-BD05-F386-4E6E-F2B6F6894FD7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10250424" y="4260487"/>
            <a:ext cx="1161288" cy="11612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3C6C7E-F363-1F17-B288-D4D45B87028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868101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ED6D4091-312C-81B9-BAF6-5E0D6F665E5D}"/>
              </a:ext>
            </a:extLst>
          </p:cNvPr>
          <p:cNvCxnSpPr>
            <a:cxnSpLocks/>
          </p:cNvCxnSpPr>
          <p:nvPr userDrawn="1"/>
        </p:nvCxnSpPr>
        <p:spPr>
          <a:xfrm>
            <a:off x="5251048" y="5995687"/>
            <a:ext cx="168990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52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бразец фона&#10;&#10;Автоматически созданное описание">
            <a:extLst>
              <a:ext uri="{FF2B5EF4-FFF2-40B4-BE49-F238E27FC236}">
                <a16:creationId xmlns:a16="http://schemas.microsoft.com/office/drawing/2014/main" id="{E020D11E-3FF2-1E7F-038B-4F9534916FE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0127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104752"/>
            <a:ext cx="11430000" cy="2092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575"/>
            <a:ext cx="4114800" cy="85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en-US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38600" y="6006546"/>
            <a:ext cx="4114800" cy="85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en-US" sz="1200" b="1" i="0" spc="20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/>
              <a:t>&lt;##&gt;</a:t>
            </a:r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1" r:id="rId4"/>
    <p:sldLayoutId id="2147483662" r:id="rId5"/>
    <p:sldLayoutId id="2147483665" r:id="rId6"/>
    <p:sldLayoutId id="2147483669" r:id="rId7"/>
    <p:sldLayoutId id="2147483658" r:id="rId8"/>
    <p:sldLayoutId id="2147483666" r:id="rId9"/>
    <p:sldLayoutId id="2147483668" r:id="rId10"/>
    <p:sldLayoutId id="2147483670" r:id="rId11"/>
    <p:sldLayoutId id="2147483653" r:id="rId12"/>
    <p:sldLayoutId id="2147483667" r:id="rId13"/>
    <p:sldLayoutId id="2147483661" r:id="rId14"/>
    <p:sldLayoutId id="2147483660" r:id="rId15"/>
    <p:sldLayoutId id="2147483655" r:id="rId16"/>
    <p:sldLayoutId id="2147483659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all" spc="4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spc="5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en-US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metodiki-dlya-diagnostiki-psihologicheskogo-klimata-v-klasse-6443710.html?ysclid=lpqugyddjp494489178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914400"/>
            <a:ext cx="10040112" cy="3657600"/>
          </a:xfrm>
        </p:spPr>
        <p:txBody>
          <a:bodyPr rtlCol="0"/>
          <a:lstStyle>
            <a:defPPr>
              <a:defRPr lang="en-US"/>
            </a:defPPr>
          </a:lstStyle>
          <a:p>
            <a:pPr algn="ctr" rtl="0">
              <a:lnSpc>
                <a:spcPct val="150000"/>
              </a:lnSpc>
            </a:pPr>
            <a:r>
              <a:rPr lang="ru-RU" sz="3500" dirty="0"/>
              <a:t>Психологический климат </a:t>
            </a:r>
            <a:br>
              <a:rPr lang="ru-RU" sz="3500" dirty="0"/>
            </a:br>
            <a:r>
              <a:rPr lang="ru-RU" sz="3500" dirty="0"/>
              <a:t>в коллективе.</a:t>
            </a:r>
            <a:br>
              <a:rPr lang="ru-RU" sz="3500" dirty="0"/>
            </a:br>
            <a:r>
              <a:rPr lang="ru-RU" sz="3500" dirty="0"/>
              <a:t>Игры и упражнения </a:t>
            </a:r>
            <a:br>
              <a:rPr lang="ru-RU" sz="3500" dirty="0"/>
            </a:br>
            <a:r>
              <a:rPr lang="ru-RU" sz="3500" dirty="0"/>
              <a:t>на сплочение коллектива.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algn="r" rtl="0"/>
            <a:r>
              <a:rPr lang="ru-RU" dirty="0"/>
              <a:t>МАДОУ детский сад 60 г. Тюмень</a:t>
            </a:r>
          </a:p>
          <a:p>
            <a:pPr algn="r" rtl="0"/>
            <a:r>
              <a:rPr lang="ru-RU" dirty="0"/>
              <a:t>Педагог-психолог: Худорожкова Д.В.</a:t>
            </a:r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599B5F29-ED3B-9B44-DBBE-FD28EE773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868679"/>
            <a:ext cx="10972800" cy="851453"/>
          </a:xfr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sz="3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психологического климата в коллективе: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1A8AD5F-DCF2-F71C-E7E2-C2FD4287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11CC6B6-E9D4-1736-ABF6-727D2464A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C0C8738-489D-4119-B73B-AFDFECE4F162}"/>
              </a:ext>
            </a:extLst>
          </p:cNvPr>
          <p:cNvSpPr txBox="1"/>
          <p:nvPr/>
        </p:nvSpPr>
        <p:spPr>
          <a:xfrm>
            <a:off x="304800" y="2286000"/>
            <a:ext cx="11734800" cy="381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Методика диагностики межличностных и межгрупповых отношений «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Социометия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 Ж. Морено. 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Методика «Определение индекса групповой сплоченности» 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К.Э.Сишора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Методика оценки уровня психологического климата коллектива 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А.Н.Лутошкина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 Методика оценки психологической атмосферы в коллективе А.Ф. 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Фидлер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(в адаптации Ю.Л. Ханина).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 Экспресс-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методика”по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изучению социально-психологического 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 в коллективе О.С. Михалюк и А.Ю. </a:t>
            </a:r>
            <a:r>
              <a:rPr kumimoji="0" lang="ru-RU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Шалыто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8771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40">
            <a:extLst>
              <a:ext uri="{FF2B5EF4-FFF2-40B4-BE49-F238E27FC236}">
                <a16:creationId xmlns:a16="http://schemas.microsoft.com/office/drawing/2014/main" id="{A49ABFAC-D966-9A7C-EFB9-4AA2A4BFC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33939"/>
            <a:ext cx="10972800" cy="351862"/>
          </a:xfrm>
        </p:spPr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«Определение индекса групповой сплоченности»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К.Э.Сишора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51DE16D-6222-1703-D240-DA742BD7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11</a:t>
            </a:fld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B8AA3F-59A7-47E5-B7EC-AB7601203A33}"/>
              </a:ext>
            </a:extLst>
          </p:cNvPr>
          <p:cNvSpPr txBox="1"/>
          <p:nvPr/>
        </p:nvSpPr>
        <p:spPr>
          <a:xfrm>
            <a:off x="152400" y="1066800"/>
            <a:ext cx="624840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1.Как бы вы оценили свою принадлежность к группе?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Чувствую себя ее членом, частью коллектива (5)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 в большинстве видов деятельности (4)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 в одних видах деятельности и не участвую в других (3)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чувствую, что являюсь членом группы (2)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Живу и существую отдельно от нее (1)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Не знаю, затрудняюсь ответить (1)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2. Перешли бы вы в другую группу, если бы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представилась такая возможность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(без изменения прочих условий)?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Да, очень хотел бы перейти (1)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Скорее перешел бы, чем остался (2)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Не вижу никакой разницы (3)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Скорее всего остался бы в своей группе (4)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Очень хотел бы остаться в своей группе (5)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знаю, трудно сказать (1)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E844F1-F9F1-413C-AD17-336AE17AEEA8}"/>
              </a:ext>
            </a:extLst>
          </p:cNvPr>
          <p:cNvSpPr txBox="1"/>
          <p:nvPr/>
        </p:nvSpPr>
        <p:spPr>
          <a:xfrm>
            <a:off x="6096000" y="1066800"/>
            <a:ext cx="6248400" cy="4960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Каковы взаимоотношения между членами вашей группы?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Лучше, чем в большинстве коллективов (3)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такие же, как и в большинстве коллективов (2)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Хуже, чем в большинстве классов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знаю, трудно сказать (1)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Каковы у вас взаимоотношения с руководством?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Лучше, чем в большинстве коллективов (3)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такие же, как и в большинстве коллективов (2)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Хуже, чем в большинстве коллективов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знаю. (1)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Каково отношение к делу (учебе и т.п.) в вашем коллективе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Лучше, чем в большинстве коллективов (3)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такие же, как и в большинстве коллективов (2)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Хуже, чем в большинстве коллективов (1)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знаю (1)</a:t>
            </a:r>
          </a:p>
        </p:txBody>
      </p:sp>
    </p:spTree>
    <p:extLst>
      <p:ext uri="{BB962C8B-B14F-4D97-AF65-F5344CB8AC3E}">
        <p14:creationId xmlns:p14="http://schemas.microsoft.com/office/powerpoint/2010/main" val="2700317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D2E1CCE7-5123-4DBD-B73F-05BCEC1CD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/>
              <a:t>Сплочение коллектива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B72F8D5-F2CC-4041-A781-E1521B805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12</a:t>
            </a:fld>
            <a:endParaRPr lang="ru-RU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B9B89C-2816-4372-A540-B0B8FD68AE4A}"/>
              </a:ext>
            </a:extLst>
          </p:cNvPr>
          <p:cNvSpPr txBox="1"/>
          <p:nvPr/>
        </p:nvSpPr>
        <p:spPr>
          <a:xfrm>
            <a:off x="762000" y="868101"/>
            <a:ext cx="10820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Игры и упражнения на сплочение коллектива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AAF6C0-EE4A-45B7-AAED-3E1460DE3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230" y="2015245"/>
            <a:ext cx="6175539" cy="39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63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7AA8D469-0F0F-4D9E-8AFD-0BB2292D3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 dirty="0"/>
              <a:t>Сплочение коллектива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616220C2-ABA7-446E-8758-5235C5EC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13</a:t>
            </a:fld>
            <a:endParaRPr lang="ru-RU" noProof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8DE5DA-8DA8-4552-90EE-5B0450D6138E}"/>
              </a:ext>
            </a:extLst>
          </p:cNvPr>
          <p:cNvSpPr txBox="1"/>
          <p:nvPr/>
        </p:nvSpPr>
        <p:spPr>
          <a:xfrm>
            <a:off x="685800" y="1030911"/>
            <a:ext cx="11277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Игры и упражнения на сплочение коллектива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545437-C29D-4C6A-AAC6-25069E383111}"/>
              </a:ext>
            </a:extLst>
          </p:cNvPr>
          <p:cNvSpPr txBox="1"/>
          <p:nvPr/>
        </p:nvSpPr>
        <p:spPr>
          <a:xfrm>
            <a:off x="3276600" y="1850592"/>
            <a:ext cx="60960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«Моё ожерелье»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444C3D-5CB0-4667-8230-2FF36A598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1" y="2719518"/>
            <a:ext cx="4800600" cy="38383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34FAD07-04EC-4ECD-94DF-F2F36AE23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2058" y="2631376"/>
            <a:ext cx="5121084" cy="384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76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0E08FD8E-3A0A-CCD4-5C2F-5B65BE73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94786B75-8C5A-A01F-F202-D3CB14D30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14</a:t>
            </a:fld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29030F-9B73-43DA-809C-D6B012664D96}"/>
              </a:ext>
            </a:extLst>
          </p:cNvPr>
          <p:cNvSpPr txBox="1"/>
          <p:nvPr/>
        </p:nvSpPr>
        <p:spPr>
          <a:xfrm>
            <a:off x="419100" y="868101"/>
            <a:ext cx="11353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Игры и упражнения на сплочение коллектива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9092B1C-D709-4E3B-B20C-5E2CD4404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850" y="2333117"/>
            <a:ext cx="4686300" cy="362966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CF80B99-31A0-4C95-86D1-E66C01D581AC}"/>
              </a:ext>
            </a:extLst>
          </p:cNvPr>
          <p:cNvSpPr txBox="1"/>
          <p:nvPr/>
        </p:nvSpPr>
        <p:spPr>
          <a:xfrm>
            <a:off x="2895600" y="1595037"/>
            <a:ext cx="60960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«Тарелка с водой»</a:t>
            </a:r>
          </a:p>
        </p:txBody>
      </p:sp>
    </p:spTree>
    <p:extLst>
      <p:ext uri="{BB962C8B-B14F-4D97-AF65-F5344CB8AC3E}">
        <p14:creationId xmlns:p14="http://schemas.microsoft.com/office/powerpoint/2010/main" val="2352993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0E08FD8E-3A0A-CCD4-5C2F-5B65BE73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94786B75-8C5A-A01F-F202-D3CB14D30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15</a:t>
            </a:fld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29030F-9B73-43DA-809C-D6B012664D96}"/>
              </a:ext>
            </a:extLst>
          </p:cNvPr>
          <p:cNvSpPr txBox="1"/>
          <p:nvPr/>
        </p:nvSpPr>
        <p:spPr>
          <a:xfrm>
            <a:off x="419100" y="868101"/>
            <a:ext cx="11353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Игры и упражнения на сплочение коллектива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0FACCC-A9E9-47B6-B8A7-BA68C0046E49}"/>
              </a:ext>
            </a:extLst>
          </p:cNvPr>
          <p:cNvSpPr txBox="1"/>
          <p:nvPr/>
        </p:nvSpPr>
        <p:spPr>
          <a:xfrm>
            <a:off x="1219200" y="1638167"/>
            <a:ext cx="102108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«Метафорические карты»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997554-3870-41C2-90DD-FAD77FC4E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775" t="10505" r="3376" b="14868"/>
          <a:stretch/>
        </p:blipFill>
        <p:spPr>
          <a:xfrm>
            <a:off x="3738113" y="2237634"/>
            <a:ext cx="5172974" cy="3730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2039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0E08FD8E-3A0A-CCD4-5C2F-5B65BE73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94786B75-8C5A-A01F-F202-D3CB14D30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16</a:t>
            </a:fld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29030F-9B73-43DA-809C-D6B012664D96}"/>
              </a:ext>
            </a:extLst>
          </p:cNvPr>
          <p:cNvSpPr txBox="1"/>
          <p:nvPr/>
        </p:nvSpPr>
        <p:spPr>
          <a:xfrm>
            <a:off x="419100" y="868101"/>
            <a:ext cx="11353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Игры и упражнения на сплочение коллектива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6C940A-98F2-4EF8-865D-0F78874BB1E1}"/>
              </a:ext>
            </a:extLst>
          </p:cNvPr>
          <p:cNvSpPr txBox="1"/>
          <p:nvPr/>
        </p:nvSpPr>
        <p:spPr>
          <a:xfrm>
            <a:off x="1828800" y="1551750"/>
            <a:ext cx="929640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«Сердце коллектива»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35DAB7C-E1E5-479E-8A65-FBE91C62647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2085584"/>
            <a:ext cx="5666117" cy="38852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848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4F687D-905D-5940-E92B-664E8ED07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96" y="0"/>
            <a:ext cx="11277600" cy="879602"/>
          </a:xfrm>
        </p:spPr>
        <p:txBody>
          <a:bodyPr rtlCol="0"/>
          <a:lstStyle>
            <a:defPPr>
              <a:defRPr lang="en-US"/>
            </a:defPPr>
          </a:lstStyle>
          <a:p>
            <a:pPr algn="ctr" rtl="0"/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Используемые источники и литература: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4CDA331-68CA-C2AE-0A48-6F7117361A0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219200"/>
            <a:ext cx="10899648" cy="4413250"/>
          </a:xfrm>
        </p:spPr>
        <p:txBody>
          <a:bodyPr rtlCol="0"/>
          <a:lstStyle>
            <a:defPPr>
              <a:defRPr lang="en-US"/>
            </a:defPPr>
          </a:lstStyle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Бойко В.В. Социально-психологический климат коллектива и личность / В.В. Бойко, А.Г. Ковалев. - М.: 2000. - 207 с.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Жданов О. Социально-психологический климат в коллективе/О. Жданов // HR-портал: сообщество профессионалов. - 2007. - №10.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Коломинский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Я.Л. Психология взаимоотношений в малых группах / Я.Л.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Коломинский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- Минск: Изд-во БГУ, 2009. - 284с.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Куницына В.Н. Межличностное общение/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В.Н.Куницына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Н.В.Казаринова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В.М.Погольша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- СПб.: Питер, 2006. - 269с.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Методики изучение психологического климата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https://infourok.ru/metodiki-dlya-diagnostiki-psihologicheskogo-klimata-v-klasse-6443710.html?ysclid=lpqugyddjp494489178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FA6A62-8FBF-887D-0560-47FF98E2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241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066800" y="914400"/>
            <a:ext cx="12185904" cy="1527048"/>
          </a:xfrm>
        </p:spPr>
        <p:txBody>
          <a:bodyPr rtlCol="0" anchor="t">
            <a:noAutofit/>
          </a:bodyPr>
          <a:lstStyle>
            <a:defPPr>
              <a:defRPr lang="en-US"/>
            </a:defPPr>
          </a:lstStyle>
          <a:p>
            <a:pPr algn="ctr" rtl="0"/>
            <a:r>
              <a:rPr lang="ru-RU" sz="5500" i="1" spc="300" dirty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СПАСИБО за внимание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FBE621-5063-49D9-ABEE-E2B6C13E8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1960481"/>
            <a:ext cx="5267242" cy="39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3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5F4EFB8-B32B-E305-CA40-1BDEF9E3C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216152"/>
            <a:ext cx="4873752" cy="4416552"/>
          </a:xfrm>
        </p:spPr>
        <p:txBody>
          <a:bodyPr rtlCol="0"/>
          <a:lstStyle>
            <a:defPPr>
              <a:defRPr lang="en-US"/>
            </a:defPPr>
          </a:lstStyle>
          <a:p>
            <a:pPr algn="ctr" rtl="0">
              <a:lnSpc>
                <a:spcPct val="150000"/>
              </a:lnSpc>
            </a:pPr>
            <a:r>
              <a:rPr lang="ru-RU" sz="16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«Должен быть коллектив воспитателей, и там, где воспитатели не соединены в коллектив и коллектив не имеет единого точного подхода к ребёнку, там не может быть никакого воспитательного процесса»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70640A05-A075-B6F7-8485-592305845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F82C67A-7D35-45E2-898A-4ED8581036A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6700893" y="1961070"/>
            <a:ext cx="4584589" cy="2926334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A003396-B624-401E-50C6-C0BB01AF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4471B7-DCFE-48C5-9457-9AA583F95052}"/>
              </a:ext>
            </a:extLst>
          </p:cNvPr>
          <p:cNvSpPr txBox="1"/>
          <p:nvPr/>
        </p:nvSpPr>
        <p:spPr>
          <a:xfrm>
            <a:off x="3352800" y="5456806"/>
            <a:ext cx="2133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А.С. Макаренко </a:t>
            </a:r>
          </a:p>
        </p:txBody>
      </p:sp>
    </p:spTree>
    <p:extLst>
      <p:ext uri="{BB962C8B-B14F-4D97-AF65-F5344CB8AC3E}">
        <p14:creationId xmlns:p14="http://schemas.microsoft.com/office/powerpoint/2010/main" val="330716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7775003-C8C2-57FA-C8D5-99577C44F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57201"/>
            <a:ext cx="5562600" cy="2209800"/>
          </a:xfrm>
        </p:spPr>
        <p:txBody>
          <a:bodyPr rtlCol="0"/>
          <a:lstStyle>
            <a:defPPr>
              <a:defRPr lang="en-US"/>
            </a:defPPr>
          </a:lstStyle>
          <a:p>
            <a:pPr algn="ctr" rtl="0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Коллектив – это???</a:t>
            </a:r>
            <a:endParaRPr lang="ru-RU" sz="400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B4F370C-18BC-A752-2980-6309F5D7D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r>
              <a:rPr lang="ru-RU" dirty="0"/>
              <a:t>Сплочение коллектива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682CE28-F0F9-4012-AF77-79F2E705054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8175171" y="134946"/>
            <a:ext cx="3901778" cy="2639797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0986A75-51DF-087B-EE6E-0899D0826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BAA85A-2A83-49D9-B3BA-70B75E6332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09800"/>
            <a:ext cx="3401863" cy="28348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BC847D-3F6C-48B8-A67D-7B99D58CF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927" y="3234354"/>
            <a:ext cx="4651651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25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676656"/>
            <a:ext cx="9823704" cy="3971544"/>
          </a:xfrm>
        </p:spPr>
        <p:txBody>
          <a:bodyPr rtlCol="0" anchor="t">
            <a:noAutofit/>
          </a:bodyPr>
          <a:lstStyle>
            <a:defPPr>
              <a:defRPr lang="en-US"/>
            </a:defPPr>
          </a:lstStyle>
          <a:p>
            <a:pPr algn="l" rtl="0"/>
            <a:r>
              <a:rPr kumimoji="0" lang="ru-RU" sz="35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Коллекти́в</a:t>
            </a:r>
            <a: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kumimoji="0" lang="ru-RU" sz="3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collectivus</a:t>
            </a:r>
            <a: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— собирательный) — группа лиц, объединённых какой-либо общей деятельностью, работой, учёбой, решением определённой общественной задачи.</a:t>
            </a:r>
            <a:b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5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климат – это</a:t>
            </a:r>
            <a: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межличностные отношения, типичные для трудового </a:t>
            </a: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</a:t>
            </a:r>
            <a: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определяют его основное настроение.</a:t>
            </a:r>
            <a:br>
              <a:rPr kumimoji="0" lang="ru-RU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spc="300" dirty="0">
              <a:ln w="28575">
                <a:solidFill>
                  <a:schemeClr val="tx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7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D441B7-60D7-2BA4-B058-7AB43FA49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-609600"/>
            <a:ext cx="12039600" cy="2133600"/>
          </a:xfrm>
        </p:spPr>
        <p:txBody>
          <a:bodyPr rtlCol="0"/>
          <a:lstStyle>
            <a:defPPr>
              <a:defRPr lang="en-US"/>
            </a:defPPr>
          </a:lstStyle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показателями положительного социально-психологического  климата являются: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B6BA244-3A6A-5970-796B-08549B120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2D9757A-21BA-4EF6-BBD3-449113F1E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1000" y="990600"/>
            <a:ext cx="11204447" cy="44958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• удовлетворенность членов коллектива своим пребыванием в коллективе, процессом и результатами труда;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признание авторитета руководителей, совмещающих признаки формальных и неформальных лидеров;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мажорное, жизнеутверждающее настроение в коллективе;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• высокая степень участия членов коллектива в управлении и самоуправлении коллективом;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сплоченность и организованность членов коллектива;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• степень открытости коммуникаций;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сознательная дисциплина;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продуктивность работы;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уверенность в будущем;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• практическое отсутствие текучести кадров. </a:t>
            </a:r>
          </a:p>
          <a:p>
            <a:endParaRPr lang="ru-RU" sz="2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B21214-269F-45AD-9CA7-1D256F620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3733800"/>
            <a:ext cx="3212870" cy="28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67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4067AB90-919C-547C-EA0C-C5763E0BC2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220" y="914400"/>
            <a:ext cx="10050780" cy="5943600"/>
          </a:xfrm>
        </p:spPr>
        <p:txBody>
          <a:bodyPr rtlCol="0"/>
          <a:lstStyle>
            <a:defPPr>
              <a:defRPr lang="en-US"/>
            </a:def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оптимизм, радость общения, доверие,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защищенности, безопасности и комфорта,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взаимная поддержка,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теплота и внимание в отношениях,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межличностные симпатии,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коммуникации,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уверенность,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бодрость,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свободно мыслить, творить, интеллектуально и профессионально расти,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вносить вклад в развитие организации,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совершать ошибки без страха наказания.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FD0AEF-FDC0-438D-8A1C-30CFE7722640}"/>
              </a:ext>
            </a:extLst>
          </p:cNvPr>
          <p:cNvSpPr txBox="1"/>
          <p:nvPr/>
        </p:nvSpPr>
        <p:spPr>
          <a:xfrm>
            <a:off x="617220" y="228600"/>
            <a:ext cx="11429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000" b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БЛАГОПРИЯТНЫЙ СОЦИАЛЬНО – ПСИХОЛОГИЧЕСКИЙ КЛИМАТ ХАРАКТЕРИЗУЮТ: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487A452-1871-4181-86E1-335C5B955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1752600"/>
            <a:ext cx="3805238" cy="245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3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4067AB90-919C-547C-EA0C-C5763E0BC2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1219200"/>
            <a:ext cx="11582400" cy="5410200"/>
          </a:xfrm>
        </p:spPr>
        <p:txBody>
          <a:bodyPr rtlCol="0"/>
          <a:lstStyle>
            <a:defPPr>
              <a:defRPr lang="en-US"/>
            </a:def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пессимизм,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раздражительность,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скука,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напряженность и конфликтность отношений в группе,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неуверенность, боязнь ошибиться или произвести плохое впечатление,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страх наказания, неприятие, непонимание,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враждебность, подозрительность, недоверие друг к другу,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нежелание вкладывать усилия в совместный продукт, в развитие коллектива и организации в целом,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неудовлетворенность.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FD0AEF-FDC0-438D-8A1C-30CFE7722640}"/>
              </a:ext>
            </a:extLst>
          </p:cNvPr>
          <p:cNvSpPr txBox="1"/>
          <p:nvPr/>
        </p:nvSpPr>
        <p:spPr>
          <a:xfrm>
            <a:off x="152400" y="228600"/>
            <a:ext cx="118948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000" b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 БЛАГОПРИЯТНЫЙ СОЦИАЛЬНО – ПСИХОЛОГИЧЕСКИЙ </a:t>
            </a:r>
          </a:p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ru-RU" sz="2000" b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ЛИМАТ ХАРАКТЕРИЗУЮТ: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31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5574A90-FA58-482E-8D89-795B41CC56F6}"/>
              </a:ext>
            </a:extLst>
          </p:cNvPr>
          <p:cNvSpPr txBox="1"/>
          <p:nvPr/>
        </p:nvSpPr>
        <p:spPr>
          <a:xfrm>
            <a:off x="3962400" y="228600"/>
            <a:ext cx="79248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00" i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эмоционального благополучия в педагогическом коллективе, сплоченности коллектива - это важнейшее дело, это командная работа - как администрации, так и каждого члена коллектива.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01191F-E838-4ECA-9284-358B1B064411}"/>
              </a:ext>
            </a:extLst>
          </p:cNvPr>
          <p:cNvSpPr txBox="1"/>
          <p:nvPr/>
        </p:nvSpPr>
        <p:spPr>
          <a:xfrm>
            <a:off x="304801" y="2133600"/>
            <a:ext cx="11582400" cy="4261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проявления эмоционально-психологического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 в коллективе: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Совместимость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- эффект взаимодействия людей, характеризующийся их максимальной удовлетворенностью друг другом.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Сработанность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— процесс и результат взаимодействия людей, который характеризуется максимально возможным успехом деятельности при незначительных эмоционально-энергетических издержках.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Сплоченность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коллектива является мерой упорядоченности, согласованности и устойчивости внутригрупповых и межгрупповых межличностных взаимосвязей, обеспечивающих стабильность и преемственность (традицию) жизнедеятельности коллектива.</a:t>
            </a:r>
          </a:p>
        </p:txBody>
      </p:sp>
    </p:spTree>
    <p:extLst>
      <p:ext uri="{BB962C8B-B14F-4D97-AF65-F5344CB8AC3E}">
        <p14:creationId xmlns:p14="http://schemas.microsoft.com/office/powerpoint/2010/main" val="355779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11CC6B6-E9D4-1736-ABF6-727D2464A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en-US"/>
            </a:defPPr>
          </a:lstStyle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38A70A-427C-48EB-ACC3-2A905E5EAF78}"/>
              </a:ext>
            </a:extLst>
          </p:cNvPr>
          <p:cNvSpPr txBox="1"/>
          <p:nvPr/>
        </p:nvSpPr>
        <p:spPr>
          <a:xfrm>
            <a:off x="228600" y="868101"/>
            <a:ext cx="1143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3000" b="1" i="1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Факторы, влияющие на психологический климат в коллективе:</a:t>
            </a:r>
            <a:endParaRPr lang="ru-RU" sz="3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D7A54B-BCA9-4D7F-9E56-4159D9736E82}"/>
              </a:ext>
            </a:extLst>
          </p:cNvPr>
          <p:cNvSpPr txBox="1"/>
          <p:nvPr/>
        </p:nvSpPr>
        <p:spPr>
          <a:xfrm>
            <a:off x="3105974" y="496172"/>
            <a:ext cx="6092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Сплочение коллектива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C6D500E-B9CA-4AA3-B8A2-0ED4EEDBA4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687" r="16687"/>
          <a:stretch>
            <a:fillRect/>
          </a:stretch>
        </p:blipFill>
        <p:spPr>
          <a:xfrm>
            <a:off x="228601" y="4476037"/>
            <a:ext cx="2238376" cy="223837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8F0A194-A5F4-4AD6-B810-6FFCA80D5E0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14856" r="14856"/>
          <a:stretch>
            <a:fillRect/>
          </a:stretch>
        </p:blipFill>
        <p:spPr>
          <a:xfrm>
            <a:off x="4914900" y="4650826"/>
            <a:ext cx="2057400" cy="20574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8D541BD0-83D8-4D4E-97FD-9F895191D393}"/>
              </a:ext>
            </a:extLst>
          </p:cNvPr>
          <p:cNvSpPr txBox="1"/>
          <p:nvPr/>
        </p:nvSpPr>
        <p:spPr>
          <a:xfrm rot="10800000" flipV="1">
            <a:off x="594292" y="1538426"/>
            <a:ext cx="11463968" cy="2821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Стиль руководства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Особенности деятельности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 Система взаимоотношений по вертикали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Система отношений по горизонтали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 Совместимость</a:t>
            </a:r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96666ED4-D67B-436E-B3F9-B3B98958FA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0901" y="4476036"/>
            <a:ext cx="2606807" cy="195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10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Droplet">
      <a:dk1>
        <a:srgbClr val="000000"/>
      </a:dk1>
      <a:lt1>
        <a:srgbClr val="FFFFFF"/>
      </a:lt1>
      <a:dk2>
        <a:srgbClr val="0065A8"/>
      </a:dk2>
      <a:lt2>
        <a:srgbClr val="E7E6E6"/>
      </a:lt2>
      <a:accent1>
        <a:srgbClr val="FDCFFD"/>
      </a:accent1>
      <a:accent2>
        <a:srgbClr val="B6DFFF"/>
      </a:accent2>
      <a:accent3>
        <a:srgbClr val="8AE3A8"/>
      </a:accent3>
      <a:accent4>
        <a:srgbClr val="A69BFB"/>
      </a:accent4>
      <a:accent5>
        <a:srgbClr val="B5C3FF"/>
      </a:accent5>
      <a:accent6>
        <a:srgbClr val="73E9C4"/>
      </a:accent6>
      <a:hlink>
        <a:srgbClr val="0563C1"/>
      </a:hlink>
      <a:folHlink>
        <a:srgbClr val="954F72"/>
      </a:folHlink>
    </a:clrScheme>
    <a:fontScheme name="Custom 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-Design-TM34316244_Win32_SD_v9" id="{3E0090C2-CA58-4B70-B5D1-01F921C14922}" vid="{00CD7D6A-B673-47B4-AF03-4EFC805EABB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239F86-289C-4137-84E8-C0091446A9E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customXml/itemProps2.xml><?xml version="1.0" encoding="utf-8"?>
<ds:datastoreItem xmlns:ds="http://schemas.openxmlformats.org/officeDocument/2006/customXml" ds:itemID="{8441F879-28B8-493E-AE7E-E245EA409B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E57227-B209-41C6-952B-171D14C75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2656</Words>
  <Application>Microsoft Office PowerPoint</Application>
  <PresentationFormat>Широкоэкранный</PresentationFormat>
  <Paragraphs>231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Times New Roman</vt:lpstr>
      <vt:lpstr>Тема Office</vt:lpstr>
      <vt:lpstr>Психологический климат  в коллективе. Игры и упражнения  на сплочение коллектива.</vt:lpstr>
      <vt:lpstr>«Должен быть коллектив воспитателей, и там, где воспитатели не соединены в коллектив и коллектив не имеет единого точного подхода к ребёнку, там не может быть никакого воспитательного процесса»</vt:lpstr>
      <vt:lpstr>Коллектив – это???</vt:lpstr>
      <vt:lpstr>Коллекти́в (от лат. collectivus — собирательный) — группа лиц, объединённых какой-либо общей деятельностью, работой, учёбой, решением определённой общественной задачи.   Психологический климат – это, межличностные отношения, типичные для трудового коллектива, которые определяют его основное настроение. </vt:lpstr>
      <vt:lpstr>Основными показателями положительного социально-психологического  климата являются: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Диагностика психологического климата в коллективе:</vt:lpstr>
      <vt:lpstr>Методика «Определение индекса групповой сплоченности» К.Э.Сишора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источники и литература: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2022-07-23T05:42:44Z</dcterms:created>
  <dcterms:modified xsi:type="dcterms:W3CDTF">2025-09-19T07:36:24Z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