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91" r:id="rId1"/>
    <p:sldMasterId id="2147483921" r:id="rId2"/>
  </p:sldMasterIdLst>
  <p:notesMasterIdLst>
    <p:notesMasterId r:id="rId22"/>
  </p:notesMasterIdLst>
  <p:sldIdLst>
    <p:sldId id="288" r:id="rId3"/>
    <p:sldId id="281" r:id="rId4"/>
    <p:sldId id="284" r:id="rId5"/>
    <p:sldId id="261" r:id="rId6"/>
    <p:sldId id="262" r:id="rId7"/>
    <p:sldId id="263" r:id="rId8"/>
    <p:sldId id="277" r:id="rId9"/>
    <p:sldId id="266" r:id="rId10"/>
    <p:sldId id="267" r:id="rId11"/>
    <p:sldId id="268" r:id="rId12"/>
    <p:sldId id="269" r:id="rId13"/>
    <p:sldId id="279" r:id="rId14"/>
    <p:sldId id="270" r:id="rId15"/>
    <p:sldId id="289" r:id="rId16"/>
    <p:sldId id="287" r:id="rId17"/>
    <p:sldId id="274" r:id="rId18"/>
    <p:sldId id="275" r:id="rId19"/>
    <p:sldId id="276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FF7"/>
    <a:srgbClr val="FFCFA7"/>
    <a:srgbClr val="39C757"/>
    <a:srgbClr val="C7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06" autoAdjust="0"/>
    <p:restoredTop sz="96233" autoAdjust="0"/>
  </p:normalViewPr>
  <p:slideViewPr>
    <p:cSldViewPr snapToGrid="0">
      <p:cViewPr varScale="1">
        <p:scale>
          <a:sx n="101" d="100"/>
          <a:sy n="101" d="100"/>
        </p:scale>
        <p:origin x="126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759459755030647"/>
          <c:y val="0.1787817320147819"/>
          <c:w val="0.58518318022747129"/>
          <c:h val="0.56463528283915154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8"/>
          <c:cat>
            <c:strRef>
              <c:f>Лист1!$A$2:$A$6</c:f>
              <c:strCache>
                <c:ptCount val="5"/>
                <c:pt idx="0">
                  <c:v>Перегруженность учебных программ</c:v>
                </c:pt>
                <c:pt idx="1">
                  <c:v>Отсутствие индивидуального подхода к учащимся</c:v>
                </c:pt>
                <c:pt idx="2">
                  <c:v>Стрессогенные технологии обучения и воспитания</c:v>
                </c:pt>
                <c:pt idx="3">
                  <c:v>Неправильная организация учебного времени</c:v>
                </c:pt>
                <c:pt idx="4">
                  <c:v>Недостаток двигательной активности учащихся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3C-4D86-B07E-BB664DAE7FEA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Перегруженность учебных программ</c:v>
                </c:pt>
                <c:pt idx="1">
                  <c:v>Отсутствие индивидуального подхода к учащимся</c:v>
                </c:pt>
                <c:pt idx="2">
                  <c:v>Стрессогенные технологии обучения и воспитания</c:v>
                </c:pt>
                <c:pt idx="3">
                  <c:v>Неправильная организация учебного времени</c:v>
                </c:pt>
                <c:pt idx="4">
                  <c:v>Недостаток двигательной активности учащихся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3C-4D86-B07E-BB664DAE7F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solidFill>
          <a:schemeClr val="accent1">
            <a:lumMod val="20000"/>
            <a:lumOff val="80000"/>
          </a:schemeClr>
        </a:solidFill>
        <a:ln>
          <a:solidFill>
            <a:schemeClr val="tx1"/>
          </a:solidFill>
        </a:ln>
        <a:effectLst/>
        <a:sp3d>
          <a:contourClr>
            <a:schemeClr val="tx1"/>
          </a:contourClr>
        </a:sp3d>
      </c:spPr>
    </c:sideWall>
    <c:backWall>
      <c:thickness val="0"/>
      <c:spPr>
        <a:solidFill>
          <a:schemeClr val="accent1">
            <a:lumMod val="20000"/>
            <a:lumOff val="80000"/>
          </a:schemeClr>
        </a:solidFill>
        <a:ln>
          <a:solidFill>
            <a:schemeClr val="tx1"/>
          </a:solidFill>
        </a:ln>
        <a:effectLst/>
        <a:sp3d>
          <a:contourClr>
            <a:schemeClr val="tx1"/>
          </a:contourClr>
        </a:sp3d>
      </c:spPr>
    </c:backWall>
    <c:plotArea>
      <c:layout>
        <c:manualLayout>
          <c:layoutTarget val="inner"/>
          <c:xMode val="edge"/>
          <c:yMode val="edge"/>
          <c:x val="3.3311461067366839E-4"/>
          <c:y val="0.10744656058390603"/>
          <c:w val="0.91421544181977255"/>
          <c:h val="0.7444421267560434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1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1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Здоровые дети</c:v>
                </c:pt>
                <c:pt idx="1">
                  <c:v>Близорукость</c:v>
                </c:pt>
                <c:pt idx="2">
                  <c:v>Нервно-псих р-ва</c:v>
                </c:pt>
                <c:pt idx="3">
                  <c:v>Нарушение осанки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3.9</c:v>
                </c:pt>
                <c:pt idx="2">
                  <c:v>5.6</c:v>
                </c:pt>
                <c:pt idx="3">
                  <c:v>1.9000000000000001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FD-4DB9-9801-5D3D5F7904A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spPr>
            <a:solidFill>
              <a:schemeClr val="accent3">
                <a:alpha val="88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3">
                  <a:lumMod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5.8333333333333445E-2"/>
                  <c:y val="-1.7500365595728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8FD-4DB9-9801-5D3D5F7904A0}"/>
                </c:ext>
              </c:extLst>
            </c:dLbl>
            <c:spPr>
              <a:solidFill>
                <a:schemeClr val="accent3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Здоровые дети</c:v>
                </c:pt>
                <c:pt idx="1">
                  <c:v>Близорукость</c:v>
                </c:pt>
                <c:pt idx="2">
                  <c:v>Нервно-псих р-ва</c:v>
                </c:pt>
                <c:pt idx="3">
                  <c:v>Нарушение осанки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25</c:v>
                </c:pt>
                <c:pt idx="1">
                  <c:v>12.3</c:v>
                </c:pt>
                <c:pt idx="2">
                  <c:v>16.399999999999999</c:v>
                </c:pt>
                <c:pt idx="3">
                  <c:v>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FD-4DB9-9801-5D3D5F7904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101794560"/>
        <c:axId val="101796096"/>
        <c:axId val="100124416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Лист1!$C$1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solidFill>
                    <a:schemeClr val="accent2">
                      <a:alpha val="88000"/>
                    </a:schemeClr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  <a:effectLst/>
                  <a:scene3d>
                    <a:camera prst="orthographicFront"/>
                    <a:lightRig rig="threePt" dir="t"/>
                  </a:scene3d>
                  <a:sp3d prstMaterial="flat">
                    <a:contourClr>
                      <a:schemeClr val="accent2">
                        <a:lumMod val="50000"/>
                      </a:schemeClr>
                    </a:contourClr>
                  </a:sp3d>
                </c:spPr>
                <c:invertIfNegative val="0"/>
                <c:dLbls>
                  <c:spPr>
                    <a:solidFill>
                      <a:schemeClr val="accent2">
                        <a:alpha val="30000"/>
                      </a:schemeClr>
                    </a:solidFill>
                    <a:ln>
                      <a:solidFill>
                        <a:schemeClr val="lt1">
                          <a:alpha val="50000"/>
                        </a:schemeClr>
                      </a:solidFill>
                      <a:round/>
                    </a:ln>
                    <a:effectLst>
                      <a:outerShdw blurRad="63500" dist="889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lt1">
                                <a:lumMod val="50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4"/>
                      <c:pt idx="0">
                        <c:v>Здоровые дети</c:v>
                      </c:pt>
                      <c:pt idx="1">
                        <c:v>Близорукость</c:v>
                      </c:pt>
                      <c:pt idx="2">
                        <c:v>Нервно-псих р-ва</c:v>
                      </c:pt>
                      <c:pt idx="3">
                        <c:v>Нарушение осанки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88FD-4DB9-9801-5D3D5F7904A0}"/>
                  </c:ext>
                </c:extLst>
              </c15:ser>
            </c15:filteredBarSeries>
          </c:ext>
        </c:extLst>
      </c:bar3DChart>
      <c:catAx>
        <c:axId val="10179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796096"/>
        <c:crosses val="autoZero"/>
        <c:auto val="1"/>
        <c:lblAlgn val="ctr"/>
        <c:lblOffset val="100"/>
        <c:noMultiLvlLbl val="0"/>
      </c:catAx>
      <c:valAx>
        <c:axId val="101796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1794560"/>
        <c:crosses val="autoZero"/>
        <c:crossBetween val="between"/>
      </c:valAx>
      <c:serAx>
        <c:axId val="10012441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796096"/>
        <c:crosses val="autoZero"/>
      </c:ser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849332895888038"/>
          <c:y val="0"/>
          <c:w val="0.27495778652668418"/>
          <c:h val="0.124946926179634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6350" cap="flat" cmpd="sng" algn="ctr">
      <a:solidFill>
        <a:schemeClr val="dk1">
          <a:tint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89242228535268"/>
          <c:y val="7.2114962392169635E-2"/>
          <c:w val="0.48884464656829768"/>
          <c:h val="0.624542119353515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выокий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FFFFFF"/>
              </a:solidFill>
            </a:ln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2.2999999999999998</c:v>
                </c:pt>
                <c:pt idx="1">
                  <c:v>3.6</c:v>
                </c:pt>
                <c:pt idx="2">
                  <c:v>5.0999999999999996</c:v>
                </c:pt>
                <c:pt idx="3">
                  <c:v>5.8</c:v>
                </c:pt>
                <c:pt idx="4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62-41F0-9396-F3186956B98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FFFF"/>
              </a:solidFill>
            </a:ln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5.7</c:v>
                </c:pt>
                <c:pt idx="1">
                  <c:v>4.5999999999999996</c:v>
                </c:pt>
                <c:pt idx="2">
                  <c:v>3.7</c:v>
                </c:pt>
                <c:pt idx="3">
                  <c:v>3.2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62-41F0-9396-F3186956B98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</c:v>
                </c:pt>
                <c:pt idx="1">
                  <c:v>1.7</c:v>
                </c:pt>
                <c:pt idx="2">
                  <c:v>1.2</c:v>
                </c:pt>
                <c:pt idx="3">
                  <c:v>0.9</c:v>
                </c:pt>
                <c:pt idx="4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62-41F0-9396-F3186956B9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3451520"/>
        <c:axId val="51283648"/>
        <c:axId val="0"/>
      </c:bar3DChart>
      <c:catAx>
        <c:axId val="153451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1283648"/>
        <c:crosses val="autoZero"/>
        <c:auto val="1"/>
        <c:lblAlgn val="ctr"/>
        <c:lblOffset val="100"/>
        <c:noMultiLvlLbl val="0"/>
      </c:catAx>
      <c:valAx>
        <c:axId val="512836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451520"/>
        <c:crosses val="autoZero"/>
        <c:crossBetween val="between"/>
      </c:valAx>
    </c:plotArea>
    <c:legend>
      <c:legendPos val="r"/>
      <c:layout/>
      <c:overlay val="0"/>
      <c:spPr>
        <a:noFill/>
        <a:ln w="12700">
          <a:solidFill>
            <a:schemeClr val="tx1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44489105268809"/>
          <c:y val="9.9608455219559591E-2"/>
          <c:w val="0.47307092019876684"/>
          <c:h val="0.4343615314430854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уч-ся</c:v>
                </c:pt>
              </c:strCache>
            </c:strRef>
          </c:tx>
          <c:spPr>
            <a:ln w="47625" cmpd="sng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20-21 уч.г.</c:v>
                </c:pt>
                <c:pt idx="1">
                  <c:v>21-22 уч.г.</c:v>
                </c:pt>
                <c:pt idx="2">
                  <c:v>22-23уч.г.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E43-4AFC-BE4F-91FC675DA0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 обучения</c:v>
                </c:pt>
              </c:strCache>
            </c:strRef>
          </c:tx>
          <c:spPr>
            <a:ln w="41275" cmpd="sng">
              <a:solidFill>
                <a:srgbClr val="002060"/>
              </a:solidFill>
            </a:ln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20-21 уч.г.</c:v>
                </c:pt>
                <c:pt idx="1">
                  <c:v>21-22 уч.г.</c:v>
                </c:pt>
                <c:pt idx="2">
                  <c:v>22-23уч.г.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3.1</c:v>
                </c:pt>
                <c:pt idx="2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E43-4AFC-BE4F-91FC675DA09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20-21 уч.г.</c:v>
                </c:pt>
                <c:pt idx="1">
                  <c:v>21-22 уч.г.</c:v>
                </c:pt>
                <c:pt idx="2">
                  <c:v>22-23уч.г.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E43-4AFC-BE4F-91FC675DA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3598336"/>
        <c:axId val="51285376"/>
      </c:lineChart>
      <c:catAx>
        <c:axId val="123598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1285376"/>
        <c:crosses val="autoZero"/>
        <c:auto val="1"/>
        <c:lblAlgn val="ctr"/>
        <c:lblOffset val="100"/>
        <c:noMultiLvlLbl val="0"/>
      </c:catAx>
      <c:valAx>
        <c:axId val="51285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3598336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64524838104021554"/>
          <c:y val="0.24442647009162238"/>
          <c:w val="0.34251259860181238"/>
          <c:h val="0.5008123042220671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регулярно</c:v>
                </c:pt>
              </c:strCache>
            </c:strRef>
          </c:tx>
          <c:spPr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4"/>
                <c:pt idx="0">
                  <c:v>2022 уч.г.-23</c:v>
                </c:pt>
                <c:pt idx="1">
                  <c:v>2021-22 уч.г.</c:v>
                </c:pt>
                <c:pt idx="2">
                  <c:v>2020-21 уч.г.</c:v>
                </c:pt>
                <c:pt idx="3">
                  <c:v>2019-120уч.г.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17</c:v>
                </c:pt>
                <c:pt idx="2">
                  <c:v>19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77-46CC-8DD8-03BC4D4D3A5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иногда</c:v>
                </c:pt>
              </c:strCache>
            </c:strRef>
          </c:tx>
          <c:spPr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4"/>
                <c:pt idx="0">
                  <c:v>2022 уч.г.-23</c:v>
                </c:pt>
                <c:pt idx="1">
                  <c:v>2021-22 уч.г.</c:v>
                </c:pt>
                <c:pt idx="2">
                  <c:v>2020-21 уч.г.</c:v>
                </c:pt>
                <c:pt idx="3">
                  <c:v>2019-120уч.г.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</c:v>
                </c:pt>
                <c:pt idx="1">
                  <c:v>60</c:v>
                </c:pt>
                <c:pt idx="2">
                  <c:v>68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77-46CC-8DD8-03BC4D4D3A5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никогда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4"/>
                <c:pt idx="0">
                  <c:v>2022 уч.г.-23</c:v>
                </c:pt>
                <c:pt idx="1">
                  <c:v>2021-22 уч.г.</c:v>
                </c:pt>
                <c:pt idx="2">
                  <c:v>2020-21 уч.г.</c:v>
                </c:pt>
                <c:pt idx="3">
                  <c:v>2019-120уч.г.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35</c:v>
                </c:pt>
                <c:pt idx="1">
                  <c:v>23</c:v>
                </c:pt>
                <c:pt idx="2">
                  <c:v>13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77-46CC-8DD8-03BC4D4D3A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744192"/>
        <c:axId val="51287104"/>
      </c:barChart>
      <c:catAx>
        <c:axId val="14874419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51287104"/>
        <c:crosses val="autoZero"/>
        <c:auto val="1"/>
        <c:lblAlgn val="ctr"/>
        <c:lblOffset val="100"/>
        <c:noMultiLvlLbl val="0"/>
      </c:catAx>
      <c:valAx>
        <c:axId val="512871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48744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863644209396754"/>
          <c:y val="4.4704320475399337E-2"/>
          <c:w val="0.33906942768142806"/>
          <c:h val="0.70667693701398426"/>
        </c:manualLayout>
      </c:layout>
      <c:overlay val="0"/>
      <c:spPr>
        <a:ln>
          <a:noFill/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3311475253783784"/>
          <c:y val="0"/>
          <c:w val="0.32014550514663676"/>
          <c:h val="0.760204627782785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регулярно</c:v>
                </c:pt>
              </c:strCache>
            </c:strRef>
          </c:tx>
          <c:spPr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2022-23</c:v>
                </c:pt>
                <c:pt idx="1">
                  <c:v>2021-22</c:v>
                </c:pt>
                <c:pt idx="2">
                  <c:v>2020-21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19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6A-4697-A2A6-17AD93389D3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иногда</c:v>
                </c:pt>
              </c:strCache>
            </c:strRef>
          </c:tx>
          <c:spPr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2022-23</c:v>
                </c:pt>
                <c:pt idx="1">
                  <c:v>2021-22</c:v>
                </c:pt>
                <c:pt idx="2">
                  <c:v>2020-21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</c:v>
                </c:pt>
                <c:pt idx="1">
                  <c:v>68</c:v>
                </c:pt>
                <c:pt idx="2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6A-4697-A2A6-17AD93389D3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никогда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2022-23</c:v>
                </c:pt>
                <c:pt idx="1">
                  <c:v>2021-22</c:v>
                </c:pt>
                <c:pt idx="2">
                  <c:v>2020-21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35</c:v>
                </c:pt>
                <c:pt idx="1">
                  <c:v>13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6A-4697-A2A6-17AD93389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025408"/>
        <c:axId val="137026944"/>
      </c:barChart>
      <c:catAx>
        <c:axId val="1370254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37026944"/>
        <c:crosses val="autoZero"/>
        <c:auto val="1"/>
        <c:lblAlgn val="ctr"/>
        <c:lblOffset val="100"/>
        <c:noMultiLvlLbl val="0"/>
      </c:catAx>
      <c:valAx>
        <c:axId val="1370269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7025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556879972965461"/>
          <c:y val="0.28200959101679851"/>
          <c:w val="0.26213707547116727"/>
          <c:h val="0.63427866901364294"/>
        </c:manualLayout>
      </c:layout>
      <c:overlay val="0"/>
      <c:spPr>
        <a:ln>
          <a:noFill/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85428932330041"/>
          <c:y val="0.11701918671256802"/>
          <c:w val="0.57500087031674985"/>
          <c:h val="0.5851416662040670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Подготовит.гр.</c:v>
                </c:pt>
              </c:strCache>
            </c:strRef>
          </c:tx>
          <c:spPr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2021 г. </c:v>
                </c:pt>
                <c:pt idx="1">
                  <c:v>2022г.</c:v>
                </c:pt>
                <c:pt idx="2">
                  <c:v>2023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174</c:v>
                </c:pt>
                <c:pt idx="1">
                  <c:v>164</c:v>
                </c:pt>
                <c:pt idx="2">
                  <c:v>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04-44DA-B2B8-2BD1AEA8A2D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Основная гр.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2021 г. </c:v>
                </c:pt>
                <c:pt idx="1">
                  <c:v>2022г.</c:v>
                </c:pt>
                <c:pt idx="2">
                  <c:v>2023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555</c:v>
                </c:pt>
                <c:pt idx="1">
                  <c:v>587</c:v>
                </c:pt>
                <c:pt idx="2">
                  <c:v>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04-44DA-B2B8-2BD1AEA8A2D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Кол-во  учащихся</c:v>
                </c:pt>
              </c:strCache>
            </c:strRef>
          </c:tx>
          <c:spPr>
            <a:ln>
              <a:solidFill>
                <a:srgbClr val="FFFFFF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2021 г. </c:v>
                </c:pt>
                <c:pt idx="1">
                  <c:v>2022г.</c:v>
                </c:pt>
                <c:pt idx="2">
                  <c:v>2023 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746</c:v>
                </c:pt>
                <c:pt idx="1">
                  <c:v>765</c:v>
                </c:pt>
                <c:pt idx="2">
                  <c:v>780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04-44DA-B2B8-2BD1AEA8A2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6822144"/>
        <c:axId val="46823680"/>
        <c:axId val="133469056"/>
      </c:bar3DChart>
      <c:catAx>
        <c:axId val="46822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6823680"/>
        <c:crosses val="autoZero"/>
        <c:auto val="1"/>
        <c:lblAlgn val="ctr"/>
        <c:lblOffset val="100"/>
        <c:noMultiLvlLbl val="0"/>
      </c:catAx>
      <c:valAx>
        <c:axId val="46823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6822144"/>
        <c:crosses val="autoZero"/>
        <c:crossBetween val="between"/>
      </c:valAx>
      <c:serAx>
        <c:axId val="133469056"/>
        <c:scaling>
          <c:orientation val="minMax"/>
        </c:scaling>
        <c:delete val="1"/>
        <c:axPos val="b"/>
        <c:majorTickMark val="out"/>
        <c:minorTickMark val="none"/>
        <c:tickLblPos val="nextTo"/>
        <c:crossAx val="46823680"/>
        <c:crosses val="autoZero"/>
      </c:ser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7655378027756297"/>
          <c:y val="0.23446837530333833"/>
          <c:w val="0.3090292335612303"/>
          <c:h val="0.6187315721185060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DEC4C7-9D9B-4110-9182-BF5E3E492943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60ED44-B3CF-4D89-A518-453C1BB0BF84}">
      <dgm:prSet phldrT="[Текст]" custT="1"/>
      <dgm:spPr>
        <a:effectLst>
          <a:innerShdw blurRad="63500" dist="50800">
            <a:schemeClr val="tx1">
              <a:alpha val="50000"/>
            </a:schemeClr>
          </a:innerShdw>
        </a:effectLst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50800" dist="38100" algn="l" rotWithShape="0">
                  <a:schemeClr val="tx1">
                    <a:alpha val="40000"/>
                  </a:schemeClr>
                </a:outerShdw>
              </a:effectLst>
            </a:rPr>
            <a:t>нетрадиционные приемы и формы организации обучения и воспитания</a:t>
          </a:r>
          <a:r>
            <a:rPr lang="ru-RU" sz="2400" b="1" u="sng" dirty="0" smtClean="0">
              <a:solidFill>
                <a:srgbClr val="002060"/>
              </a:solidFill>
              <a:effectLst>
                <a:outerShdw blurRad="50800" dist="38100" algn="l" rotWithShape="0">
                  <a:schemeClr val="tx1">
                    <a:alpha val="40000"/>
                  </a:schemeClr>
                </a:outerShdw>
              </a:effectLst>
            </a:rPr>
            <a:t> </a:t>
          </a:r>
          <a:endParaRPr lang="ru-RU" sz="2400" dirty="0">
            <a:solidFill>
              <a:srgbClr val="002060"/>
            </a:solidFill>
            <a:effectLst>
              <a:outerShdw blurRad="50800" dist="38100" algn="l" rotWithShape="0">
                <a:schemeClr val="tx1">
                  <a:alpha val="40000"/>
                </a:schemeClr>
              </a:outerShdw>
            </a:effectLst>
          </a:endParaRPr>
        </a:p>
      </dgm:t>
    </dgm:pt>
    <dgm:pt modelId="{0F028DA2-FA35-4BA7-97F3-558C4A0223CA}" type="parTrans" cxnId="{C1F58208-F49C-4585-A79E-60D1CABF340B}">
      <dgm:prSet/>
      <dgm:spPr/>
      <dgm:t>
        <a:bodyPr/>
        <a:lstStyle/>
        <a:p>
          <a:endParaRPr lang="ru-RU"/>
        </a:p>
      </dgm:t>
    </dgm:pt>
    <dgm:pt modelId="{5735AC25-7A4E-4AFE-AD3F-A0FB13C6A17E}" type="sibTrans" cxnId="{C1F58208-F49C-4585-A79E-60D1CABF340B}">
      <dgm:prSet/>
      <dgm:spPr/>
      <dgm:t>
        <a:bodyPr/>
        <a:lstStyle/>
        <a:p>
          <a:endParaRPr lang="ru-RU"/>
        </a:p>
      </dgm:t>
    </dgm:pt>
    <dgm:pt modelId="{52181244-E4FA-4C3C-918F-F93AE188B0F0}">
      <dgm:prSet phldrT="[Текст]" custT="1"/>
      <dgm:spPr/>
      <dgm:t>
        <a:bodyPr/>
        <a:lstStyle/>
        <a:p>
          <a:r>
            <a:rPr lang="ru-RU" sz="20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повышение авторитета знаний, </a:t>
          </a:r>
          <a:r>
            <a:rPr lang="ru-RU" sz="18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активности</a:t>
          </a:r>
          <a:r>
            <a:rPr lang="ru-RU" sz="20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 на уроке каждого ученика</a:t>
          </a:r>
          <a:endParaRPr lang="ru-RU" sz="20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gm:t>
    </dgm:pt>
    <dgm:pt modelId="{EDE9E806-C0D9-4625-86A1-9A2667AF5202}" type="parTrans" cxnId="{7E2A950D-BA3E-4259-B295-D07A550162D2}">
      <dgm:prSet/>
      <dgm:spPr/>
      <dgm:t>
        <a:bodyPr/>
        <a:lstStyle/>
        <a:p>
          <a:endParaRPr lang="ru-RU"/>
        </a:p>
      </dgm:t>
    </dgm:pt>
    <dgm:pt modelId="{16A7DB57-D0DF-42A5-BB71-2561C313E61E}" type="sibTrans" cxnId="{7E2A950D-BA3E-4259-B295-D07A550162D2}">
      <dgm:prSet/>
      <dgm:spPr/>
      <dgm:t>
        <a:bodyPr/>
        <a:lstStyle/>
        <a:p>
          <a:endParaRPr lang="ru-RU"/>
        </a:p>
      </dgm:t>
    </dgm:pt>
    <dgm:pt modelId="{F57825F6-FB35-477B-B0D7-A4F90062EE12}">
      <dgm:prSet phldrT="[Текст]" custT="1"/>
      <dgm:spPr/>
      <dgm:t>
        <a:bodyPr/>
        <a:lstStyle/>
        <a:p>
          <a:r>
            <a:rPr lang="ru-RU" sz="18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повышение функциональных возможностей организма </a:t>
          </a:r>
          <a:endParaRPr lang="ru-RU" sz="18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gm:t>
    </dgm:pt>
    <dgm:pt modelId="{B1797071-1586-410F-A2B8-B44E42F26AB9}" type="parTrans" cxnId="{AD793C3F-84BB-419C-B813-1A46596CCCC0}">
      <dgm:prSet/>
      <dgm:spPr/>
      <dgm:t>
        <a:bodyPr/>
        <a:lstStyle/>
        <a:p>
          <a:endParaRPr lang="ru-RU"/>
        </a:p>
      </dgm:t>
    </dgm:pt>
    <dgm:pt modelId="{36DB2059-6345-4243-AF66-1F7E83653AB5}" type="sibTrans" cxnId="{AD793C3F-84BB-419C-B813-1A46596CCCC0}">
      <dgm:prSet/>
      <dgm:spPr/>
      <dgm:t>
        <a:bodyPr/>
        <a:lstStyle/>
        <a:p>
          <a:endParaRPr lang="ru-RU"/>
        </a:p>
      </dgm:t>
    </dgm:pt>
    <dgm:pt modelId="{FE9EBF3E-6DA5-46C4-B60F-A12CF585C8C9}">
      <dgm:prSet phldrT="[Текст]" custT="1"/>
      <dgm:spPr/>
      <dgm:t>
        <a:bodyPr/>
        <a:lstStyle/>
        <a:p>
          <a:r>
            <a:rPr lang="ru-RU" sz="18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формирование  потребности в регулярных занятиях физической культурой</a:t>
          </a:r>
          <a:endParaRPr lang="ru-RU" sz="18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gm:t>
    </dgm:pt>
    <dgm:pt modelId="{51126E9F-5955-4CF2-A61B-598FEE74503B}" type="parTrans" cxnId="{F97C836B-6552-48E3-AB00-2F8F03C20347}">
      <dgm:prSet/>
      <dgm:spPr/>
      <dgm:t>
        <a:bodyPr/>
        <a:lstStyle/>
        <a:p>
          <a:endParaRPr lang="ru-RU"/>
        </a:p>
      </dgm:t>
    </dgm:pt>
    <dgm:pt modelId="{C7E04975-EA1D-4498-AD3D-2CA8678B0489}" type="sibTrans" cxnId="{F97C836B-6552-48E3-AB00-2F8F03C20347}">
      <dgm:prSet/>
      <dgm:spPr/>
      <dgm:t>
        <a:bodyPr/>
        <a:lstStyle/>
        <a:p>
          <a:endParaRPr lang="ru-RU"/>
        </a:p>
      </dgm:t>
    </dgm:pt>
    <dgm:pt modelId="{86CB96DC-0202-41A4-9B87-1AF21DDCC0B7}">
      <dgm:prSet phldrT="[Текст]" custT="1"/>
      <dgm:spPr/>
      <dgm:t>
        <a:bodyPr/>
        <a:lstStyle/>
        <a:p>
          <a:r>
            <a:rPr lang="ru-RU" sz="18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приобщение</a:t>
          </a:r>
          <a:r>
            <a:rPr lang="ru-RU" sz="16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 к здоровому образу жизни через урок физкультуры </a:t>
          </a:r>
          <a:endParaRPr lang="ru-RU" sz="16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gm:t>
    </dgm:pt>
    <dgm:pt modelId="{12FC3DDB-C3C2-48A6-A91E-C4AD4EA515AA}" type="parTrans" cxnId="{E04B24CE-509C-4A19-A7C2-FA4CC651A29A}">
      <dgm:prSet/>
      <dgm:spPr/>
      <dgm:t>
        <a:bodyPr/>
        <a:lstStyle/>
        <a:p>
          <a:endParaRPr lang="ru-RU"/>
        </a:p>
      </dgm:t>
    </dgm:pt>
    <dgm:pt modelId="{E016E043-AE72-40A0-B44B-45A2CF0AA852}" type="sibTrans" cxnId="{E04B24CE-509C-4A19-A7C2-FA4CC651A29A}">
      <dgm:prSet/>
      <dgm:spPr/>
      <dgm:t>
        <a:bodyPr/>
        <a:lstStyle/>
        <a:p>
          <a:endParaRPr lang="ru-RU"/>
        </a:p>
      </dgm:t>
    </dgm:pt>
    <dgm:pt modelId="{E0489BA7-EEEC-4E49-9651-4BF9B2B2562D}">
      <dgm:prSet custT="1"/>
      <dgm:spPr/>
      <dgm:t>
        <a:bodyPr/>
        <a:lstStyle/>
        <a:p>
          <a:r>
            <a:rPr lang="ru-RU" sz="18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эффективное овладение учащимися двигательными действиями</a:t>
          </a:r>
          <a:endParaRPr lang="ru-RU" sz="18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gm:t>
    </dgm:pt>
    <dgm:pt modelId="{B10D1E62-6A3A-49D2-B945-86D1D1B23AC9}" type="parTrans" cxnId="{A85A1D6F-EA07-43F5-A7A5-795EB9B4E919}">
      <dgm:prSet/>
      <dgm:spPr/>
      <dgm:t>
        <a:bodyPr/>
        <a:lstStyle/>
        <a:p>
          <a:endParaRPr lang="ru-RU"/>
        </a:p>
      </dgm:t>
    </dgm:pt>
    <dgm:pt modelId="{5D727D52-B91F-4C8B-A9F7-F21B3A055895}" type="sibTrans" cxnId="{A85A1D6F-EA07-43F5-A7A5-795EB9B4E919}">
      <dgm:prSet/>
      <dgm:spPr/>
      <dgm:t>
        <a:bodyPr/>
        <a:lstStyle/>
        <a:p>
          <a:endParaRPr lang="ru-RU"/>
        </a:p>
      </dgm:t>
    </dgm:pt>
    <dgm:pt modelId="{D81C1A32-B058-47DF-A278-96E2DF7CC1F7}" type="pres">
      <dgm:prSet presAssocID="{16DEC4C7-9D9B-4110-9182-BF5E3E49294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DC3725-C40C-457B-BB49-7C5157D41DF3}" type="pres">
      <dgm:prSet presAssocID="{16DEC4C7-9D9B-4110-9182-BF5E3E492943}" presName="radial" presStyleCnt="0">
        <dgm:presLayoutVars>
          <dgm:animLvl val="ctr"/>
        </dgm:presLayoutVars>
      </dgm:prSet>
      <dgm:spPr/>
    </dgm:pt>
    <dgm:pt modelId="{79186452-BA1B-45AE-86BD-1FA801288716}" type="pres">
      <dgm:prSet presAssocID="{D760ED44-B3CF-4D89-A518-453C1BB0BF84}" presName="centerShape" presStyleLbl="vennNode1" presStyleIdx="0" presStyleCnt="6" custScaleX="113986" custLinFactNeighborX="359"/>
      <dgm:spPr/>
      <dgm:t>
        <a:bodyPr/>
        <a:lstStyle/>
        <a:p>
          <a:endParaRPr lang="ru-RU"/>
        </a:p>
      </dgm:t>
    </dgm:pt>
    <dgm:pt modelId="{452192B3-45ED-4E1A-A1AC-BAA1837258E1}" type="pres">
      <dgm:prSet presAssocID="{52181244-E4FA-4C3C-918F-F93AE188B0F0}" presName="node" presStyleLbl="vennNode1" presStyleIdx="1" presStyleCnt="6" custScaleX="251579" custScaleY="72705" custRadScaleRad="99114" custRadScaleInc="3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80CB2-59C8-40DB-9AE9-628228D97359}" type="pres">
      <dgm:prSet presAssocID="{E0489BA7-EEEC-4E49-9651-4BF9B2B2562D}" presName="node" presStyleLbl="vennNode1" presStyleIdx="2" presStyleCnt="6" custScaleX="166452" custScaleY="86877" custRadScaleRad="137095" custRadScaleInc="3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8C04C-CBFB-4122-9F5C-3A023AB95AD9}" type="pres">
      <dgm:prSet presAssocID="{F57825F6-FB35-477B-B0D7-A4F90062EE12}" presName="node" presStyleLbl="vennNode1" presStyleIdx="3" presStyleCnt="6" custAng="0" custScaleX="186098" custRadScaleRad="128681" custRadScaleInc="-25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38B87-2264-46E7-B051-5D5ED380569A}" type="pres">
      <dgm:prSet presAssocID="{FE9EBF3E-6DA5-46C4-B60F-A12CF585C8C9}" presName="node" presStyleLbl="vennNode1" presStyleIdx="4" presStyleCnt="6" custAng="0" custScaleX="196907" custRadScaleRad="135454" custRadScaleInc="30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F7A93-F9CD-46FA-BFC8-FDD7E016FAC8}" type="pres">
      <dgm:prSet presAssocID="{86CB96DC-0202-41A4-9B87-1AF21DDCC0B7}" presName="node" presStyleLbl="vennNode1" presStyleIdx="5" presStyleCnt="6" custScaleX="162720" custScaleY="96967" custRadScaleRad="133544" custRadScaleInc="-3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4B24CE-509C-4A19-A7C2-FA4CC651A29A}" srcId="{D760ED44-B3CF-4D89-A518-453C1BB0BF84}" destId="{86CB96DC-0202-41A4-9B87-1AF21DDCC0B7}" srcOrd="4" destOrd="0" parTransId="{12FC3DDB-C3C2-48A6-A91E-C4AD4EA515AA}" sibTransId="{E016E043-AE72-40A0-B44B-45A2CF0AA852}"/>
    <dgm:cxn modelId="{EEE45CF0-122E-40E5-9F82-C53C24049DA3}" type="presOf" srcId="{D760ED44-B3CF-4D89-A518-453C1BB0BF84}" destId="{79186452-BA1B-45AE-86BD-1FA801288716}" srcOrd="0" destOrd="0" presId="urn:microsoft.com/office/officeart/2005/8/layout/radial3"/>
    <dgm:cxn modelId="{650EAB71-02E1-49B0-A3DE-C5D420A9401C}" type="presOf" srcId="{52181244-E4FA-4C3C-918F-F93AE188B0F0}" destId="{452192B3-45ED-4E1A-A1AC-BAA1837258E1}" srcOrd="0" destOrd="0" presId="urn:microsoft.com/office/officeart/2005/8/layout/radial3"/>
    <dgm:cxn modelId="{C1F58208-F49C-4585-A79E-60D1CABF340B}" srcId="{16DEC4C7-9D9B-4110-9182-BF5E3E492943}" destId="{D760ED44-B3CF-4D89-A518-453C1BB0BF84}" srcOrd="0" destOrd="0" parTransId="{0F028DA2-FA35-4BA7-97F3-558C4A0223CA}" sibTransId="{5735AC25-7A4E-4AFE-AD3F-A0FB13C6A17E}"/>
    <dgm:cxn modelId="{A85A1D6F-EA07-43F5-A7A5-795EB9B4E919}" srcId="{D760ED44-B3CF-4D89-A518-453C1BB0BF84}" destId="{E0489BA7-EEEC-4E49-9651-4BF9B2B2562D}" srcOrd="1" destOrd="0" parTransId="{B10D1E62-6A3A-49D2-B945-86D1D1B23AC9}" sibTransId="{5D727D52-B91F-4C8B-A9F7-F21B3A055895}"/>
    <dgm:cxn modelId="{3CEBAD98-212B-42F7-8BA8-9532B6FD4561}" type="presOf" srcId="{FE9EBF3E-6DA5-46C4-B60F-A12CF585C8C9}" destId="{C3238B87-2264-46E7-B051-5D5ED380569A}" srcOrd="0" destOrd="0" presId="urn:microsoft.com/office/officeart/2005/8/layout/radial3"/>
    <dgm:cxn modelId="{F4259620-FAB9-4205-818E-6BACC73A4319}" type="presOf" srcId="{F57825F6-FB35-477B-B0D7-A4F90062EE12}" destId="{2138C04C-CBFB-4122-9F5C-3A023AB95AD9}" srcOrd="0" destOrd="0" presId="urn:microsoft.com/office/officeart/2005/8/layout/radial3"/>
    <dgm:cxn modelId="{AD793C3F-84BB-419C-B813-1A46596CCCC0}" srcId="{D760ED44-B3CF-4D89-A518-453C1BB0BF84}" destId="{F57825F6-FB35-477B-B0D7-A4F90062EE12}" srcOrd="2" destOrd="0" parTransId="{B1797071-1586-410F-A2B8-B44E42F26AB9}" sibTransId="{36DB2059-6345-4243-AF66-1F7E83653AB5}"/>
    <dgm:cxn modelId="{7900C915-D171-4E31-A506-FE9505A04865}" type="presOf" srcId="{16DEC4C7-9D9B-4110-9182-BF5E3E492943}" destId="{D81C1A32-B058-47DF-A278-96E2DF7CC1F7}" srcOrd="0" destOrd="0" presId="urn:microsoft.com/office/officeart/2005/8/layout/radial3"/>
    <dgm:cxn modelId="{F97C836B-6552-48E3-AB00-2F8F03C20347}" srcId="{D760ED44-B3CF-4D89-A518-453C1BB0BF84}" destId="{FE9EBF3E-6DA5-46C4-B60F-A12CF585C8C9}" srcOrd="3" destOrd="0" parTransId="{51126E9F-5955-4CF2-A61B-598FEE74503B}" sibTransId="{C7E04975-EA1D-4498-AD3D-2CA8678B0489}"/>
    <dgm:cxn modelId="{B897CE06-6733-4235-942B-20A74B735997}" type="presOf" srcId="{86CB96DC-0202-41A4-9B87-1AF21DDCC0B7}" destId="{B7AF7A93-F9CD-46FA-BFC8-FDD7E016FAC8}" srcOrd="0" destOrd="0" presId="urn:microsoft.com/office/officeart/2005/8/layout/radial3"/>
    <dgm:cxn modelId="{E20C24A8-AA9F-4F4C-8E55-8CAAA62C5765}" type="presOf" srcId="{E0489BA7-EEEC-4E49-9651-4BF9B2B2562D}" destId="{CBC80CB2-59C8-40DB-9AE9-628228D97359}" srcOrd="0" destOrd="0" presId="urn:microsoft.com/office/officeart/2005/8/layout/radial3"/>
    <dgm:cxn modelId="{7E2A950D-BA3E-4259-B295-D07A550162D2}" srcId="{D760ED44-B3CF-4D89-A518-453C1BB0BF84}" destId="{52181244-E4FA-4C3C-918F-F93AE188B0F0}" srcOrd="0" destOrd="0" parTransId="{EDE9E806-C0D9-4625-86A1-9A2667AF5202}" sibTransId="{16A7DB57-D0DF-42A5-BB71-2561C313E61E}"/>
    <dgm:cxn modelId="{2E5BA239-2AEB-487E-9679-B65468148367}" type="presParOf" srcId="{D81C1A32-B058-47DF-A278-96E2DF7CC1F7}" destId="{DCDC3725-C40C-457B-BB49-7C5157D41DF3}" srcOrd="0" destOrd="0" presId="urn:microsoft.com/office/officeart/2005/8/layout/radial3"/>
    <dgm:cxn modelId="{ED4FDE33-804E-44C9-B0E6-B6B47066E484}" type="presParOf" srcId="{DCDC3725-C40C-457B-BB49-7C5157D41DF3}" destId="{79186452-BA1B-45AE-86BD-1FA801288716}" srcOrd="0" destOrd="0" presId="urn:microsoft.com/office/officeart/2005/8/layout/radial3"/>
    <dgm:cxn modelId="{47A56519-8FB1-4A76-B859-9404F66ED6BB}" type="presParOf" srcId="{DCDC3725-C40C-457B-BB49-7C5157D41DF3}" destId="{452192B3-45ED-4E1A-A1AC-BAA1837258E1}" srcOrd="1" destOrd="0" presId="urn:microsoft.com/office/officeart/2005/8/layout/radial3"/>
    <dgm:cxn modelId="{225AAD83-0D15-4331-9409-E569D44B5560}" type="presParOf" srcId="{DCDC3725-C40C-457B-BB49-7C5157D41DF3}" destId="{CBC80CB2-59C8-40DB-9AE9-628228D97359}" srcOrd="2" destOrd="0" presId="urn:microsoft.com/office/officeart/2005/8/layout/radial3"/>
    <dgm:cxn modelId="{64894A6B-7408-4BDB-8804-29192FC90D0D}" type="presParOf" srcId="{DCDC3725-C40C-457B-BB49-7C5157D41DF3}" destId="{2138C04C-CBFB-4122-9F5C-3A023AB95AD9}" srcOrd="3" destOrd="0" presId="urn:microsoft.com/office/officeart/2005/8/layout/radial3"/>
    <dgm:cxn modelId="{13B87CD2-7F40-415D-920D-1D594461744D}" type="presParOf" srcId="{DCDC3725-C40C-457B-BB49-7C5157D41DF3}" destId="{C3238B87-2264-46E7-B051-5D5ED380569A}" srcOrd="4" destOrd="0" presId="urn:microsoft.com/office/officeart/2005/8/layout/radial3"/>
    <dgm:cxn modelId="{42CFF5DD-2153-476D-A8C7-D840AF6287F9}" type="presParOf" srcId="{DCDC3725-C40C-457B-BB49-7C5157D41DF3}" destId="{B7AF7A93-F9CD-46FA-BFC8-FDD7E016FAC8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3D5B4D-CADF-4056-9817-8BC49948B9EE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B97869-6508-4432-9A38-9240A9BE0675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Самоподготовка</a:t>
          </a:r>
          <a:endParaRPr lang="ru-RU" sz="1800" b="1" dirty="0">
            <a:effectLst>
              <a:outerShdw blurRad="50800" dist="50800" dir="5400000" algn="ctr" rotWithShape="0">
                <a:srgbClr val="FF0000"/>
              </a:outerShdw>
            </a:effectLst>
          </a:endParaRPr>
        </a:p>
      </dgm:t>
    </dgm:pt>
    <dgm:pt modelId="{A48EEF6E-836C-422C-A5CB-1DD190514DBB}" type="parTrans" cxnId="{7F844222-4DE2-4994-A54C-C51C86E23AEE}">
      <dgm:prSet/>
      <dgm:spPr/>
      <dgm:t>
        <a:bodyPr/>
        <a:lstStyle/>
        <a:p>
          <a:endParaRPr lang="ru-RU"/>
        </a:p>
      </dgm:t>
    </dgm:pt>
    <dgm:pt modelId="{A8F34AA9-F84E-4BC9-A705-1A98FAB5113C}" type="sibTrans" cxnId="{7F844222-4DE2-4994-A54C-C51C86E23AEE}">
      <dgm:prSet/>
      <dgm:spPr/>
      <dgm:t>
        <a:bodyPr/>
        <a:lstStyle/>
        <a:p>
          <a:endParaRPr lang="ru-RU"/>
        </a:p>
      </dgm:t>
    </dgm:pt>
    <dgm:pt modelId="{406AF9F4-1365-45AF-9301-2EA35E732250}">
      <dgm:prSet phldrT="[Текст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ru-RU" sz="1800" b="1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Основы знаний</a:t>
          </a:r>
          <a:endParaRPr lang="ru-RU" sz="1800" b="1" dirty="0">
            <a:effectLst>
              <a:outerShdw blurRad="50800" dist="50800" dir="5400000" algn="ctr" rotWithShape="0">
                <a:srgbClr val="FF0000"/>
              </a:outerShdw>
            </a:effectLst>
          </a:endParaRPr>
        </a:p>
      </dgm:t>
    </dgm:pt>
    <dgm:pt modelId="{5FE33FA0-3863-479A-BD11-AB4935F41DEA}" type="parTrans" cxnId="{1FCBB5AF-C64F-4D89-A005-46BC1ADFE10E}">
      <dgm:prSet/>
      <dgm:spPr/>
      <dgm:t>
        <a:bodyPr/>
        <a:lstStyle/>
        <a:p>
          <a:endParaRPr lang="ru-RU"/>
        </a:p>
      </dgm:t>
    </dgm:pt>
    <dgm:pt modelId="{7BEF4820-3763-43C3-A61E-1883BCC3A558}" type="sibTrans" cxnId="{1FCBB5AF-C64F-4D89-A005-46BC1ADFE10E}">
      <dgm:prSet/>
      <dgm:spPr/>
      <dgm:t>
        <a:bodyPr/>
        <a:lstStyle/>
        <a:p>
          <a:endParaRPr lang="ru-RU"/>
        </a:p>
      </dgm:t>
    </dgm:pt>
    <dgm:pt modelId="{95740376-7926-4C7B-A320-883747A0FD08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800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 </a:t>
          </a:r>
          <a:r>
            <a:rPr lang="ru-RU" sz="1800" b="1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Техническая подготовка</a:t>
          </a:r>
          <a:endParaRPr lang="ru-RU" sz="1800" b="1" dirty="0">
            <a:effectLst>
              <a:outerShdw blurRad="50800" dist="50800" dir="5400000" algn="ctr" rotWithShape="0">
                <a:srgbClr val="FF0000"/>
              </a:outerShdw>
            </a:effectLst>
          </a:endParaRPr>
        </a:p>
      </dgm:t>
    </dgm:pt>
    <dgm:pt modelId="{8730057F-4C72-471F-854F-B089EF3F85FF}" type="parTrans" cxnId="{C814CF16-3255-475A-B062-5982E47A5653}">
      <dgm:prSet/>
      <dgm:spPr/>
      <dgm:t>
        <a:bodyPr/>
        <a:lstStyle/>
        <a:p>
          <a:endParaRPr lang="ru-RU"/>
        </a:p>
      </dgm:t>
    </dgm:pt>
    <dgm:pt modelId="{8F36B12B-778D-4481-ABB5-20F22947B241}" type="sibTrans" cxnId="{C814CF16-3255-475A-B062-5982E47A5653}">
      <dgm:prSet/>
      <dgm:spPr/>
      <dgm:t>
        <a:bodyPr/>
        <a:lstStyle/>
        <a:p>
          <a:endParaRPr lang="ru-RU"/>
        </a:p>
      </dgm:t>
    </dgm:pt>
    <dgm:pt modelId="{A327588A-FF0B-4F6B-9A87-7B9A97C5131A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  <a:effectLst>
                <a:outerShdw blurRad="50800" dist="50800" dir="5400000" algn="ctr" rotWithShape="0">
                  <a:srgbClr val="002060"/>
                </a:outerShdw>
              </a:effectLst>
            </a:rPr>
            <a:t>Отдельная П.П.</a:t>
          </a:r>
          <a:endParaRPr lang="ru-RU" sz="2000" b="1" dirty="0">
            <a:solidFill>
              <a:srgbClr val="FF0000"/>
            </a:solidFill>
            <a:effectLst>
              <a:outerShdw blurRad="50800" dist="50800" dir="5400000" algn="ctr" rotWithShape="0">
                <a:srgbClr val="002060"/>
              </a:outerShdw>
            </a:effectLst>
          </a:endParaRPr>
        </a:p>
      </dgm:t>
    </dgm:pt>
    <dgm:pt modelId="{97C62D27-D7A5-4423-846E-24915D4FD9F4}" type="parTrans" cxnId="{FB9EC56F-1342-4897-8B0E-8D4F7D412EE1}">
      <dgm:prSet/>
      <dgm:spPr/>
      <dgm:t>
        <a:bodyPr/>
        <a:lstStyle/>
        <a:p>
          <a:endParaRPr lang="ru-RU"/>
        </a:p>
      </dgm:t>
    </dgm:pt>
    <dgm:pt modelId="{28FAE6CC-9627-4AAC-9CD6-52918E4DC7BB}" type="sibTrans" cxnId="{FB9EC56F-1342-4897-8B0E-8D4F7D412EE1}">
      <dgm:prSet/>
      <dgm:spPr/>
      <dgm:t>
        <a:bodyPr/>
        <a:lstStyle/>
        <a:p>
          <a:endParaRPr lang="ru-RU"/>
        </a:p>
      </dgm:t>
    </dgm:pt>
    <dgm:pt modelId="{36C8A94A-260E-453D-A35F-14A53CD73B8E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>
                <a:outerShdw blurRad="50800" dist="50800" dir="5400000" algn="ctr" rotWithShape="0">
                  <a:srgbClr val="FF0000"/>
                </a:outerShdw>
              </a:effectLst>
            </a:rPr>
            <a:t>Физическая подготовка</a:t>
          </a:r>
          <a:endParaRPr lang="ru-RU" sz="1800" b="1" dirty="0">
            <a:solidFill>
              <a:schemeClr val="tx1"/>
            </a:solidFill>
            <a:effectLst>
              <a:outerShdw blurRad="50800" dist="50800" dir="5400000" algn="ctr" rotWithShape="0">
                <a:srgbClr val="FF0000"/>
              </a:outerShdw>
            </a:effectLst>
          </a:endParaRPr>
        </a:p>
      </dgm:t>
    </dgm:pt>
    <dgm:pt modelId="{5F779264-B08D-43E0-8F5A-B54E3AAAB38A}" type="sibTrans" cxnId="{8BF0D7BD-E470-4179-ACC1-AC309D2096D7}">
      <dgm:prSet/>
      <dgm:spPr/>
      <dgm:t>
        <a:bodyPr/>
        <a:lstStyle/>
        <a:p>
          <a:endParaRPr lang="ru-RU"/>
        </a:p>
      </dgm:t>
    </dgm:pt>
    <dgm:pt modelId="{BAAF11EE-C273-4A24-A11B-65B77C5B1949}" type="parTrans" cxnId="{8BF0D7BD-E470-4179-ACC1-AC309D2096D7}">
      <dgm:prSet/>
      <dgm:spPr/>
      <dgm:t>
        <a:bodyPr/>
        <a:lstStyle/>
        <a:p>
          <a:endParaRPr lang="ru-RU"/>
        </a:p>
      </dgm:t>
    </dgm:pt>
    <dgm:pt modelId="{E0D8A49C-F9E3-4508-8392-5BDA37E4E547}" type="pres">
      <dgm:prSet presAssocID="{DA3D5B4D-CADF-4056-9817-8BC49948B9EE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E988D4-000A-4F82-A21E-9D51CF04F4EA}" type="pres">
      <dgm:prSet presAssocID="{DA3D5B4D-CADF-4056-9817-8BC49948B9EE}" presName="comp1" presStyleCnt="0"/>
      <dgm:spPr/>
    </dgm:pt>
    <dgm:pt modelId="{A66E6F80-42F4-4A3E-AB17-114B5AE0B8BE}" type="pres">
      <dgm:prSet presAssocID="{DA3D5B4D-CADF-4056-9817-8BC49948B9EE}" presName="circle1" presStyleLbl="node1" presStyleIdx="0" presStyleCnt="5"/>
      <dgm:spPr/>
      <dgm:t>
        <a:bodyPr/>
        <a:lstStyle/>
        <a:p>
          <a:endParaRPr lang="ru-RU"/>
        </a:p>
      </dgm:t>
    </dgm:pt>
    <dgm:pt modelId="{C8A421FC-9B4E-4A4E-9409-9A4F7676E0BF}" type="pres">
      <dgm:prSet presAssocID="{DA3D5B4D-CADF-4056-9817-8BC49948B9EE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7E1BE-73FD-483B-8204-AD1D92031B6A}" type="pres">
      <dgm:prSet presAssocID="{DA3D5B4D-CADF-4056-9817-8BC49948B9EE}" presName="comp2" presStyleCnt="0"/>
      <dgm:spPr/>
    </dgm:pt>
    <dgm:pt modelId="{83C928DE-0D5B-4450-9DD4-254B1740F3C8}" type="pres">
      <dgm:prSet presAssocID="{DA3D5B4D-CADF-4056-9817-8BC49948B9EE}" presName="circle2" presStyleLbl="node1" presStyleIdx="1" presStyleCnt="5"/>
      <dgm:spPr/>
      <dgm:t>
        <a:bodyPr/>
        <a:lstStyle/>
        <a:p>
          <a:endParaRPr lang="ru-RU"/>
        </a:p>
      </dgm:t>
    </dgm:pt>
    <dgm:pt modelId="{0711A419-92ED-43D0-A734-7E4C2A98632D}" type="pres">
      <dgm:prSet presAssocID="{DA3D5B4D-CADF-4056-9817-8BC49948B9EE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2786F-7ED1-425C-A84F-96A7FD559242}" type="pres">
      <dgm:prSet presAssocID="{DA3D5B4D-CADF-4056-9817-8BC49948B9EE}" presName="comp3" presStyleCnt="0"/>
      <dgm:spPr/>
    </dgm:pt>
    <dgm:pt modelId="{B9760E69-1E1D-459F-9A98-48AF309A0E71}" type="pres">
      <dgm:prSet presAssocID="{DA3D5B4D-CADF-4056-9817-8BC49948B9EE}" presName="circle3" presStyleLbl="node1" presStyleIdx="2" presStyleCnt="5"/>
      <dgm:spPr/>
      <dgm:t>
        <a:bodyPr/>
        <a:lstStyle/>
        <a:p>
          <a:endParaRPr lang="ru-RU"/>
        </a:p>
      </dgm:t>
    </dgm:pt>
    <dgm:pt modelId="{60579AAC-2D68-4DD7-8B4B-BCDB70394606}" type="pres">
      <dgm:prSet presAssocID="{DA3D5B4D-CADF-4056-9817-8BC49948B9EE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2783F-3868-47D4-8192-A4685ED551E1}" type="pres">
      <dgm:prSet presAssocID="{DA3D5B4D-CADF-4056-9817-8BC49948B9EE}" presName="comp4" presStyleCnt="0"/>
      <dgm:spPr/>
    </dgm:pt>
    <dgm:pt modelId="{114234A2-3567-4116-B09C-A98752836A27}" type="pres">
      <dgm:prSet presAssocID="{DA3D5B4D-CADF-4056-9817-8BC49948B9EE}" presName="circle4" presStyleLbl="node1" presStyleIdx="3" presStyleCnt="5"/>
      <dgm:spPr/>
      <dgm:t>
        <a:bodyPr/>
        <a:lstStyle/>
        <a:p>
          <a:endParaRPr lang="ru-RU"/>
        </a:p>
      </dgm:t>
    </dgm:pt>
    <dgm:pt modelId="{116C6CB9-B0EB-4C56-A34F-46D77FFCCCAE}" type="pres">
      <dgm:prSet presAssocID="{DA3D5B4D-CADF-4056-9817-8BC49948B9EE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53026-0F86-48C9-886F-4E106690A443}" type="pres">
      <dgm:prSet presAssocID="{DA3D5B4D-CADF-4056-9817-8BC49948B9EE}" presName="comp5" presStyleCnt="0"/>
      <dgm:spPr/>
    </dgm:pt>
    <dgm:pt modelId="{A75CF42E-E09D-4284-9E87-0D512A612B3E}" type="pres">
      <dgm:prSet presAssocID="{DA3D5B4D-CADF-4056-9817-8BC49948B9EE}" presName="circle5" presStyleLbl="node1" presStyleIdx="4" presStyleCnt="5" custLinFactNeighborY="0"/>
      <dgm:spPr/>
      <dgm:t>
        <a:bodyPr/>
        <a:lstStyle/>
        <a:p>
          <a:endParaRPr lang="ru-RU"/>
        </a:p>
      </dgm:t>
    </dgm:pt>
    <dgm:pt modelId="{920A4FC8-726C-4BB1-95D7-81FA85F7A526}" type="pres">
      <dgm:prSet presAssocID="{DA3D5B4D-CADF-4056-9817-8BC49948B9EE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DDBCE6-361F-4C47-A0EF-DFD37C031E9D}" type="presOf" srcId="{95740376-7926-4C7B-A320-883747A0FD08}" destId="{60579AAC-2D68-4DD7-8B4B-BCDB70394606}" srcOrd="1" destOrd="0" presId="urn:microsoft.com/office/officeart/2005/8/layout/venn2"/>
    <dgm:cxn modelId="{7776BD5E-7814-4445-8475-E363E466AD66}" type="presOf" srcId="{66B97869-6508-4432-9A38-9240A9BE0675}" destId="{C8A421FC-9B4E-4A4E-9409-9A4F7676E0BF}" srcOrd="1" destOrd="0" presId="urn:microsoft.com/office/officeart/2005/8/layout/venn2"/>
    <dgm:cxn modelId="{799F9021-E543-490E-BE14-86D18C660F9A}" type="presOf" srcId="{406AF9F4-1365-45AF-9301-2EA35E732250}" destId="{83C928DE-0D5B-4450-9DD4-254B1740F3C8}" srcOrd="0" destOrd="0" presId="urn:microsoft.com/office/officeart/2005/8/layout/venn2"/>
    <dgm:cxn modelId="{7F844222-4DE2-4994-A54C-C51C86E23AEE}" srcId="{DA3D5B4D-CADF-4056-9817-8BC49948B9EE}" destId="{66B97869-6508-4432-9A38-9240A9BE0675}" srcOrd="0" destOrd="0" parTransId="{A48EEF6E-836C-422C-A5CB-1DD190514DBB}" sibTransId="{A8F34AA9-F84E-4BC9-A705-1A98FAB5113C}"/>
    <dgm:cxn modelId="{FB9EC56F-1342-4897-8B0E-8D4F7D412EE1}" srcId="{DA3D5B4D-CADF-4056-9817-8BC49948B9EE}" destId="{A327588A-FF0B-4F6B-9A87-7B9A97C5131A}" srcOrd="4" destOrd="0" parTransId="{97C62D27-D7A5-4423-846E-24915D4FD9F4}" sibTransId="{28FAE6CC-9627-4AAC-9CD6-52918E4DC7BB}"/>
    <dgm:cxn modelId="{A68B792F-E9C6-46A3-B483-219A61315316}" type="presOf" srcId="{66B97869-6508-4432-9A38-9240A9BE0675}" destId="{A66E6F80-42F4-4A3E-AB17-114B5AE0B8BE}" srcOrd="0" destOrd="0" presId="urn:microsoft.com/office/officeart/2005/8/layout/venn2"/>
    <dgm:cxn modelId="{31C6EB07-05A8-40D3-BC57-596E601E9961}" type="presOf" srcId="{DA3D5B4D-CADF-4056-9817-8BC49948B9EE}" destId="{E0D8A49C-F9E3-4508-8392-5BDA37E4E547}" srcOrd="0" destOrd="0" presId="urn:microsoft.com/office/officeart/2005/8/layout/venn2"/>
    <dgm:cxn modelId="{C814CF16-3255-475A-B062-5982E47A5653}" srcId="{DA3D5B4D-CADF-4056-9817-8BC49948B9EE}" destId="{95740376-7926-4C7B-A320-883747A0FD08}" srcOrd="2" destOrd="0" parTransId="{8730057F-4C72-471F-854F-B089EF3F85FF}" sibTransId="{8F36B12B-778D-4481-ABB5-20F22947B241}"/>
    <dgm:cxn modelId="{61246A62-0328-4AC5-B830-F44DABF93B39}" type="presOf" srcId="{36C8A94A-260E-453D-A35F-14A53CD73B8E}" destId="{116C6CB9-B0EB-4C56-A34F-46D77FFCCCAE}" srcOrd="1" destOrd="0" presId="urn:microsoft.com/office/officeart/2005/8/layout/venn2"/>
    <dgm:cxn modelId="{1FCBB5AF-C64F-4D89-A005-46BC1ADFE10E}" srcId="{DA3D5B4D-CADF-4056-9817-8BC49948B9EE}" destId="{406AF9F4-1365-45AF-9301-2EA35E732250}" srcOrd="1" destOrd="0" parTransId="{5FE33FA0-3863-479A-BD11-AB4935F41DEA}" sibTransId="{7BEF4820-3763-43C3-A61E-1883BCC3A558}"/>
    <dgm:cxn modelId="{37C07C28-2200-4618-9249-01B4E1AB4D40}" type="presOf" srcId="{36C8A94A-260E-453D-A35F-14A53CD73B8E}" destId="{114234A2-3567-4116-B09C-A98752836A27}" srcOrd="0" destOrd="0" presId="urn:microsoft.com/office/officeart/2005/8/layout/venn2"/>
    <dgm:cxn modelId="{B2D67034-9691-474B-9C51-CBB769AAED1A}" type="presOf" srcId="{406AF9F4-1365-45AF-9301-2EA35E732250}" destId="{0711A419-92ED-43D0-A734-7E4C2A98632D}" srcOrd="1" destOrd="0" presId="urn:microsoft.com/office/officeart/2005/8/layout/venn2"/>
    <dgm:cxn modelId="{506FE079-2CDE-4E07-95A3-52623C018248}" type="presOf" srcId="{A327588A-FF0B-4F6B-9A87-7B9A97C5131A}" destId="{A75CF42E-E09D-4284-9E87-0D512A612B3E}" srcOrd="0" destOrd="0" presId="urn:microsoft.com/office/officeart/2005/8/layout/venn2"/>
    <dgm:cxn modelId="{8BF0D7BD-E470-4179-ACC1-AC309D2096D7}" srcId="{DA3D5B4D-CADF-4056-9817-8BC49948B9EE}" destId="{36C8A94A-260E-453D-A35F-14A53CD73B8E}" srcOrd="3" destOrd="0" parTransId="{BAAF11EE-C273-4A24-A11B-65B77C5B1949}" sibTransId="{5F779264-B08D-43E0-8F5A-B54E3AAAB38A}"/>
    <dgm:cxn modelId="{573A233B-21C5-4CEF-B320-1B8725069395}" type="presOf" srcId="{95740376-7926-4C7B-A320-883747A0FD08}" destId="{B9760E69-1E1D-459F-9A98-48AF309A0E71}" srcOrd="0" destOrd="0" presId="urn:microsoft.com/office/officeart/2005/8/layout/venn2"/>
    <dgm:cxn modelId="{CEECB49F-9793-47DF-81CC-E95340CE8489}" type="presOf" srcId="{A327588A-FF0B-4F6B-9A87-7B9A97C5131A}" destId="{920A4FC8-726C-4BB1-95D7-81FA85F7A526}" srcOrd="1" destOrd="0" presId="urn:microsoft.com/office/officeart/2005/8/layout/venn2"/>
    <dgm:cxn modelId="{2665F904-FF9E-4758-933B-5D806BB3BE05}" type="presParOf" srcId="{E0D8A49C-F9E3-4508-8392-5BDA37E4E547}" destId="{F5E988D4-000A-4F82-A21E-9D51CF04F4EA}" srcOrd="0" destOrd="0" presId="urn:microsoft.com/office/officeart/2005/8/layout/venn2"/>
    <dgm:cxn modelId="{B8DCE44C-A3BC-4021-BD2E-384F2043E917}" type="presParOf" srcId="{F5E988D4-000A-4F82-A21E-9D51CF04F4EA}" destId="{A66E6F80-42F4-4A3E-AB17-114B5AE0B8BE}" srcOrd="0" destOrd="0" presId="urn:microsoft.com/office/officeart/2005/8/layout/venn2"/>
    <dgm:cxn modelId="{9A84AECC-858F-4A7A-99B1-0EDD1F71A3A2}" type="presParOf" srcId="{F5E988D4-000A-4F82-A21E-9D51CF04F4EA}" destId="{C8A421FC-9B4E-4A4E-9409-9A4F7676E0BF}" srcOrd="1" destOrd="0" presId="urn:microsoft.com/office/officeart/2005/8/layout/venn2"/>
    <dgm:cxn modelId="{5C18B479-2638-45AB-B305-252FF53EFF98}" type="presParOf" srcId="{E0D8A49C-F9E3-4508-8392-5BDA37E4E547}" destId="{6827E1BE-73FD-483B-8204-AD1D92031B6A}" srcOrd="1" destOrd="0" presId="urn:microsoft.com/office/officeart/2005/8/layout/venn2"/>
    <dgm:cxn modelId="{7917E652-0BDF-473B-A6D3-632AA866F9C4}" type="presParOf" srcId="{6827E1BE-73FD-483B-8204-AD1D92031B6A}" destId="{83C928DE-0D5B-4450-9DD4-254B1740F3C8}" srcOrd="0" destOrd="0" presId="urn:microsoft.com/office/officeart/2005/8/layout/venn2"/>
    <dgm:cxn modelId="{10970D7D-EB56-4CB1-B3CA-B7E4B0C9C2C3}" type="presParOf" srcId="{6827E1BE-73FD-483B-8204-AD1D92031B6A}" destId="{0711A419-92ED-43D0-A734-7E4C2A98632D}" srcOrd="1" destOrd="0" presId="urn:microsoft.com/office/officeart/2005/8/layout/venn2"/>
    <dgm:cxn modelId="{35B63794-99E5-4B7C-831D-26048602A531}" type="presParOf" srcId="{E0D8A49C-F9E3-4508-8392-5BDA37E4E547}" destId="{4192786F-7ED1-425C-A84F-96A7FD559242}" srcOrd="2" destOrd="0" presId="urn:microsoft.com/office/officeart/2005/8/layout/venn2"/>
    <dgm:cxn modelId="{DB951997-D6A0-4C60-9442-7AEDBBFFD87B}" type="presParOf" srcId="{4192786F-7ED1-425C-A84F-96A7FD559242}" destId="{B9760E69-1E1D-459F-9A98-48AF309A0E71}" srcOrd="0" destOrd="0" presId="urn:microsoft.com/office/officeart/2005/8/layout/venn2"/>
    <dgm:cxn modelId="{0FEBFC26-E400-4CBC-9CF2-0C0F42DCFBD5}" type="presParOf" srcId="{4192786F-7ED1-425C-A84F-96A7FD559242}" destId="{60579AAC-2D68-4DD7-8B4B-BCDB70394606}" srcOrd="1" destOrd="0" presId="urn:microsoft.com/office/officeart/2005/8/layout/venn2"/>
    <dgm:cxn modelId="{5EF710EA-077A-4AFD-B45C-A62ADF7AF1EB}" type="presParOf" srcId="{E0D8A49C-F9E3-4508-8392-5BDA37E4E547}" destId="{2762783F-3868-47D4-8192-A4685ED551E1}" srcOrd="3" destOrd="0" presId="urn:microsoft.com/office/officeart/2005/8/layout/venn2"/>
    <dgm:cxn modelId="{364B00A9-0A01-478B-8AAB-DAC47EEC428F}" type="presParOf" srcId="{2762783F-3868-47D4-8192-A4685ED551E1}" destId="{114234A2-3567-4116-B09C-A98752836A27}" srcOrd="0" destOrd="0" presId="urn:microsoft.com/office/officeart/2005/8/layout/venn2"/>
    <dgm:cxn modelId="{8ECC3ECD-C095-48B1-9B34-6930BB29B06C}" type="presParOf" srcId="{2762783F-3868-47D4-8192-A4685ED551E1}" destId="{116C6CB9-B0EB-4C56-A34F-46D77FFCCCAE}" srcOrd="1" destOrd="0" presId="urn:microsoft.com/office/officeart/2005/8/layout/venn2"/>
    <dgm:cxn modelId="{47A1BC07-47A7-46AC-8218-E4D99F6DD658}" type="presParOf" srcId="{E0D8A49C-F9E3-4508-8392-5BDA37E4E547}" destId="{19253026-0F86-48C9-886F-4E106690A443}" srcOrd="4" destOrd="0" presId="urn:microsoft.com/office/officeart/2005/8/layout/venn2"/>
    <dgm:cxn modelId="{0344F4B3-D8AB-414E-8DBC-4B766E6C248B}" type="presParOf" srcId="{19253026-0F86-48C9-886F-4E106690A443}" destId="{A75CF42E-E09D-4284-9E87-0D512A612B3E}" srcOrd="0" destOrd="0" presId="urn:microsoft.com/office/officeart/2005/8/layout/venn2"/>
    <dgm:cxn modelId="{55F92BBC-B255-4D08-86B9-672CDE0771F0}" type="presParOf" srcId="{19253026-0F86-48C9-886F-4E106690A443}" destId="{920A4FC8-726C-4BB1-95D7-81FA85F7A526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86452-BA1B-45AE-86BD-1FA801288716}">
      <dsp:nvSpPr>
        <dsp:cNvPr id="0" name=""/>
        <dsp:cNvSpPr/>
      </dsp:nvSpPr>
      <dsp:spPr>
        <a:xfrm>
          <a:off x="2562762" y="1400561"/>
          <a:ext cx="4018515" cy="352544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>
            <a:schemeClr val="tx1">
              <a:alpha val="50000"/>
            </a:scheme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50800" dist="38100" algn="l" rotWithShape="0">
                  <a:schemeClr val="tx1">
                    <a:alpha val="40000"/>
                  </a:schemeClr>
                </a:outerShdw>
              </a:effectLst>
            </a:rPr>
            <a:t>нетрадиционные приемы и формы организации обучения и воспитания</a:t>
          </a:r>
          <a:r>
            <a:rPr lang="ru-RU" sz="2400" b="1" u="sng" kern="1200" dirty="0" smtClean="0">
              <a:solidFill>
                <a:srgbClr val="002060"/>
              </a:solidFill>
              <a:effectLst>
                <a:outerShdw blurRad="50800" dist="38100" algn="l" rotWithShape="0">
                  <a:schemeClr val="tx1">
                    <a:alpha val="40000"/>
                  </a:schemeClr>
                </a:outerShdw>
              </a:effectLst>
            </a:rPr>
            <a:t> </a:t>
          </a:r>
          <a:endParaRPr lang="ru-RU" sz="2400" kern="1200" dirty="0">
            <a:solidFill>
              <a:srgbClr val="002060"/>
            </a:solidFill>
            <a:effectLst>
              <a:outerShdw blurRad="50800" dist="38100" algn="l" rotWithShape="0">
                <a:schemeClr val="tx1">
                  <a:alpha val="40000"/>
                </a:schemeClr>
              </a:outerShdw>
            </a:effectLst>
          </a:endParaRPr>
        </a:p>
      </dsp:txBody>
      <dsp:txXfrm>
        <a:off x="3151260" y="1916851"/>
        <a:ext cx="2841519" cy="2492866"/>
      </dsp:txXfrm>
    </dsp:sp>
    <dsp:sp modelId="{452192B3-45ED-4E1A-A1AC-BAA1837258E1}">
      <dsp:nvSpPr>
        <dsp:cNvPr id="0" name=""/>
        <dsp:cNvSpPr/>
      </dsp:nvSpPr>
      <dsp:spPr>
        <a:xfrm>
          <a:off x="2443028" y="251789"/>
          <a:ext cx="4434641" cy="128158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повышение авторитета знаний, </a:t>
          </a:r>
          <a:r>
            <a:rPr lang="ru-RU" sz="18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активности</a:t>
          </a:r>
          <a:r>
            <a:rPr lang="ru-RU" sz="20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 на уроке каждого ученика</a:t>
          </a:r>
          <a:endParaRPr lang="ru-RU" sz="2000" kern="12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sp:txBody>
      <dsp:txXfrm>
        <a:off x="3092466" y="439473"/>
        <a:ext cx="3135765" cy="906220"/>
      </dsp:txXfrm>
    </dsp:sp>
    <dsp:sp modelId="{CBC80CB2-59C8-40DB-9AE9-628228D97359}">
      <dsp:nvSpPr>
        <dsp:cNvPr id="0" name=""/>
        <dsp:cNvSpPr/>
      </dsp:nvSpPr>
      <dsp:spPr>
        <a:xfrm>
          <a:off x="6118079" y="1556375"/>
          <a:ext cx="2934088" cy="153140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эффективное овладение учащимися двигательными действиями</a:t>
          </a:r>
          <a:endParaRPr lang="ru-RU" sz="1800" kern="12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sp:txBody>
      <dsp:txXfrm>
        <a:off x="6547766" y="1780643"/>
        <a:ext cx="2074714" cy="1082865"/>
      </dsp:txXfrm>
    </dsp:sp>
    <dsp:sp modelId="{2138C04C-CBFB-4122-9F5C-3A023AB95AD9}">
      <dsp:nvSpPr>
        <dsp:cNvPr id="0" name=""/>
        <dsp:cNvSpPr/>
      </dsp:nvSpPr>
      <dsp:spPr>
        <a:xfrm>
          <a:off x="5318691" y="3994722"/>
          <a:ext cx="3280393" cy="176272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повышение функциональных возможностей организма </a:t>
          </a:r>
          <a:endParaRPr lang="ru-RU" sz="1800" kern="12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sp:txBody>
      <dsp:txXfrm>
        <a:off x="5799093" y="4252867"/>
        <a:ext cx="2319589" cy="1246433"/>
      </dsp:txXfrm>
    </dsp:sp>
    <dsp:sp modelId="{C3238B87-2264-46E7-B051-5D5ED380569A}">
      <dsp:nvSpPr>
        <dsp:cNvPr id="0" name=""/>
        <dsp:cNvSpPr/>
      </dsp:nvSpPr>
      <dsp:spPr>
        <a:xfrm>
          <a:off x="194131" y="3941749"/>
          <a:ext cx="3470925" cy="176272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формирование  потребности в регулярных занятиях физической культурой</a:t>
          </a:r>
          <a:endParaRPr lang="ru-RU" sz="1800" kern="12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sp:txBody>
      <dsp:txXfrm>
        <a:off x="702436" y="4199894"/>
        <a:ext cx="2454315" cy="1246433"/>
      </dsp:txXfrm>
    </dsp:sp>
    <dsp:sp modelId="{B7AF7A93-F9CD-46FA-BFC8-FDD7E016FAC8}">
      <dsp:nvSpPr>
        <dsp:cNvPr id="0" name=""/>
        <dsp:cNvSpPr/>
      </dsp:nvSpPr>
      <dsp:spPr>
        <a:xfrm>
          <a:off x="171334" y="1485527"/>
          <a:ext cx="2868303" cy="17092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приобщение</a:t>
          </a:r>
          <a:r>
            <a:rPr lang="ru-RU" sz="1600" b="1" kern="1200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a:rPr>
            <a:t> к здоровому образу жизни через урок физкультуры </a:t>
          </a:r>
          <a:endParaRPr lang="ru-RU" sz="1600" kern="1200" dirty="0">
            <a:ln>
              <a:solidFill>
                <a:schemeClr val="accent3">
                  <a:lumMod val="60000"/>
                  <a:lumOff val="40000"/>
                </a:schemeClr>
              </a:solidFill>
            </a:ln>
          </a:endParaRPr>
        </a:p>
      </dsp:txBody>
      <dsp:txXfrm>
        <a:off x="591387" y="1735842"/>
        <a:ext cx="2028197" cy="12086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6E6F80-42F4-4A3E-AB17-114B5AE0B8BE}">
      <dsp:nvSpPr>
        <dsp:cNvPr id="0" name=""/>
        <dsp:cNvSpPr/>
      </dsp:nvSpPr>
      <dsp:spPr>
        <a:xfrm>
          <a:off x="1565563" y="0"/>
          <a:ext cx="6012873" cy="6012873"/>
        </a:xfrm>
        <a:prstGeom prst="ellipse">
          <a:avLst/>
        </a:prstGeom>
        <a:solidFill>
          <a:schemeClr val="accent1">
            <a:lumMod val="7500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Самоподготовка</a:t>
          </a:r>
          <a:endParaRPr lang="ru-RU" sz="1800" b="1" kern="1200" dirty="0">
            <a:effectLst>
              <a:outerShdw blurRad="50800" dist="50800" dir="5400000" algn="ctr" rotWithShape="0">
                <a:srgbClr val="FF0000"/>
              </a:outerShdw>
            </a:effectLst>
          </a:endParaRPr>
        </a:p>
      </dsp:txBody>
      <dsp:txXfrm>
        <a:off x="3444585" y="300643"/>
        <a:ext cx="2254827" cy="601287"/>
      </dsp:txXfrm>
    </dsp:sp>
    <dsp:sp modelId="{83C928DE-0D5B-4450-9DD4-254B1740F3C8}">
      <dsp:nvSpPr>
        <dsp:cNvPr id="0" name=""/>
        <dsp:cNvSpPr/>
      </dsp:nvSpPr>
      <dsp:spPr>
        <a:xfrm>
          <a:off x="2016528" y="901930"/>
          <a:ext cx="5110942" cy="5110942"/>
        </a:xfrm>
        <a:prstGeom prst="ellipse">
          <a:avLst/>
        </a:prstGeom>
        <a:solidFill>
          <a:schemeClr val="tx2">
            <a:lumMod val="5000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Основы знаний</a:t>
          </a:r>
          <a:endParaRPr lang="ru-RU" sz="1800" b="1" kern="1200" dirty="0">
            <a:effectLst>
              <a:outerShdw blurRad="50800" dist="50800" dir="5400000" algn="ctr" rotWithShape="0">
                <a:srgbClr val="FF0000"/>
              </a:outerShdw>
            </a:effectLst>
          </a:endParaRPr>
        </a:p>
      </dsp:txBody>
      <dsp:txXfrm>
        <a:off x="3469952" y="1195810"/>
        <a:ext cx="2204093" cy="587758"/>
      </dsp:txXfrm>
    </dsp:sp>
    <dsp:sp modelId="{B9760E69-1E1D-459F-9A98-48AF309A0E71}">
      <dsp:nvSpPr>
        <dsp:cNvPr id="0" name=""/>
        <dsp:cNvSpPr/>
      </dsp:nvSpPr>
      <dsp:spPr>
        <a:xfrm>
          <a:off x="2467493" y="1803861"/>
          <a:ext cx="4209011" cy="4209011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 </a:t>
          </a:r>
          <a:r>
            <a:rPr lang="ru-RU" sz="1800" b="1" kern="1200" dirty="0" smtClean="0">
              <a:effectLst>
                <a:outerShdw blurRad="50800" dist="50800" dir="5400000" algn="ctr" rotWithShape="0">
                  <a:srgbClr val="FF0000"/>
                </a:outerShdw>
              </a:effectLst>
            </a:rPr>
            <a:t>Техническая подготовка</a:t>
          </a:r>
          <a:endParaRPr lang="ru-RU" sz="1800" b="1" kern="1200" dirty="0">
            <a:effectLst>
              <a:outerShdw blurRad="50800" dist="50800" dir="5400000" algn="ctr" rotWithShape="0">
                <a:srgbClr val="FF0000"/>
              </a:outerShdw>
            </a:effectLst>
          </a:endParaRPr>
        </a:p>
      </dsp:txBody>
      <dsp:txXfrm>
        <a:off x="3482917" y="2094283"/>
        <a:ext cx="2178163" cy="580843"/>
      </dsp:txXfrm>
    </dsp:sp>
    <dsp:sp modelId="{114234A2-3567-4116-B09C-A98752836A27}">
      <dsp:nvSpPr>
        <dsp:cNvPr id="0" name=""/>
        <dsp:cNvSpPr/>
      </dsp:nvSpPr>
      <dsp:spPr>
        <a:xfrm>
          <a:off x="2918459" y="2705792"/>
          <a:ext cx="3307080" cy="330708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50800" dist="50800" dir="5400000" algn="ctr" rotWithShape="0">
                  <a:srgbClr val="FF0000"/>
                </a:outerShdw>
              </a:effectLst>
            </a:rPr>
            <a:t>Физическая подготовка</a:t>
          </a:r>
          <a:endParaRPr lang="ru-RU" sz="1800" b="1" kern="1200" dirty="0">
            <a:solidFill>
              <a:schemeClr val="tx1"/>
            </a:solidFill>
            <a:effectLst>
              <a:outerShdw blurRad="50800" dist="50800" dir="5400000" algn="ctr" rotWithShape="0">
                <a:srgbClr val="FF0000"/>
              </a:outerShdw>
            </a:effectLst>
          </a:endParaRPr>
        </a:p>
      </dsp:txBody>
      <dsp:txXfrm>
        <a:off x="3679087" y="3003430"/>
        <a:ext cx="1785823" cy="595274"/>
      </dsp:txXfrm>
    </dsp:sp>
    <dsp:sp modelId="{A75CF42E-E09D-4284-9E87-0D512A612B3E}">
      <dsp:nvSpPr>
        <dsp:cNvPr id="0" name=""/>
        <dsp:cNvSpPr/>
      </dsp:nvSpPr>
      <dsp:spPr>
        <a:xfrm>
          <a:off x="3369424" y="3607723"/>
          <a:ext cx="2405149" cy="2405149"/>
        </a:xfrm>
        <a:prstGeom prst="ellipse">
          <a:avLst/>
        </a:prstGeom>
        <a:solidFill>
          <a:schemeClr val="tx2"/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effectLst>
                <a:outerShdw blurRad="50800" dist="50800" dir="5400000" algn="ctr" rotWithShape="0">
                  <a:srgbClr val="002060"/>
                </a:outerShdw>
              </a:effectLst>
            </a:rPr>
            <a:t>Отдельная П.П.</a:t>
          </a:r>
          <a:endParaRPr lang="ru-RU" sz="2000" b="1" kern="1200" dirty="0">
            <a:solidFill>
              <a:srgbClr val="FF0000"/>
            </a:solidFill>
            <a:effectLst>
              <a:outerShdw blurRad="50800" dist="50800" dir="5400000" algn="ctr" rotWithShape="0">
                <a:srgbClr val="002060"/>
              </a:outerShdw>
            </a:effectLst>
          </a:endParaRPr>
        </a:p>
      </dsp:txBody>
      <dsp:txXfrm>
        <a:off x="3721650" y="4209011"/>
        <a:ext cx="1700697" cy="1202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0.6956</cdr:x>
      <cdr:y>0.04823</cdr:y>
    </cdr:from>
    <cdr:to>
      <cdr:x>0.96044</cdr:x>
      <cdr:y>0.24806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6360607" y="281352"/>
          <a:ext cx="2421652" cy="1165609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Перегруженность учебных программ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0.02857</cdr:x>
      <cdr:y>0.0379</cdr:y>
    </cdr:from>
    <cdr:to>
      <cdr:x>0.29341</cdr:x>
      <cdr:y>0.25668</cdr:y>
    </cdr:to>
    <cdr:sp macro="" textlink="">
      <cdr:nvSpPr>
        <cdr:cNvPr id="11" name="Скругленный прямоугольник 10"/>
        <cdr:cNvSpPr/>
      </cdr:nvSpPr>
      <cdr:spPr>
        <a:xfrm xmlns:a="http://schemas.openxmlformats.org/drawingml/2006/main">
          <a:off x="261257" y="221064"/>
          <a:ext cx="2421652" cy="12761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/>
        </a:solidFill>
        <a:ln xmlns:a="http://schemas.openxmlformats.org/drawingml/2006/main" w="12700" cap="rnd" cmpd="sng" algn="ctr">
          <a:solidFill>
            <a:srgbClr val="052F61">
              <a:shade val="50000"/>
              <a:hueMod val="94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Century Gothic"/>
            </a:defRPr>
          </a:lvl1pPr>
          <a:lvl2pPr marL="457200" indent="0">
            <a:defRPr sz="1100">
              <a:solidFill>
                <a:srgbClr val="FFFFFF"/>
              </a:solidFill>
              <a:latin typeface="Century Gothic"/>
            </a:defRPr>
          </a:lvl2pPr>
          <a:lvl3pPr marL="914400" indent="0">
            <a:defRPr sz="1100">
              <a:solidFill>
                <a:srgbClr val="FFFFFF"/>
              </a:solidFill>
              <a:latin typeface="Century Gothic"/>
            </a:defRPr>
          </a:lvl3pPr>
          <a:lvl4pPr marL="1371600" indent="0">
            <a:defRPr sz="1100">
              <a:solidFill>
                <a:srgbClr val="FFFFFF"/>
              </a:solidFill>
              <a:latin typeface="Century Gothic"/>
            </a:defRPr>
          </a:lvl4pPr>
          <a:lvl5pPr marL="1828800" indent="0">
            <a:defRPr sz="1100">
              <a:solidFill>
                <a:srgbClr val="FFFFFF"/>
              </a:solidFill>
              <a:latin typeface="Century Gothic"/>
            </a:defRPr>
          </a:lvl5pPr>
          <a:lvl6pPr marL="2286000" indent="0">
            <a:defRPr sz="1100">
              <a:solidFill>
                <a:srgbClr val="FFFFFF"/>
              </a:solidFill>
              <a:latin typeface="Century Gothic"/>
            </a:defRPr>
          </a:lvl6pPr>
          <a:lvl7pPr marL="2743200" indent="0">
            <a:defRPr sz="1100">
              <a:solidFill>
                <a:srgbClr val="FFFFFF"/>
              </a:solidFill>
              <a:latin typeface="Century Gothic"/>
            </a:defRPr>
          </a:lvl7pPr>
          <a:lvl8pPr marL="3200400" indent="0">
            <a:defRPr sz="1100">
              <a:solidFill>
                <a:srgbClr val="FFFFFF"/>
              </a:solidFill>
              <a:latin typeface="Century Gothic"/>
            </a:defRPr>
          </a:lvl8pPr>
          <a:lvl9pPr marL="3657600" indent="0">
            <a:defRPr sz="1100">
              <a:solidFill>
                <a:srgbClr val="FFFFFF"/>
              </a:solidFill>
              <a:latin typeface="Century Gothic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Недостаток двигательной активности учащихся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0.01648</cdr:x>
      <cdr:y>0.56503</cdr:y>
    </cdr:from>
    <cdr:to>
      <cdr:x>0.28132</cdr:x>
      <cdr:y>0.78381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150725" y="3295860"/>
          <a:ext cx="2421652" cy="12761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4"/>
        </a:solidFill>
        <a:ln xmlns:a="http://schemas.openxmlformats.org/drawingml/2006/main" w="12700" cap="rnd" cmpd="sng" algn="ctr">
          <a:solidFill>
            <a:srgbClr val="052F61">
              <a:shade val="50000"/>
              <a:hueMod val="94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Century Gothic"/>
            </a:defRPr>
          </a:lvl1pPr>
          <a:lvl2pPr marL="457200" indent="0">
            <a:defRPr sz="1100">
              <a:solidFill>
                <a:srgbClr val="FFFFFF"/>
              </a:solidFill>
              <a:latin typeface="Century Gothic"/>
            </a:defRPr>
          </a:lvl2pPr>
          <a:lvl3pPr marL="914400" indent="0">
            <a:defRPr sz="1100">
              <a:solidFill>
                <a:srgbClr val="FFFFFF"/>
              </a:solidFill>
              <a:latin typeface="Century Gothic"/>
            </a:defRPr>
          </a:lvl3pPr>
          <a:lvl4pPr marL="1371600" indent="0">
            <a:defRPr sz="1100">
              <a:solidFill>
                <a:srgbClr val="FFFFFF"/>
              </a:solidFill>
              <a:latin typeface="Century Gothic"/>
            </a:defRPr>
          </a:lvl4pPr>
          <a:lvl5pPr marL="1828800" indent="0">
            <a:defRPr sz="1100">
              <a:solidFill>
                <a:srgbClr val="FFFFFF"/>
              </a:solidFill>
              <a:latin typeface="Century Gothic"/>
            </a:defRPr>
          </a:lvl5pPr>
          <a:lvl6pPr marL="2286000" indent="0">
            <a:defRPr sz="1100">
              <a:solidFill>
                <a:srgbClr val="FFFFFF"/>
              </a:solidFill>
              <a:latin typeface="Century Gothic"/>
            </a:defRPr>
          </a:lvl6pPr>
          <a:lvl7pPr marL="2743200" indent="0">
            <a:defRPr sz="1100">
              <a:solidFill>
                <a:srgbClr val="FFFFFF"/>
              </a:solidFill>
              <a:latin typeface="Century Gothic"/>
            </a:defRPr>
          </a:lvl7pPr>
          <a:lvl8pPr marL="3200400" indent="0">
            <a:defRPr sz="1100">
              <a:solidFill>
                <a:srgbClr val="FFFFFF"/>
              </a:solidFill>
              <a:latin typeface="Century Gothic"/>
            </a:defRPr>
          </a:lvl8pPr>
          <a:lvl9pPr marL="3657600" indent="0">
            <a:defRPr sz="1100">
              <a:solidFill>
                <a:srgbClr val="FFFFFF"/>
              </a:solidFill>
              <a:latin typeface="Century Gothic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Неправильная организация учебного времени 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0.72088</cdr:x>
      <cdr:y>0.59087</cdr:y>
    </cdr:from>
    <cdr:to>
      <cdr:x>0.98571</cdr:x>
      <cdr:y>0.80965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6591719" y="3446585"/>
          <a:ext cx="2421652" cy="12761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2"/>
        </a:solidFill>
        <a:ln xmlns:a="http://schemas.openxmlformats.org/drawingml/2006/main" w="12700" cap="rnd" cmpd="sng" algn="ctr">
          <a:solidFill>
            <a:srgbClr val="052F61">
              <a:shade val="50000"/>
              <a:hueMod val="94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Century Gothic"/>
            </a:defRPr>
          </a:lvl1pPr>
          <a:lvl2pPr marL="457200" indent="0">
            <a:defRPr sz="1100">
              <a:solidFill>
                <a:srgbClr val="FFFFFF"/>
              </a:solidFill>
              <a:latin typeface="Century Gothic"/>
            </a:defRPr>
          </a:lvl2pPr>
          <a:lvl3pPr marL="914400" indent="0">
            <a:defRPr sz="1100">
              <a:solidFill>
                <a:srgbClr val="FFFFFF"/>
              </a:solidFill>
              <a:latin typeface="Century Gothic"/>
            </a:defRPr>
          </a:lvl3pPr>
          <a:lvl4pPr marL="1371600" indent="0">
            <a:defRPr sz="1100">
              <a:solidFill>
                <a:srgbClr val="FFFFFF"/>
              </a:solidFill>
              <a:latin typeface="Century Gothic"/>
            </a:defRPr>
          </a:lvl4pPr>
          <a:lvl5pPr marL="1828800" indent="0">
            <a:defRPr sz="1100">
              <a:solidFill>
                <a:srgbClr val="FFFFFF"/>
              </a:solidFill>
              <a:latin typeface="Century Gothic"/>
            </a:defRPr>
          </a:lvl5pPr>
          <a:lvl6pPr marL="2286000" indent="0">
            <a:defRPr sz="1100">
              <a:solidFill>
                <a:srgbClr val="FFFFFF"/>
              </a:solidFill>
              <a:latin typeface="Century Gothic"/>
            </a:defRPr>
          </a:lvl6pPr>
          <a:lvl7pPr marL="2743200" indent="0">
            <a:defRPr sz="1100">
              <a:solidFill>
                <a:srgbClr val="FFFFFF"/>
              </a:solidFill>
              <a:latin typeface="Century Gothic"/>
            </a:defRPr>
          </a:lvl7pPr>
          <a:lvl8pPr marL="3200400" indent="0">
            <a:defRPr sz="1100">
              <a:solidFill>
                <a:srgbClr val="FFFFFF"/>
              </a:solidFill>
              <a:latin typeface="Century Gothic"/>
            </a:defRPr>
          </a:lvl8pPr>
          <a:lvl9pPr marL="3657600" indent="0">
            <a:defRPr sz="1100">
              <a:solidFill>
                <a:srgbClr val="FFFFFF"/>
              </a:solidFill>
              <a:latin typeface="Century Gothic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Отсутствие индивидуального подхода к учащимся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0.36923</cdr:x>
      <cdr:y>0.73557</cdr:y>
    </cdr:from>
    <cdr:to>
      <cdr:x>0.67363</cdr:x>
      <cdr:y>0.97847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3376246" y="4290647"/>
          <a:ext cx="2783393" cy="141681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3"/>
        </a:solidFill>
        <a:ln xmlns:a="http://schemas.openxmlformats.org/drawingml/2006/main" w="12700" cap="rnd" cmpd="sng" algn="ctr">
          <a:solidFill>
            <a:srgbClr val="052F61">
              <a:shade val="50000"/>
              <a:hueMod val="94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Century Gothic"/>
            </a:defRPr>
          </a:lvl1pPr>
          <a:lvl2pPr marL="457200" indent="0">
            <a:defRPr sz="1100">
              <a:solidFill>
                <a:srgbClr val="FFFFFF"/>
              </a:solidFill>
              <a:latin typeface="Century Gothic"/>
            </a:defRPr>
          </a:lvl2pPr>
          <a:lvl3pPr marL="914400" indent="0">
            <a:defRPr sz="1100">
              <a:solidFill>
                <a:srgbClr val="FFFFFF"/>
              </a:solidFill>
              <a:latin typeface="Century Gothic"/>
            </a:defRPr>
          </a:lvl3pPr>
          <a:lvl4pPr marL="1371600" indent="0">
            <a:defRPr sz="1100">
              <a:solidFill>
                <a:srgbClr val="FFFFFF"/>
              </a:solidFill>
              <a:latin typeface="Century Gothic"/>
            </a:defRPr>
          </a:lvl4pPr>
          <a:lvl5pPr marL="1828800" indent="0">
            <a:defRPr sz="1100">
              <a:solidFill>
                <a:srgbClr val="FFFFFF"/>
              </a:solidFill>
              <a:latin typeface="Century Gothic"/>
            </a:defRPr>
          </a:lvl5pPr>
          <a:lvl6pPr marL="2286000" indent="0">
            <a:defRPr sz="1100">
              <a:solidFill>
                <a:srgbClr val="FFFFFF"/>
              </a:solidFill>
              <a:latin typeface="Century Gothic"/>
            </a:defRPr>
          </a:lvl6pPr>
          <a:lvl7pPr marL="2743200" indent="0">
            <a:defRPr sz="1100">
              <a:solidFill>
                <a:srgbClr val="FFFFFF"/>
              </a:solidFill>
              <a:latin typeface="Century Gothic"/>
            </a:defRPr>
          </a:lvl7pPr>
          <a:lvl8pPr marL="3200400" indent="0">
            <a:defRPr sz="1100">
              <a:solidFill>
                <a:srgbClr val="FFFFFF"/>
              </a:solidFill>
              <a:latin typeface="Century Gothic"/>
            </a:defRPr>
          </a:lvl8pPr>
          <a:lvl9pPr marL="3657600" indent="0">
            <a:defRPr sz="1100">
              <a:solidFill>
                <a:srgbClr val="FFFFFF"/>
              </a:solidFill>
              <a:latin typeface="Century Gothic"/>
            </a:defRPr>
          </a:lvl9pPr>
        </a:lstStyle>
        <a:p xmlns:a="http://schemas.openxmlformats.org/drawingml/2006/main">
          <a:pPr algn="ctr"/>
          <a:r>
            <a:rPr lang="ru-RU" sz="1800" b="1" dirty="0" err="1" smtClean="0"/>
            <a:t>Стрессогенные</a:t>
          </a:r>
          <a:r>
            <a:rPr lang="ru-RU" sz="1800" b="1" dirty="0" smtClean="0"/>
            <a:t> технологии обучения и оценивания знаний</a:t>
          </a:r>
          <a:endParaRPr lang="ru-RU" sz="18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37783-96BD-4FA6-B057-7EAC02B6E0A5}" type="datetimeFigureOut">
              <a:rPr lang="ru-RU" smtClean="0"/>
              <a:pPr/>
              <a:t>31.03.2024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9EDB7-E573-460F-8455-9864B842C1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872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67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36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205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3324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666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199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921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029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56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22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464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736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259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683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470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2838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2279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984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6815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11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407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378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008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54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58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879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079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91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8173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05" r:id="rId14"/>
    <p:sldLayoutId id="2147483906" r:id="rId15"/>
    <p:sldLayoutId id="2147483907" r:id="rId16"/>
    <p:sldLayoutId id="214748390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3/31/2024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131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hmet.ru/people/user/" TargetMode="External"/><Relationship Id="rId3" Type="http://schemas.openxmlformats.org/officeDocument/2006/relationships/slide" Target="slide18.xml"/><Relationship Id="rId7" Type="http://schemas.openxmlformats.org/officeDocument/2006/relationships/hyperlink" Target="http://flano.ru/news/spasibo-vam-uchitelya/;/" TargetMode="External"/><Relationship Id="rId2" Type="http://schemas.openxmlformats.org/officeDocument/2006/relationships/hyperlink" Target="http://nsportal.ru/moiseenko-andrey-vladimirovich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e-osnova.ru/user/orders/" TargetMode="External"/><Relationship Id="rId5" Type="http://schemas.openxmlformats.org/officeDocument/2006/relationships/hyperlink" Target="http://www.teacherjournal.ru/component/comprofiler" TargetMode="External"/><Relationship Id="rId4" Type="http://schemas.openxmlformats.org/officeDocument/2006/relationships/hyperlink" Target="https://my.1september.ru/digital/participant/" TargetMode="External"/><Relationship Id="rId9" Type="http://schemas.openxmlformats.org/officeDocument/2006/relationships/hyperlink" Target="http://easyen.ru/index/8-1251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nauka-pedagogika.com/pedagogika-13-00-04/dissertaciya-sotsialno-pedagogicheskie-aspekty-ispolzovaniya-netraditsionnyh-form-i-sredstv-fizicheskoy-kultury-v-praktike-fizkulturno#ixzz3ReLSvbN7" TargetMode="External"/><Relationship Id="rId2" Type="http://schemas.openxmlformats.org/officeDocument/2006/relationships/slide" Target="slide19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://festival.1september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000">
              <a:schemeClr val="accent5">
                <a:lumMod val="40000"/>
                <a:lumOff val="6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675" y="220980"/>
            <a:ext cx="9077325" cy="1476375"/>
          </a:xfrm>
        </p:spPr>
        <p:txBody>
          <a:bodyPr>
            <a:noAutofit/>
          </a:bodyPr>
          <a:lstStyle/>
          <a:p>
            <a:pPr algn="ctr"/>
            <a:r>
              <a:rPr lang="ru-RU" sz="1800" b="1" cap="small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АДМИНИСТРАЦИЯ ГОРОДА НИЖНЕГО НОВГОРОДА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cap="small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ДЕПАРТАМЕНТ ОБРАЗОВАНИЯ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ОБЩЕОБРАЗОВАТЕЛЬНОЕ УЧРЕЖДЕНИЕ «ГИМНАЗИЯ 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№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136»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4924" y="1311690"/>
            <a:ext cx="5579076" cy="5546309"/>
          </a:xfrm>
        </p:spPr>
        <p:txBody>
          <a:bodyPr>
            <a:normAutofit fontScale="25000" lnSpcReduction="20000"/>
          </a:bodyPr>
          <a:lstStyle/>
          <a:p>
            <a:endParaRPr lang="ru-RU" sz="36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72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Моисеенко</a:t>
            </a:r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Андрей Владимирович</a:t>
            </a:r>
            <a:r>
              <a:rPr lang="ru-RU" sz="72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72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учитель физической культуры высшей квалификационной категории. 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Педагогический стаж 3</a:t>
            </a:r>
            <a:r>
              <a:rPr lang="ru-RU" sz="6400" b="1" dirty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9</a:t>
            </a: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 лет. Мастер спорта СССР по фигурному катанию на коньках, судья республиканской категории по спорту.</a:t>
            </a:r>
            <a:endParaRPr lang="en-US" sz="6400" b="1" dirty="0" smtClean="0">
              <a:solidFill>
                <a:schemeClr val="bg1"/>
              </a:solidFill>
              <a:latin typeface="Calibri" pitchFamily="34" charset="0"/>
              <a:ea typeface="Calibri" panose="020F0502020204030204" pitchFamily="34" charset="0"/>
              <a:cs typeface="Aharoni" pitchFamily="2" charset="-79"/>
            </a:endParaRPr>
          </a:p>
          <a:p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Победитель и призёр региональных и всероссийских профессиональных конкурсов. 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Медаль "За вклад в развитие образования" героя энциклопедии "Одарённые дети - будущее России".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Грамоты РУО и городского Департамента образования.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 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Дважды обладатель гранта губернатора Нижегородской области в рамках Приоритетного национального проекта "Образование".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 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Благодарственное письмо Городской Думы г.Н.Новгорода.</a:t>
            </a:r>
          </a:p>
          <a:p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Почётный диплом Председателя Законодательного собрания Нижегородской области.</a:t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/>
            </a:r>
            <a:br>
              <a:rPr lang="ru-RU" sz="64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Почётная грамота Министерства просвещения Российской Федерации</a:t>
            </a:r>
            <a:r>
              <a:rPr lang="en-US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.</a:t>
            </a:r>
            <a:r>
              <a:rPr lang="ru-RU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                                                                                                                                                           </a:t>
            </a:r>
            <a:r>
              <a:rPr lang="en-US" sz="6400" b="1" dirty="0" smtClean="0">
                <a:solidFill>
                  <a:schemeClr val="bg1"/>
                </a:solidFill>
                <a:latin typeface="Calibri" pitchFamily="34" charset="0"/>
                <a:ea typeface="Calibri" panose="020F0502020204030204" pitchFamily="34" charset="0"/>
                <a:cs typeface="Aharoni" pitchFamily="2" charset="-79"/>
              </a:rPr>
              <a:t> </a:t>
            </a: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itchFamily="2" charset="-79"/>
              </a:rPr>
              <a:t/>
            </a:r>
            <a:b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itchFamily="2" charset="-79"/>
              </a:rPr>
            </a:b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itchFamily="2" charset="-79"/>
              </a:rPr>
              <a:t>Почётный работник общего образования РФ.</a:t>
            </a:r>
            <a:r>
              <a:rPr lang="ru-RU" sz="6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Aharoni" pitchFamily="2" charset="-79"/>
              </a:rPr>
              <a:t> </a:t>
            </a:r>
            <a:r>
              <a:rPr lang="ru-RU" sz="6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endParaRPr lang="en-US" sz="64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4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3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900" b="1" dirty="0" smtClean="0">
              <a:solidFill>
                <a:schemeClr val="tx2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5944" y="5699539"/>
            <a:ext cx="35539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Личный девиз: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E8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"Если мы будем учить сегодня так, как   мы учили вчера, мы украдём у наших детей завтра."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A50E82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1026" name="Picture 2" descr="C:\Users\Andrey\Desktop\hcb4S7yVC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07" y="1327627"/>
            <a:ext cx="2914607" cy="437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309122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30305" y="537884"/>
          <a:ext cx="8175812" cy="5510380"/>
        </p:xfrm>
        <a:graphic>
          <a:graphicData uri="http://schemas.openxmlformats.org/drawingml/2006/table">
            <a:tbl>
              <a:tblPr/>
              <a:tblGrid>
                <a:gridCol w="1024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72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8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8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301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2729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А.П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К.П.</a:t>
                      </a:r>
                      <a:endParaRPr lang="ru-RU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(А.П.</a:t>
                      </a:r>
                      <a:endParaRPr lang="ru-RU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И.П.)</a:t>
                      </a:r>
                      <a:endParaRPr lang="ru-RU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Г.П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К.П.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(Г.П.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И.П.)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И.П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К.П.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(И.П.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А.П.)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К.П.</a:t>
                      </a:r>
                      <a:endParaRPr lang="ru-RU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(И.П.</a:t>
                      </a:r>
                      <a:endParaRPr lang="ru-RU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Г.П.</a:t>
                      </a:r>
                      <a:endParaRPr lang="ru-RU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А.П.)</a:t>
                      </a:r>
                      <a:endParaRPr lang="ru-RU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1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А.П.</a:t>
                      </a:r>
                      <a:endParaRPr lang="ru-RU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П.П</a:t>
                      </a:r>
                      <a:endParaRPr lang="en-US" sz="1800" b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32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1     -</a:t>
                      </a:r>
                      <a:endParaRPr lang="ru-RU" sz="1800" b="1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27урок</a:t>
                      </a:r>
                      <a:endParaRPr lang="ru-RU" sz="18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28 - 48 урок</a:t>
                      </a: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49  -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78урок      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-    102  урок</a:t>
                      </a:r>
                      <a:endParaRPr lang="ru-RU" sz="1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58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четверть</a:t>
                      </a:r>
                      <a:endParaRPr lang="ru-RU" sz="18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четверть</a:t>
                      </a: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четверть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IV</a:t>
                      </a:r>
                      <a:r>
                        <a:rPr lang="ru-RU" sz="1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четверть</a:t>
                      </a:r>
                      <a:endParaRPr lang="ru-RU" sz="1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Распределение специализированных П.П. в учебном году.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600079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sz="1400" dirty="0" smtClean="0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15452"/>
              </p:ext>
            </p:extLst>
          </p:nvPr>
        </p:nvGraphicFramePr>
        <p:xfrm>
          <a:off x="-1" y="0"/>
          <a:ext cx="9144001" cy="70053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32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1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0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083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i="1" dirty="0" smtClean="0"/>
                        <a:t>Схема программно-управляемой системы П.П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23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7030A0"/>
                          </a:solidFill>
                        </a:rPr>
                        <a:t>Исходные показатели </a:t>
                      </a:r>
                      <a:endParaRPr lang="ru-RU" sz="1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7030A0"/>
                          </a:solidFill>
                        </a:rPr>
                        <a:t>Цели и задачи системы П.П.</a:t>
                      </a:r>
                      <a:endParaRPr lang="ru-RU" sz="1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Программируемый 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3878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Физическое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dirty="0" smtClean="0"/>
                        <a:t>развитие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Вариативность используемых средств (упражнений-препятствий) и их сочетаний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Улучшение физического развития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8289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Физическая </a:t>
                      </a:r>
                    </a:p>
                    <a:p>
                      <a:r>
                        <a:rPr lang="ru-RU" sz="1800" b="1" dirty="0" smtClean="0"/>
                        <a:t> подготовленность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Нарастание нагрузки и сложности препятствий по принципу «наслоения»</a:t>
                      </a:r>
                    </a:p>
                    <a:p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 эффектом </a:t>
                      </a:r>
                      <a:r>
                        <a:rPr kumimoji="0" lang="ru-RU" sz="16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гиперкомпенсации</a:t>
                      </a: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Повышение функциональных возможностей.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995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Техническая</a:t>
                      </a:r>
                      <a:r>
                        <a:rPr lang="ru-RU" sz="1800" b="1" baseline="0" dirty="0" smtClean="0"/>
                        <a:t> </a:t>
                      </a:r>
                    </a:p>
                    <a:p>
                      <a:r>
                        <a:rPr lang="ru-RU" sz="1800" b="1" baseline="0" dirty="0" smtClean="0"/>
                        <a:t>подготовленность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Формирование двигательных умений и навыков и закрепление их в нестандартных условиях.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Освоение учебно-программного материала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71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Профессионально-прикладная физическая подготовленность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Разнообразие условий и внешних факторов</a:t>
                      </a:r>
                    </a:p>
                    <a:p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Подготовка к самостоятельной жизнедеятельности (к труду, службе в армии, выполнение родительских функций).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9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Морально-волевая подготовленность</a:t>
                      </a:r>
                    </a:p>
                    <a:p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Система индивидуальных заданий, включая домашнее.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Воспитание волевых качеств для самостоятельного преодоления трудностей.</a:t>
                      </a:r>
                    </a:p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845127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Отдельная П.П. –  относительно целостная модель  единого образовательного процесса: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79461760"/>
              </p:ext>
            </p:extLst>
          </p:nvPr>
        </p:nvGraphicFramePr>
        <p:xfrm>
          <a:off x="1" y="845127"/>
          <a:ext cx="9143999" cy="6012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038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tx2">
                <a:lumMod val="20000"/>
                <a:lumOff val="80000"/>
              </a:schemeClr>
            </a:gs>
            <a:gs pos="10000">
              <a:schemeClr val="tx2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  <a:alpha val="47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415687"/>
              </p:ext>
            </p:extLst>
          </p:nvPr>
        </p:nvGraphicFramePr>
        <p:xfrm>
          <a:off x="0" y="0"/>
          <a:ext cx="9144001" cy="7010400"/>
        </p:xfrm>
        <a:graphic>
          <a:graphicData uri="http://schemas.openxmlformats.org/drawingml/2006/table">
            <a:tbl>
              <a:tblPr/>
              <a:tblGrid>
                <a:gridCol w="732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9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99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87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Чет 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верть</a:t>
                      </a: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dirty="0">
                        <a:solidFill>
                          <a:schemeClr val="accent1"/>
                        </a:solidFill>
                        <a:effectLst>
                          <a:outerShdw blurRad="50800" dist="50800" dir="5400000" algn="ctr" rotWithShape="0">
                            <a:srgbClr val="FFC000"/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п.п.</a:t>
                      </a:r>
                      <a:endParaRPr lang="ru-RU" sz="1600" b="1" dirty="0">
                        <a:solidFill>
                          <a:schemeClr val="accent1"/>
                        </a:solidFill>
                        <a:effectLst>
                          <a:outerShdw blurRad="50800" dist="50800" dir="5400000" algn="ctr" rotWithShape="0">
                            <a:srgbClr val="FFC000"/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Примерное распределение № урока</a:t>
                      </a:r>
                      <a:r>
                        <a:rPr lang="en-US" sz="1600" b="1" baseline="0" dirty="0" smtClean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c </a:t>
                      </a:r>
                      <a:r>
                        <a:rPr lang="ru-RU" sz="1600" b="1" baseline="0" dirty="0" smtClean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использованием П.П. в годовом плане</a:t>
                      </a:r>
                      <a:endParaRPr lang="ru-RU" sz="1600" b="1" dirty="0" smtClean="0">
                        <a:solidFill>
                          <a:schemeClr val="accent1"/>
                        </a:solidFill>
                        <a:effectLst>
                          <a:outerShdw blurRad="50800" dist="50800" dir="5400000" algn="ctr" rotWithShape="0">
                            <a:srgbClr val="FFC000"/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effectLst>
                            <a:outerShdw blurRad="50800" dist="50800" dir="5400000" algn="ctr" rotWithShape="0">
                              <a:srgbClr val="FFC000"/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Содержание полосы препятствий.</a:t>
                      </a:r>
                      <a:endParaRPr lang="ru-RU" sz="1600" b="1" dirty="0">
                        <a:solidFill>
                          <a:schemeClr val="accent1"/>
                        </a:solidFill>
                        <a:effectLst>
                          <a:outerShdw blurRad="50800" dist="50800" dir="5400000" algn="ctr" rotWithShape="0">
                            <a:srgbClr val="FFC000"/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968"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А.П. (1-3,7, 9).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А.П. (1-3, 6, 8, 9).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А.П. (1-3, 6-9).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А.П. (1-4, 6-9).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Целевая А.П. (1-9).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К.П. (А.П.+ И.П.)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968"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Г.П. (2, 5, 7) * 2.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Г.П. (2-7, 9, 10).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Г.П. (1-7, 9, 10).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Целевая Г.П. (1-10).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968">
                <a:tc rowSpan="7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К.П. (Г.П. + И.П.).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И.П. (2, 4, 5, 7, 9, 10).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И.П. (1, 2, 4, 5, 7, 9, 10).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И.П. (1-3, 5, 7-10).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И.П. (1-4, 6, 8-10).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Целевая И.П. (1-10).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en-US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К.П. (И.П. + А.П.).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4968">
                <a:tc row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К.П. (И.П. + А.П.)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К.П. (И.П.+ Г.П.+ А.П.).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600" b="1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А.П. (1-4, 6-9).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Целевая А.П. (1-9).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7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Единая прикладная </a:t>
                      </a: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П.П.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54" marR="35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tx1">
                            <a:alpha val="14000"/>
                          </a:schemeClr>
                        </a:gs>
                        <a:gs pos="29000">
                          <a:schemeClr val="tx2">
                            <a:lumMod val="20000"/>
                            <a:lumOff val="80000"/>
                          </a:schemeClr>
                        </a:gs>
                        <a:gs pos="100000">
                          <a:schemeClr val="bg2">
                            <a:shade val="96000"/>
                            <a:satMod val="120000"/>
                            <a:lumMod val="90000"/>
                            <a:alpha val="47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3435"/>
            <a:ext cx="9144000" cy="9233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использования нетрадиционных форм организации физического воспитания</a:t>
            </a:r>
            <a:endParaRPr lang="ru-RU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0" y="812799"/>
            <a:ext cx="9144000" cy="6045201"/>
          </a:xfrm>
        </p:spPr>
        <p:txBody>
          <a:bodyPr>
            <a:normAutofit fontScale="77500" lnSpcReduction="20000"/>
          </a:bodyPr>
          <a:lstStyle/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6">
                      <a:lumMod val="20000"/>
                      <a:lumOff val="80000"/>
                    </a:schemeClr>
                  </a:outerShdw>
                </a:effectLst>
              </a:rPr>
              <a:t>Мониторинг уровня физической подготовленности                                                                  учащихся одной параллели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pPr algn="r"/>
            <a:endParaRPr lang="ru-RU" sz="1900" b="1" dirty="0" smtClean="0">
              <a:solidFill>
                <a:srgbClr val="002060"/>
              </a:solidFill>
              <a:effectLst>
                <a:outerShdw blurRad="50800" dist="38100" dir="8100000" algn="tr" rotWithShape="0">
                  <a:srgbClr val="FFFF00">
                    <a:alpha val="40000"/>
                  </a:srgbClr>
                </a:outerShdw>
              </a:effectLst>
            </a:endParaRPr>
          </a:p>
          <a:p>
            <a:pPr algn="r"/>
            <a:endParaRPr lang="ru-RU" sz="1900" b="1" dirty="0">
              <a:solidFill>
                <a:srgbClr val="002060"/>
              </a:solidFill>
              <a:effectLst>
                <a:outerShdw blurRad="50800" dist="38100" dir="8100000" algn="tr" rotWithShape="0">
                  <a:srgbClr val="FFFF00">
                    <a:alpha val="40000"/>
                  </a:srgbClr>
                </a:outerShdw>
              </a:effectLst>
            </a:endParaRP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effectLst>
                  <a:outerShdw blurRad="50800" dist="38100" dir="8100000" algn="tr" rotWithShape="0">
                    <a:srgbClr val="FFFF00">
                      <a:alpha val="40000"/>
                    </a:srgbClr>
                  </a:outerShdw>
                </a:effectLst>
              </a:rPr>
              <a:t>Мониторинг качества освоения 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effectLst>
                  <a:outerShdw blurRad="50800" dist="38100" dir="8100000" algn="tr" rotWithShape="0">
                    <a:srgbClr val="FFFF00">
                      <a:alpha val="40000"/>
                    </a:srgbClr>
                  </a:outerShdw>
                </a:effectLst>
              </a:rPr>
              <a:t>образовательной программы</a:t>
            </a:r>
          </a:p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3">
                      <a:lumMod val="20000"/>
                      <a:lumOff val="80000"/>
                    </a:schemeClr>
                  </a:outerShdw>
                </a:effectLst>
              </a:rPr>
              <a:t>Мониторинг мотивации </a:t>
            </a:r>
          </a:p>
          <a:p>
            <a:pPr algn="r"/>
            <a:r>
              <a:rPr lang="ru-RU" sz="19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3">
                      <a:lumMod val="20000"/>
                      <a:lumOff val="80000"/>
                    </a:schemeClr>
                  </a:outerShdw>
                </a:effectLst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3">
                      <a:lumMod val="20000"/>
                      <a:lumOff val="80000"/>
                    </a:schemeClr>
                  </a:outerShdw>
                </a:effectLst>
              </a:rPr>
              <a:t>к учебным занятиям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3">
                      <a:lumMod val="20000"/>
                      <a:lumOff val="80000"/>
                    </a:schemeClr>
                  </a:outerShdw>
                </a:effectLst>
              </a:rPr>
              <a:t>(пропуски уроков)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3">
                      <a:lumMod val="20000"/>
                      <a:lumOff val="80000"/>
                    </a:schemeClr>
                  </a:outerShdw>
                </a:effectLst>
              </a:rPr>
              <a:t> 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                                       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/>
          </p:nvPr>
        </p:nvGraphicFramePr>
        <p:xfrm>
          <a:off x="0" y="1398497"/>
          <a:ext cx="4007224" cy="282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/>
          </p:nvPr>
        </p:nvGraphicFramePr>
        <p:xfrm>
          <a:off x="4610100" y="972593"/>
          <a:ext cx="4437453" cy="2456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/>
          </p:nvPr>
        </p:nvGraphicFramePr>
        <p:xfrm>
          <a:off x="1" y="4491316"/>
          <a:ext cx="6813176" cy="2366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9005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13371" cy="954593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effectLst>
                  <a:outerShdw blurRad="50800" dist="50800" dir="5400000" algn="ctr" rotWithShape="0">
                    <a:srgbClr val="FF0000"/>
                  </a:outerShdw>
                </a:effectLst>
              </a:rPr>
              <a:t>результаты деятельности и достигнутые эффекты</a:t>
            </a:r>
            <a:endParaRPr lang="ru-RU" sz="2400" dirty="0">
              <a:effectLst>
                <a:outerShdw blurRad="50800" dist="50800" dir="5400000" algn="ctr" rotWithShape="0">
                  <a:srgbClr val="FF0000"/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542234"/>
            <a:ext cx="4079631" cy="823964"/>
          </a:xfrm>
        </p:spPr>
        <p:txBody>
          <a:bodyPr/>
          <a:lstStyle/>
          <a:p>
            <a:endParaRPr lang="ru-RU" sz="18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chemeClr val="accent3">
                    <a:lumMod val="20000"/>
                    <a:lumOff val="80000"/>
                  </a:schemeClr>
                </a:outerShdw>
              </a:effectLst>
            </a:endParaRPr>
          </a:p>
          <a:p>
            <a:r>
              <a:rPr lang="ru-RU" sz="1600" b="1" dirty="0" smtClean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Мониторинг  посещаемости учебных </a:t>
            </a:r>
            <a:r>
              <a:rPr lang="ru-RU" sz="1400" b="1" dirty="0" smtClean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занятий (пропуски уроков)</a:t>
            </a:r>
            <a:endParaRPr lang="ru-RU" sz="1400" b="1" dirty="0"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79949" y="4284629"/>
            <a:ext cx="3764051" cy="576262"/>
          </a:xfrm>
        </p:spPr>
        <p:txBody>
          <a:bodyPr/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 распределения учащихся по группам здоровья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22593951"/>
              </p:ext>
            </p:extLst>
          </p:nvPr>
        </p:nvGraphicFramePr>
        <p:xfrm>
          <a:off x="-1" y="3700462"/>
          <a:ext cx="5586885" cy="3157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84409915"/>
              </p:ext>
            </p:extLst>
          </p:nvPr>
        </p:nvGraphicFramePr>
        <p:xfrm>
          <a:off x="3647552" y="823966"/>
          <a:ext cx="5295481" cy="3476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7575" y="13335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i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Некоторые р</a:t>
            </a:r>
            <a:r>
              <a:rPr lang="ru-RU" sz="2400" b="1" i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езультаты </a:t>
            </a:r>
            <a:r>
              <a:rPr lang="ru-RU" sz="2400" b="1" i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выступлений </a:t>
            </a:r>
            <a:r>
              <a:rPr lang="ru-RU" sz="2400" b="1" i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во </a:t>
            </a:r>
            <a:r>
              <a:rPr lang="ru-RU" sz="24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ВсОШ</a:t>
            </a:r>
            <a:r>
              <a:rPr lang="ru-RU" sz="2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379856"/>
              </p:ext>
            </p:extLst>
          </p:nvPr>
        </p:nvGraphicFramePr>
        <p:xfrm>
          <a:off x="107575" y="941296"/>
          <a:ext cx="8776448" cy="5531223"/>
        </p:xfrm>
        <a:graphic>
          <a:graphicData uri="http://schemas.openxmlformats.org/drawingml/2006/table">
            <a:tbl>
              <a:tblPr/>
              <a:tblGrid>
                <a:gridCol w="171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4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9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3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Дата проведения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Школьный этап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Муниципаль-ный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этап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Региональный этап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Заключитель-ный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этап  ВОШ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6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2010 г.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Селиванов Дмитрий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Селиванов Дмитрий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Селиванов Дмитрий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(призёр)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6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2011 г.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Селиванов Дмитрий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Селиванов Дмитрий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Селиванов Дмитрий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(призёр)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2012 г.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Клищ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Татьяна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Клищ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Татьяна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Клищ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Татьяна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(призёр)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2013 г.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Веренцов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Иван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Веренцов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Иван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Веренцов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Иван </a:t>
                      </a:r>
                      <a:r>
                        <a:rPr lang="ru-RU" sz="1800" b="1" u="sng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  <a:endParaRPr lang="ru-RU" sz="1800" u="sng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u="sng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участник</a:t>
                      </a:r>
                      <a:endParaRPr lang="ru-RU" sz="1800" u="sng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6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2014 г.</a:t>
                      </a:r>
                      <a:endParaRPr lang="ru-RU" sz="1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Казарин Владислав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(победитель)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Казарин Владислав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(призёр)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Казарин Владислав </a:t>
                      </a:r>
                      <a:r>
                        <a:rPr lang="ru-RU" sz="18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(призёр)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участник</a:t>
                      </a:r>
                      <a:endParaRPr kumimoji="0" lang="ru-RU" sz="18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u="sng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95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1"/>
            <a:ext cx="9144000" cy="120032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выступлений команд гимназии, подготовленных учителем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Моисеенко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А.В., в соревнованиях городского и областного уровня.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949750"/>
              </p:ext>
            </p:extLst>
          </p:nvPr>
        </p:nvGraphicFramePr>
        <p:xfrm>
          <a:off x="58269" y="1200330"/>
          <a:ext cx="9027462" cy="5619141"/>
        </p:xfrm>
        <a:graphic>
          <a:graphicData uri="http://schemas.openxmlformats.org/drawingml/2006/table">
            <a:tbl>
              <a:tblPr/>
              <a:tblGrid>
                <a:gridCol w="770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8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3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4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61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331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Л/атлетический эстафетный пробег на призы Правительства Нижегородской области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Л/атлетический эстафетный пробег на Призы газеты "Нижегородская правда"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Городские соревнования по л/а по программе "Шиповка юных"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Городские соревнования по л/а по программе "Президентские соревнования"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Times New Roman"/>
                        </a:rPr>
                        <a:t>Областые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соревнования "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</a:rPr>
                        <a:t>Мининская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школьная эстафета"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7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2019г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II </a:t>
                      </a: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II </a:t>
                      </a: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место - юн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место - дев.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 (</a:t>
                      </a:r>
                      <a:r>
                        <a:rPr lang="ru-RU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общекоман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дное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не проводились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не проводились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7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2020г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II </a:t>
                      </a: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место - юн. </a:t>
                      </a:r>
                      <a:endParaRPr lang="ru-RU" sz="1600" b="1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место - дев.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 (</a:t>
                      </a:r>
                      <a:r>
                        <a:rPr lang="ru-RU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общекоман-дное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не проводились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8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2021г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II </a:t>
                      </a: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39C757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III 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место - юн.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_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    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 -юн.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 -дев.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VI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2022г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IV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 - юн.</a:t>
                      </a:r>
                      <a:b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</a:b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III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место – дев..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0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2023г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IV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III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место - юн.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III</a:t>
                      </a:r>
                      <a:r>
                        <a:rPr lang="en-US" sz="1600" baseline="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</a:rPr>
                        <a:t>место</a:t>
                      </a:r>
                      <a:endParaRPr lang="ru-RU" sz="16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5AFF7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0" y="166255"/>
            <a:ext cx="914400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u="sng" dirty="0" err="1" smtClean="0">
                <a:latin typeface="Arial" pitchFamily="34" charset="0"/>
                <a:cs typeface="Arial" pitchFamily="34" charset="0"/>
              </a:rPr>
              <a:t>Транслируемость</a:t>
            </a:r>
            <a:r>
              <a:rPr lang="ru-RU" sz="2400" b="1" i="1" u="sng" dirty="0" smtClean="0">
                <a:latin typeface="Arial" pitchFamily="34" charset="0"/>
                <a:cs typeface="Arial" pitchFamily="34" charset="0"/>
              </a:rPr>
              <a:t> практических достижений: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365" y="69432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782" y="817390"/>
            <a:ext cx="8996218" cy="646331"/>
          </a:xfrm>
          <a:prstGeom prst="rect">
            <a:avLst/>
          </a:prstGeom>
          <a:solidFill>
            <a:srgbClr val="FFCFA7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2"/>
              </a:rPr>
              <a:t> </a:t>
            </a:r>
            <a:r>
              <a:rPr lang="ru-RU" b="1" dirty="0" smtClean="0">
                <a:solidFill>
                  <a:srgbClr val="FF0000"/>
                </a:solidFill>
                <a:hlinkClick r:id="rId2"/>
              </a:rPr>
              <a:t>Мой профессиональный сайт, </a:t>
            </a:r>
            <a:r>
              <a:rPr lang="ru-RU" b="1" i="1" dirty="0" err="1" smtClean="0">
                <a:solidFill>
                  <a:srgbClr val="FF0000"/>
                </a:solidFill>
                <a:hlinkClick r:id="rId2"/>
              </a:rPr>
              <a:t>портфолио</a:t>
            </a:r>
            <a:r>
              <a:rPr lang="ru-RU" b="1" i="1" dirty="0" smtClean="0">
                <a:solidFill>
                  <a:srgbClr val="FF0000"/>
                </a:solidFill>
                <a:hlinkClick r:id="rId2"/>
              </a:rPr>
              <a:t>, публикации и.т.д.</a:t>
            </a:r>
          </a:p>
          <a:p>
            <a:r>
              <a:rPr lang="ru-RU" b="1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en-US" b="1" dirty="0" smtClean="0">
                <a:solidFill>
                  <a:srgbClr val="FF0000"/>
                </a:solidFill>
                <a:hlinkClick r:id="rId2"/>
              </a:rPr>
              <a:t>http://nsportal.ru/moiseenko-andrey-vladimirovich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193964" y="2084943"/>
            <a:ext cx="8950036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hlinkClick r:id="rId4"/>
              </a:rPr>
              <a:t>Издательский дом «1 сентября», </a:t>
            </a:r>
            <a:r>
              <a:rPr lang="ru-RU" i="1" dirty="0" smtClean="0">
                <a:solidFill>
                  <a:srgbClr val="FF0000"/>
                </a:solidFill>
                <a:hlinkClick r:id="rId4"/>
              </a:rPr>
              <a:t>личный кабинет,</a:t>
            </a:r>
            <a:r>
              <a:rPr lang="ru-RU" b="1" i="1" dirty="0" smtClean="0">
                <a:solidFill>
                  <a:srgbClr val="FF0000"/>
                </a:solidFill>
                <a:hlinkClick r:id="rId4"/>
              </a:rPr>
              <a:t> участие в проекте </a:t>
            </a:r>
            <a:r>
              <a:rPr lang="ru-RU" b="1" dirty="0" smtClean="0">
                <a:solidFill>
                  <a:srgbClr val="FF0000"/>
                </a:solidFill>
                <a:hlinkClick r:id="rId4"/>
              </a:rPr>
              <a:t>«Школа цифрового века» </a:t>
            </a:r>
            <a:r>
              <a:rPr lang="en-US" dirty="0" smtClean="0">
                <a:hlinkClick r:id="rId4"/>
              </a:rPr>
              <a:t>https://my.1september.ru/digital/participant/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7019" y="5528071"/>
            <a:ext cx="8986982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innerShdw blurRad="63500" dist="50800" dir="13500000">
              <a:schemeClr val="tx1">
                <a:alpha val="50000"/>
              </a:scheme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Учительский журнал </a:t>
            </a:r>
            <a:r>
              <a:rPr lang="en-US" b="1" dirty="0" smtClean="0">
                <a:solidFill>
                  <a:srgbClr val="7030A0"/>
                </a:solidFill>
              </a:rPr>
              <a:t>on</a:t>
            </a:r>
            <a:r>
              <a:rPr lang="ru-RU" b="1" dirty="0" smtClean="0">
                <a:solidFill>
                  <a:srgbClr val="7030A0"/>
                </a:solidFill>
              </a:rPr>
              <a:t>-</a:t>
            </a:r>
            <a:r>
              <a:rPr lang="en-US" b="1" dirty="0" smtClean="0">
                <a:solidFill>
                  <a:srgbClr val="7030A0"/>
                </a:solidFill>
              </a:rPr>
              <a:t>lain</a:t>
            </a:r>
            <a:r>
              <a:rPr lang="ru-RU" b="1" dirty="0" smtClean="0">
                <a:solidFill>
                  <a:srgbClr val="7030A0"/>
                </a:solidFill>
              </a:rPr>
              <a:t>, </a:t>
            </a:r>
            <a:r>
              <a:rPr lang="ru-RU" i="1" dirty="0" smtClean="0">
                <a:solidFill>
                  <a:srgbClr val="7030A0"/>
                </a:solidFill>
              </a:rPr>
              <a:t>личный кабинет, публикации: </a:t>
            </a:r>
            <a:r>
              <a:rPr lang="en-US" dirty="0" smtClean="0">
                <a:solidFill>
                  <a:srgbClr val="7030A0"/>
                </a:solidFill>
              </a:rPr>
              <a:t>http://</a:t>
            </a:r>
            <a:r>
              <a:rPr lang="en-US" dirty="0" smtClean="0">
                <a:solidFill>
                  <a:srgbClr val="7030A0"/>
                </a:solidFill>
                <a:hlinkClick r:id="rId5"/>
              </a:rPr>
              <a:t>www.teacherjournal.ru/component/comprofiler</a:t>
            </a:r>
            <a:r>
              <a:rPr lang="en-US" dirty="0" smtClean="0">
                <a:solidFill>
                  <a:srgbClr val="7030A0"/>
                </a:solidFill>
              </a:rPr>
              <a:t>/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4727" y="4705718"/>
            <a:ext cx="8959273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/>
              <a:t>Издательский дом «Основа», </a:t>
            </a:r>
            <a:r>
              <a:rPr lang="ru-RU" i="1" dirty="0" smtClean="0"/>
              <a:t>личный кабинет, подписка 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http://www.e-osnova.ru/user/orders/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84727" y="6340825"/>
            <a:ext cx="895927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3" action="ppaction://hlinksldjump"/>
              </a:rPr>
              <a:t>Педагогический сайт, </a:t>
            </a:r>
            <a:r>
              <a:rPr lang="ru-RU" i="1" dirty="0" smtClean="0">
                <a:hlinkClick r:id="rId3" action="ppaction://hlinksldjump"/>
              </a:rPr>
              <a:t>публикации, личный кабинет, </a:t>
            </a:r>
            <a:r>
              <a:rPr lang="en-US" dirty="0" smtClean="0">
                <a:hlinkClick r:id="rId3" action="ppaction://hlinksldjump"/>
              </a:rPr>
              <a:t>http://pedsite.ru/user/publications/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57019" y="1563362"/>
            <a:ext cx="898698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7"/>
              </a:rPr>
              <a:t>Сайт федерации л/атлетики </a:t>
            </a:r>
            <a:r>
              <a:rPr lang="ru-RU" b="1" dirty="0" err="1" smtClean="0">
                <a:hlinkClick r:id="rId7"/>
              </a:rPr>
              <a:t>Ниж</a:t>
            </a:r>
            <a:r>
              <a:rPr lang="ru-RU" b="1" dirty="0" smtClean="0">
                <a:hlinkClick r:id="rId7"/>
              </a:rPr>
              <a:t>. обл. </a:t>
            </a:r>
            <a:r>
              <a:rPr lang="en-US" dirty="0" smtClean="0">
                <a:hlinkClick r:id="rId7"/>
              </a:rPr>
              <a:t>http://flano.ru/news/spasibo-vam-uchitelya/%3b/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2437" y="2921153"/>
            <a:ext cx="893156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3" action="ppaction://hlinksldjump"/>
              </a:rPr>
              <a:t>Учебно-методический портал, </a:t>
            </a:r>
            <a:r>
              <a:rPr lang="ru-RU" i="1" dirty="0" smtClean="0">
                <a:hlinkClick r:id="rId3" action="ppaction://hlinksldjump"/>
              </a:rPr>
              <a:t>личный кабинет, форум, подписка</a:t>
            </a:r>
            <a:endParaRPr lang="ru-RU" i="1" dirty="0" smtClean="0"/>
          </a:p>
          <a:p>
            <a:r>
              <a:rPr lang="en-US" i="1" dirty="0" smtClean="0">
                <a:hlinkClick r:id="rId8"/>
              </a:rPr>
              <a:t>http://www.uchmet.ru/people/user/</a:t>
            </a:r>
            <a:endParaRPr lang="ru-RU" i="1" dirty="0" smtClean="0"/>
          </a:p>
        </p:txBody>
      </p:sp>
      <p:sp>
        <p:nvSpPr>
          <p:cNvPr id="19" name="Прямоугольник 18"/>
          <p:cNvSpPr/>
          <p:nvPr/>
        </p:nvSpPr>
        <p:spPr>
          <a:xfrm>
            <a:off x="193964" y="3817081"/>
            <a:ext cx="895003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3" action="ppaction://hlinksldjump"/>
              </a:rPr>
              <a:t>Современный учительский портал, </a:t>
            </a:r>
            <a:r>
              <a:rPr lang="ru-RU" i="1" dirty="0" smtClean="0">
                <a:hlinkClick r:id="rId3" action="ppaction://hlinksldjump"/>
              </a:rPr>
              <a:t>личный кабинет, подписка</a:t>
            </a:r>
            <a:r>
              <a:rPr lang="ru-RU" i="1" dirty="0" smtClean="0"/>
              <a:t>, </a:t>
            </a:r>
            <a:r>
              <a:rPr lang="ru-RU" i="1" u="sng" dirty="0" smtClean="0">
                <a:solidFill>
                  <a:schemeClr val="tx2"/>
                </a:solidFill>
              </a:rPr>
              <a:t>публикации</a:t>
            </a:r>
            <a:r>
              <a:rPr lang="ru-RU" i="1" dirty="0" smtClean="0"/>
              <a:t> </a:t>
            </a:r>
            <a:r>
              <a:rPr lang="en-US" i="1" dirty="0" smtClean="0">
                <a:hlinkClick r:id="rId9"/>
              </a:rPr>
              <a:t>http://easyen.ru/index/8-12514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3122"/>
            <a:ext cx="9143999" cy="554675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«Литература»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27439"/>
            <a:ext cx="9144000" cy="13394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1. Николаева </a:t>
            </a:r>
            <a:r>
              <a:rPr lang="ru-RU" b="1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Л.С., Лесных Л.И. Использование нетрадиционных форм занятий. // </a:t>
            </a:r>
            <a:r>
              <a:rPr lang="ru-RU" b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  Специалист</a:t>
            </a:r>
            <a:r>
              <a:rPr lang="ru-RU" b="1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. №2, </a:t>
            </a:r>
            <a:r>
              <a:rPr lang="ru-RU" b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1992 – 221 c.</a:t>
            </a:r>
            <a:endParaRPr lang="ru-RU" sz="1400" b="1" dirty="0"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2. </a:t>
            </a:r>
            <a:r>
              <a:rPr lang="ru-RU" b="1" dirty="0" err="1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Селевко</a:t>
            </a:r>
            <a:r>
              <a:rPr lang="ru-RU" b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ru-RU" b="1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Г.К. Современные образовательные технологии. М., 1998 г</a:t>
            </a:r>
            <a:r>
              <a:rPr lang="ru-RU" b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.- c. 167-215.</a:t>
            </a:r>
            <a:endParaRPr lang="ru-RU" sz="1400" b="1" dirty="0">
              <a:effectLst/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" y="2273684"/>
            <a:ext cx="9144002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3. Содержание </a:t>
            </a:r>
            <a:r>
              <a:rPr lang="ru-RU" b="1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 организация физического воспитания учащихся специальной медицинской группы: Учебно-методическое пособие. Под общей редакцией доктора </a:t>
            </a:r>
            <a:r>
              <a:rPr lang="ru-RU" b="1" dirty="0" err="1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пед.наук</a:t>
            </a:r>
            <a:r>
              <a:rPr lang="ru-RU" b="1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, профессора </a:t>
            </a:r>
            <a:r>
              <a:rPr lang="ru-RU" b="1" dirty="0" err="1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Чичикина</a:t>
            </a:r>
            <a:r>
              <a:rPr lang="ru-RU" b="1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В.Т. – </a:t>
            </a:r>
            <a:r>
              <a:rPr lang="ru-RU" b="1" dirty="0" err="1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Н.Новгород</a:t>
            </a:r>
            <a:r>
              <a:rPr lang="ru-RU" b="1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: Нижегородский гуманитарный центр, 2004.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2" y="3517294"/>
            <a:ext cx="9144002" cy="3906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4. Матвеев </a:t>
            </a:r>
            <a:r>
              <a:rPr lang="ru-RU" b="1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Л.П. Основы спортивной тренировки. М., 1977.</a:t>
            </a:r>
            <a:endParaRPr lang="ru-RU" sz="1400" b="1" dirty="0">
              <a:effectLst/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3947437"/>
            <a:ext cx="9143999" cy="1047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5. Холодов </a:t>
            </a:r>
            <a:r>
              <a:rPr lang="ru-RU" b="1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Ж.К., Кузнецов В.С. Теория и методика физического воспитания и спорта: Учебное пособие для студентов высших учебных заведений. – М.: Издательский центр «Академия», 2000.</a:t>
            </a:r>
            <a:endParaRPr lang="ru-RU" sz="1400" b="1" dirty="0">
              <a:effectLst/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" y="4995416"/>
            <a:ext cx="9144000" cy="12777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7. Библиотека авторефератов и диссертаций по педагогике </a:t>
            </a:r>
            <a:r>
              <a:rPr lang="ru-RU" b="1" u="sng" dirty="0" smtClean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b="1" u="sng" dirty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ru-RU" b="1" u="sng" dirty="0" smtClean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nauka-pedagogika.com/pedagogika-13-00-04/dissertaciya-sotsialno-pedagogicheskie-aspekty-ispolzovaniya-netraditsionnyh-form-i-sredstv-fizicheskoy-kultury-v-praktike-</a:t>
            </a:r>
            <a:r>
              <a:rPr lang="en-US" b="1" u="sng" dirty="0" smtClean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 </a:t>
            </a:r>
            <a:r>
              <a:rPr lang="ru-RU" b="1" u="sng" dirty="0" smtClean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fizkulturno#ixzz3ReLSvbN7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273202"/>
            <a:ext cx="914400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8. Фестиваль педагогических идей «Открытый урок» http</a:t>
            </a:r>
            <a:r>
              <a:rPr lang="ru-RU" b="1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://festival.1september.r</a:t>
            </a:r>
            <a:r>
              <a:rPr lang="en-US" b="1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u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52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tx2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1524000"/>
          </a:xfrm>
          <a:noFill/>
          <a:ln w="9525">
            <a:solidFill>
              <a:schemeClr val="tx1"/>
            </a:solidFill>
          </a:ln>
          <a:effectLst>
            <a:outerShdw blurRad="50800" dist="50800" dir="5400000" algn="ctr" rotWithShape="0">
              <a:schemeClr val="accent6">
                <a:lumMod val="20000"/>
                <a:lumOff val="80000"/>
              </a:scheme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Тема презентации: </a:t>
            </a:r>
            <a:br>
              <a:rPr lang="ru-RU" sz="1800" b="1" i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«использование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программно-управляемой системы полос препятствий, как одной из форм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модели здоровье сбережения».</a:t>
            </a:r>
            <a:endParaRPr lang="ru-RU" sz="1800" dirty="0">
              <a:effectLst>
                <a:outerShdw blurRad="50800" dist="50800" dir="5400000" algn="ctr" rotWithShape="0">
                  <a:schemeClr val="tx1">
                    <a:lumMod val="85000"/>
                  </a:scheme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79416" y="3099461"/>
            <a:ext cx="2481944" cy="15775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50800" dist="50800" dir="5400000" algn="ctr" rotWithShape="0">
                    <a:schemeClr val="accent2">
                      <a:lumMod val="40000"/>
                      <a:lumOff val="60000"/>
                    </a:schemeClr>
                  </a:outerShdw>
                </a:effectLst>
              </a:rPr>
              <a:t>Модель здоровье сбережения школы</a:t>
            </a:r>
            <a:endParaRPr lang="ru-RU" b="1" dirty="0">
              <a:solidFill>
                <a:schemeClr val="tx1"/>
              </a:solidFill>
              <a:effectLst>
                <a:outerShdw blurRad="50800" dist="50800" dir="5400000" algn="ctr" rotWithShape="0">
                  <a:schemeClr val="accent2">
                    <a:lumMod val="40000"/>
                    <a:lumOff val="60000"/>
                  </a:scheme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912203" y="1503391"/>
            <a:ext cx="3204495" cy="1370188"/>
            <a:chOff x="2992299" y="61207"/>
            <a:chExt cx="3204495" cy="1370188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992299" y="61207"/>
              <a:ext cx="3204495" cy="137018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059186" y="128094"/>
              <a:ext cx="3070721" cy="12364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Инновационная деятельность направленная на здоровье сбережение</a:t>
              </a:r>
              <a:endParaRPr lang="ru-RU" sz="1800" b="1" kern="12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403431" y="2181954"/>
            <a:ext cx="2015370" cy="1036167"/>
            <a:chOff x="6327426" y="469823"/>
            <a:chExt cx="2015370" cy="1036167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6327426" y="469823"/>
              <a:ext cx="2015370" cy="103616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6378008" y="520405"/>
              <a:ext cx="1914206" cy="9350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  <a:scene3d>
                <a:camera prst="orthographicFront"/>
                <a:lightRig rig="threePt" dir="t"/>
              </a:scene3d>
              <a:sp3d extrusionH="57150">
                <a:extrusionClr>
                  <a:schemeClr val="tx2">
                    <a:lumMod val="75000"/>
                  </a:schemeClr>
                </a:extrusionClr>
              </a:sp3d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Обеспечение безопасности</a:t>
              </a:r>
              <a:endParaRPr lang="ru-RU" sz="1800" b="1" kern="12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01130" y="2112414"/>
            <a:ext cx="2267056" cy="1047360"/>
            <a:chOff x="650101" y="353686"/>
            <a:chExt cx="2267056" cy="104736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50101" y="353686"/>
              <a:ext cx="2267056" cy="104736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701229" y="404814"/>
              <a:ext cx="2164800" cy="945104"/>
            </a:xfrm>
            <a:prstGeom prst="rect">
              <a:avLst/>
            </a:prstGeom>
            <a:noFill/>
            <a:ln w="6350"/>
            <a:effectLst>
              <a:outerShdw blurRad="50800" dist="50800" dir="5400000" sx="49000" sy="49000" algn="ctr" rotWithShape="0">
                <a:schemeClr val="tx2">
                  <a:lumMod val="75000"/>
                </a:scheme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Ф</a:t>
              </a:r>
              <a:r>
                <a:rPr lang="ru-RU" sz="1800" b="1" kern="1200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изическая культура и спорт </a:t>
              </a:r>
              <a:endParaRPr lang="ru-RU" sz="1800" b="1" kern="12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451375" y="3330678"/>
            <a:ext cx="2614873" cy="1015127"/>
            <a:chOff x="6474332" y="1576093"/>
            <a:chExt cx="2614873" cy="1015127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559060" y="1576093"/>
              <a:ext cx="2530145" cy="101512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6474332" y="1625647"/>
              <a:ext cx="2431037" cy="9160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Психолого-педагогическое сопровождение</a:t>
              </a:r>
              <a:endParaRPr lang="ru-RU" sz="1800" b="1" kern="12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9294" y="3275797"/>
            <a:ext cx="2444328" cy="1009792"/>
            <a:chOff x="397955" y="1501036"/>
            <a:chExt cx="2444328" cy="100979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25394" y="1501036"/>
              <a:ext cx="2416889" cy="100979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397955" y="1550330"/>
              <a:ext cx="2318301" cy="9112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Медицинское сопровождение </a:t>
              </a:r>
              <a:endParaRPr lang="ru-RU" sz="1800" b="1" kern="12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139976" y="4593950"/>
            <a:ext cx="2286504" cy="969613"/>
            <a:chOff x="6428421" y="2666626"/>
            <a:chExt cx="2286504" cy="969613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6428421" y="2666626"/>
              <a:ext cx="2286504" cy="96961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6475754" y="2713959"/>
              <a:ext cx="2191838" cy="8749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Пропаганда ЗОЖ</a:t>
              </a:r>
              <a:endParaRPr lang="ru-RU" sz="1800" b="1" kern="12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30736" y="4524451"/>
            <a:ext cx="2270127" cy="967933"/>
            <a:chOff x="650096" y="2624617"/>
            <a:chExt cx="2174325" cy="967933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650096" y="2624617"/>
              <a:ext cx="2174325" cy="96793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697347" y="2671868"/>
              <a:ext cx="2079823" cy="8734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Сотрудничество с родителями</a:t>
              </a:r>
              <a:endParaRPr lang="ru-RU" sz="1800" b="1" kern="12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134708" y="5671837"/>
            <a:ext cx="2288586" cy="1093443"/>
            <a:chOff x="4912129" y="3776635"/>
            <a:chExt cx="2172873" cy="1112466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912129" y="3776635"/>
              <a:ext cx="2172873" cy="111246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4966435" y="3830941"/>
              <a:ext cx="2064261" cy="1003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b="1" kern="1200" dirty="0" smtClean="0">
                  <a:solidFill>
                    <a:srgbClr val="002060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Дополнительное образование</a:t>
              </a:r>
              <a:endParaRPr lang="ru-RU" sz="1700" b="1" kern="12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785862" y="5671130"/>
            <a:ext cx="2311129" cy="1066084"/>
            <a:chOff x="2016690" y="3790848"/>
            <a:chExt cx="2311129" cy="1066084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2016690" y="3790848"/>
              <a:ext cx="2311129" cy="106608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2068732" y="3842890"/>
              <a:ext cx="2207045" cy="962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  <a:effectLst>
                    <a:outerShdw blurRad="50800" dist="50800" dir="5400000" algn="ctr" rotWithShape="0">
                      <a:schemeClr val="tx2">
                        <a:lumMod val="75000"/>
                      </a:schemeClr>
                    </a:outerShdw>
                  </a:effectLst>
                </a:rPr>
                <a:t>Мониторинг здоровья и физического развития</a:t>
              </a:r>
              <a:endParaRPr lang="ru-RU" sz="1800" b="1" kern="1200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33" name="Выгнутая вверх стрелка 32"/>
          <p:cNvSpPr/>
          <p:nvPr/>
        </p:nvSpPr>
        <p:spPr>
          <a:xfrm rot="5400000">
            <a:off x="4521514" y="3249030"/>
            <a:ext cx="2665129" cy="1617785"/>
          </a:xfrm>
          <a:prstGeom prst="curved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Выгнутая влево стрелка 33"/>
          <p:cNvSpPr/>
          <p:nvPr/>
        </p:nvSpPr>
        <p:spPr>
          <a:xfrm>
            <a:off x="2400712" y="2749596"/>
            <a:ext cx="1608580" cy="2602522"/>
          </a:xfrm>
          <a:prstGeom prst="curved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0531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факторы влияющие на снижение показателей здоровья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школьников .</a:t>
            </a:r>
            <a:endParaRPr lang="ru-RU" sz="2400" dirty="0"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024933"/>
          <a:ext cx="9144000" cy="5833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9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5553"/>
            <a:ext cx="914400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algn="l" rotWithShape="0">
                    <a:schemeClr val="tx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числа детей с отклонениями в здоровье за период обучения в школе</a:t>
            </a:r>
            <a:r>
              <a:rPr lang="ru-RU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2899938782"/>
              </p:ext>
            </p:extLst>
          </p:nvPr>
        </p:nvGraphicFramePr>
        <p:xfrm>
          <a:off x="0" y="1052407"/>
          <a:ext cx="9143999" cy="58055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33160541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chemeClr val="tx2">
                <a:lumMod val="40000"/>
                <a:lumOff val="60000"/>
              </a:schemeClr>
            </a:gs>
            <a:gs pos="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788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50800" dist="38100" algn="l" rotWithShape="0">
                    <a:srgbClr val="FFC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 деятельности - ликвидация противоречий в системе школьного физвоспитания:</a:t>
            </a:r>
            <a:endParaRPr lang="ru-RU" sz="2400" b="1" dirty="0">
              <a:solidFill>
                <a:srgbClr val="002060"/>
              </a:solidFill>
              <a:effectLst>
                <a:outerShdw blurRad="50800" dist="38100" algn="l" rotWithShape="0">
                  <a:srgbClr val="FFC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21" y="1701730"/>
            <a:ext cx="884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потребность в самореализации 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0171" y="1696492"/>
            <a:ext cx="35471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effectLst>
                  <a:outerShdw blurRad="50800" dist="50800" dir="5400000" algn="ctr" rotWithShape="0">
                    <a:srgbClr val="00206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000" b="1" dirty="0" smtClean="0">
                <a:effectLst>
                  <a:outerShdw blurRad="50800" dist="50800" dir="5400000" algn="ctr" rotWithShape="0">
                    <a:srgbClr val="00206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е достаточное методическое</a:t>
            </a:r>
          </a:p>
          <a:p>
            <a:pPr algn="ctr"/>
            <a:r>
              <a:rPr lang="ru-RU" sz="2000" b="1" dirty="0" smtClean="0">
                <a:effectLst>
                  <a:outerShdw blurRad="50800" dist="50800" dir="5400000" algn="ctr" rotWithShape="0">
                    <a:srgbClr val="00206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обеспечение</a:t>
            </a:r>
            <a:endParaRPr lang="ru-RU" sz="2000" b="1" dirty="0">
              <a:effectLst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8389" y="2831843"/>
            <a:ext cx="35156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состояния здоровья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43493" y="2813982"/>
            <a:ext cx="39402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50800" dist="50800" dir="5400000" algn="ctr" rotWithShape="0">
                    <a:srgbClr val="00206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требования учебной программы</a:t>
            </a:r>
            <a:endParaRPr lang="ru-RU" sz="2000" b="1" dirty="0">
              <a:effectLst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8215" y="4039285"/>
            <a:ext cx="29759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знания и представления о здоровом образе жизни 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43493" y="4019611"/>
            <a:ext cx="3904980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50800" dist="50800" dir="5400000" algn="ctr" rotWithShape="0">
                    <a:srgbClr val="00206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навыки и умения</a:t>
            </a:r>
            <a:endParaRPr lang="ru-RU" sz="2000" b="1" dirty="0">
              <a:effectLst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8215" y="5649784"/>
            <a:ext cx="3137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отрицательное влияние внешней среды 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83310" y="5491284"/>
            <a:ext cx="39302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50800" dist="50800" dir="5400000" algn="ctr" rotWithShape="0">
                    <a:srgbClr val="00206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возможность </a:t>
            </a:r>
            <a:r>
              <a:rPr lang="ru-RU" sz="2000" b="1" dirty="0">
                <a:effectLst>
                  <a:outerShdw blurRad="50800" dist="50800" dir="5400000" algn="ctr" rotWithShape="0">
                    <a:srgbClr val="00206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противостоять приобретению негативных привычек</a:t>
            </a:r>
            <a:endParaRPr lang="ru-RU" sz="2000" b="1" dirty="0">
              <a:effectLst>
                <a:outerShdw blurRad="50800" dist="508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19" name="Минус 18"/>
          <p:cNvSpPr/>
          <p:nvPr/>
        </p:nvSpPr>
        <p:spPr>
          <a:xfrm rot="19012765" flipH="1">
            <a:off x="3819588" y="1841960"/>
            <a:ext cx="1355883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Минус 19"/>
          <p:cNvSpPr/>
          <p:nvPr/>
        </p:nvSpPr>
        <p:spPr>
          <a:xfrm rot="18803357" flipH="1">
            <a:off x="3806376" y="2947140"/>
            <a:ext cx="1355883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Минус 20"/>
          <p:cNvSpPr/>
          <p:nvPr/>
        </p:nvSpPr>
        <p:spPr>
          <a:xfrm rot="18867578" flipH="1">
            <a:off x="3743152" y="4105168"/>
            <a:ext cx="1355883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 rot="18984366" flipH="1">
            <a:off x="3728751" y="5725493"/>
            <a:ext cx="1355883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744000" y="1814400"/>
            <a:ext cx="504000" cy="2952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лево 25"/>
          <p:cNvSpPr/>
          <p:nvPr/>
        </p:nvSpPr>
        <p:spPr>
          <a:xfrm>
            <a:off x="4867200" y="1814400"/>
            <a:ext cx="525600" cy="295200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инус 26"/>
          <p:cNvSpPr/>
          <p:nvPr/>
        </p:nvSpPr>
        <p:spPr>
          <a:xfrm rot="13348969" flipH="1">
            <a:off x="3875200" y="1850315"/>
            <a:ext cx="1270467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3673200" y="2924400"/>
            <a:ext cx="625200" cy="2952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лево 28"/>
          <p:cNvSpPr/>
          <p:nvPr/>
        </p:nvSpPr>
        <p:spPr>
          <a:xfrm>
            <a:off x="4665600" y="2917200"/>
            <a:ext cx="613200" cy="295200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инус 29"/>
          <p:cNvSpPr/>
          <p:nvPr/>
        </p:nvSpPr>
        <p:spPr>
          <a:xfrm rot="13348969" flipH="1">
            <a:off x="3843588" y="2967562"/>
            <a:ext cx="1355883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>
            <a:off x="3564000" y="4113600"/>
            <a:ext cx="548400" cy="2952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лево 31"/>
          <p:cNvSpPr/>
          <p:nvPr/>
        </p:nvSpPr>
        <p:spPr>
          <a:xfrm>
            <a:off x="4695600" y="4120800"/>
            <a:ext cx="553200" cy="295200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инус 32"/>
          <p:cNvSpPr/>
          <p:nvPr/>
        </p:nvSpPr>
        <p:spPr>
          <a:xfrm rot="13348969" flipH="1">
            <a:off x="3765589" y="4099160"/>
            <a:ext cx="1355883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>
            <a:off x="3445200" y="5734800"/>
            <a:ext cx="625200" cy="2952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лево 34"/>
          <p:cNvSpPr/>
          <p:nvPr/>
        </p:nvSpPr>
        <p:spPr>
          <a:xfrm>
            <a:off x="4718400" y="5727600"/>
            <a:ext cx="613200" cy="295200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Минус 35"/>
          <p:cNvSpPr/>
          <p:nvPr/>
        </p:nvSpPr>
        <p:spPr>
          <a:xfrm rot="13348969" flipH="1">
            <a:off x="3737990" y="5734762"/>
            <a:ext cx="1355883" cy="284717"/>
          </a:xfrm>
          <a:prstGeom prst="mathMin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66788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6018"/>
            <a:ext cx="9144000" cy="87464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</a:rPr>
              <a:t>разработка и реализация нетрадиционных приемов и форм организации обучения и воспитания школьников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3842349"/>
              </p:ext>
            </p:extLst>
          </p:nvPr>
        </p:nvGraphicFramePr>
        <p:xfrm>
          <a:off x="1" y="728871"/>
          <a:ext cx="9143999" cy="6129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7128835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0933"/>
            <a:ext cx="9144000" cy="1422399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B0F0">
                      <a:alpha val="43000"/>
                    </a:srgbClr>
                  </a:outerShdw>
                </a:effectLst>
              </a:rPr>
              <a:t>Активное использование нестандартных форм организации обучения и воспитания, есть необходимое условие успешной реализации требований ФГОС.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B0F0">
                      <a:alpha val="43000"/>
                    </a:srgbClr>
                  </a:outerShdw>
                </a:effectLst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B0F0">
                      <a:alpha val="43000"/>
                    </a:srgbClr>
                  </a:outerShdw>
                </a:effectLst>
              </a:rPr>
            </a:br>
            <a:endParaRPr lang="ru-RU" sz="24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B0F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642" y="4847048"/>
            <a:ext cx="8551334" cy="1508105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chemeClr val="tx2">
                      <a:lumMod val="40000"/>
                      <a:lumOff val="60000"/>
                      <a:alpha val="43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функциональных возможностей организма школьника, средствами т.н. нетрадиционных форм 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chemeClr val="tx2">
                      <a:lumMod val="40000"/>
                      <a:lumOff val="60000"/>
                      <a:alpha val="43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обучения, есть – непременное условие способности учащихся противостоять  негативным факторам школьной среды.</a:t>
            </a:r>
            <a:endParaRPr lang="ru-RU" sz="2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chemeClr val="tx2">
                    <a:lumMod val="40000"/>
                    <a:lumOff val="60000"/>
                    <a:alpha val="43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043613"/>
            <a:ext cx="9144000" cy="2308324"/>
          </a:xfrm>
          <a:prstGeom prst="rect">
            <a:avLst/>
          </a:prstGeom>
          <a:effectLst>
            <a:glow>
              <a:schemeClr val="tx1"/>
            </a:glow>
          </a:effectLst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Необходимость использования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нетрадиционных форм и средств Физической культуры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свидетельствует: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об изменении запросов и требований в нашей сфере деятельности, </a:t>
            </a:r>
          </a:p>
          <a:p>
            <a:endParaRPr lang="ru-RU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неудовлетворенности сложившейся, традиционной системой физической культуры.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89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0" y="0"/>
            <a:ext cx="9144000" cy="128195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 w="3175" cmpd="sng">
                  <a:noFill/>
                </a:ln>
                <a:solidFill>
                  <a:schemeClr val="tx1"/>
                </a:solidFill>
                <a:effectLst>
                  <a:innerShdw blurRad="63500" dist="50800">
                    <a:srgbClr val="FF0000"/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2400" b="1" cap="all" noProof="0" dirty="0" smtClean="0">
                <a:ln w="3175" cmpd="sng">
                  <a:noFill/>
                </a:ln>
                <a:effectLst>
                  <a:innerShdw blurRad="63500" dist="50800">
                    <a:srgbClr val="FF0000"/>
                  </a:innerShdw>
                </a:effectLst>
                <a:latin typeface="+mj-lt"/>
                <a:ea typeface="+mj-ea"/>
                <a:cs typeface="+mj-cs"/>
              </a:rPr>
              <a:t>Н</a:t>
            </a:r>
            <a:r>
              <a:rPr kumimoji="0" lang="ru-RU" sz="2400" b="1" i="0" u="none" strike="noStrike" kern="1200" cap="all" spc="0" normalizeH="0" baseline="0" noProof="0" dirty="0" smtClean="0">
                <a:ln w="3175" cmpd="sng">
                  <a:noFill/>
                </a:ln>
                <a:solidFill>
                  <a:schemeClr val="tx1"/>
                </a:solidFill>
                <a:effectLst>
                  <a:innerShdw blurRad="63500" dist="50800">
                    <a:srgbClr val="FF0000"/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естандартные формы</a:t>
            </a:r>
            <a:r>
              <a:rPr kumimoji="0" lang="ru-RU" sz="2400" b="1" i="0" u="none" strike="noStrike" kern="1200" cap="all" spc="0" normalizeH="0" noProof="0" dirty="0" smtClean="0">
                <a:ln w="3175" cmpd="sng">
                  <a:noFill/>
                </a:ln>
                <a:solidFill>
                  <a:schemeClr val="tx1"/>
                </a:solidFill>
                <a:effectLst>
                  <a:innerShdw blurRad="63500" dist="50800">
                    <a:srgbClr val="FF0000"/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организации обучения и воспитания</a:t>
            </a:r>
            <a:endParaRPr kumimoji="0" lang="ru-RU" sz="2400" b="0" i="0" u="none" strike="noStrike" kern="1200" cap="all" spc="0" normalizeH="0" baseline="0" noProof="0" dirty="0">
              <a:ln w="3175" cmpd="sng">
                <a:noFill/>
              </a:ln>
              <a:solidFill>
                <a:schemeClr val="tx1"/>
              </a:solidFill>
              <a:effectLst>
                <a:innerShdw blurRad="63500" dist="50800">
                  <a:srgbClr val="FF0000"/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00345" y="1397000"/>
            <a:ext cx="2163216" cy="5461000"/>
            <a:chOff x="2205" y="-1"/>
            <a:chExt cx="2163216" cy="5461000"/>
          </a:xfrm>
        </p:grpSpPr>
        <p:sp>
          <p:nvSpPr>
            <p:cNvPr id="5" name="Блок-схема: ручное управление 4"/>
            <p:cNvSpPr/>
            <p:nvPr/>
          </p:nvSpPr>
          <p:spPr>
            <a:xfrm rot="16200000">
              <a:off x="-1646687" y="1648891"/>
              <a:ext cx="5461000" cy="2163216"/>
            </a:xfrm>
            <a:prstGeom prst="flowChartManualOperati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Блок-схема: ручное управление 4"/>
            <p:cNvSpPr/>
            <p:nvPr/>
          </p:nvSpPr>
          <p:spPr>
            <a:xfrm rot="21600000">
              <a:off x="2205" y="1092199"/>
              <a:ext cx="2163216" cy="3276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0" tIns="0" rIns="10160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Система полос препятствий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/>
            </a:p>
            <a:p>
              <a:pPr marL="171450" lvl="1" indent="-17145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ru-RU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Вариативность  используемых упражнений-препятствий и их сочетаний</a:t>
              </a:r>
              <a:endParaRPr lang="ru-RU" sz="1600" kern="1200" dirty="0">
                <a:solidFill>
                  <a:schemeClr val="tx1"/>
                </a:solidFill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ru-RU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Закрепление двигательных действий в нестандартных условиях</a:t>
              </a:r>
              <a:endParaRPr lang="ru-RU" sz="1600" kern="1200" dirty="0">
                <a:solidFill>
                  <a:schemeClr val="tx1"/>
                </a:solidFill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Лёгкость варьирования нагрузки</a:t>
              </a:r>
              <a:endParaRPr lang="ru-RU" sz="1600" kern="1200" dirty="0">
                <a:solidFill>
                  <a:schemeClr val="tx1"/>
                </a:solidFill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477380" y="1397000"/>
            <a:ext cx="2163216" cy="5461000"/>
            <a:chOff x="2327662" y="-1"/>
            <a:chExt cx="2163216" cy="5461000"/>
          </a:xfrm>
        </p:grpSpPr>
        <p:sp>
          <p:nvSpPr>
            <p:cNvPr id="8" name="Блок-схема: ручное управление 7"/>
            <p:cNvSpPr/>
            <p:nvPr/>
          </p:nvSpPr>
          <p:spPr>
            <a:xfrm rot="16200000">
              <a:off x="678770" y="1648891"/>
              <a:ext cx="5461000" cy="2163216"/>
            </a:xfrm>
            <a:prstGeom prst="flowChartManualOperati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Блок-схема: ручное управление 4"/>
            <p:cNvSpPr/>
            <p:nvPr/>
          </p:nvSpPr>
          <p:spPr>
            <a:xfrm rot="21600000">
              <a:off x="2327662" y="1092199"/>
              <a:ext cx="2163216" cy="3276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0" tIns="0" rIns="10160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Индивидуализация системы оценивания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 Понятная</a:t>
              </a:r>
              <a:endParaRPr lang="ru-RU" sz="1600" kern="1200" dirty="0"/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 </a:t>
              </a:r>
              <a:r>
                <a:rPr lang="ru-RU" sz="1600" dirty="0" smtClean="0"/>
                <a:t>Гибкая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dirty="0" err="1" smtClean="0"/>
                <a:t>Многоинструментальная</a:t>
              </a:r>
              <a:endParaRPr lang="ru-RU" sz="1600" kern="1200" dirty="0"/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 </a:t>
              </a:r>
              <a:r>
                <a:rPr lang="ru-RU" sz="1600" dirty="0" smtClean="0"/>
                <a:t> Психологически комфортная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dirty="0" smtClean="0"/>
                <a:t> Многосоставная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745451" y="1397000"/>
            <a:ext cx="2163216" cy="5461000"/>
            <a:chOff x="4653120" y="-1"/>
            <a:chExt cx="2163216" cy="5461000"/>
          </a:xfrm>
        </p:grpSpPr>
        <p:sp>
          <p:nvSpPr>
            <p:cNvPr id="11" name="Блок-схема: ручное управление 10"/>
            <p:cNvSpPr/>
            <p:nvPr/>
          </p:nvSpPr>
          <p:spPr>
            <a:xfrm rot="16200000">
              <a:off x="3004228" y="1648891"/>
              <a:ext cx="5461000" cy="2163216"/>
            </a:xfrm>
            <a:prstGeom prst="flowChartManualOperati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Блок-схема: ручное управление 4"/>
            <p:cNvSpPr/>
            <p:nvPr/>
          </p:nvSpPr>
          <p:spPr>
            <a:xfrm rot="21600000">
              <a:off x="4653120" y="1092199"/>
              <a:ext cx="2163216" cy="3276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0" tIns="0" rIns="8890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Варианты круговой тренировки</a:t>
              </a:r>
              <a:endParaRPr lang="ru-RU" sz="1600" b="1" kern="1200" dirty="0"/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ru-RU" sz="14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Повышение функциональных возможностей</a:t>
              </a:r>
              <a:endParaRPr lang="ru-RU" sz="1400" kern="1200" dirty="0">
                <a:solidFill>
                  <a:schemeClr val="tx1"/>
                </a:solidFill>
              </a:endParaRPr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ru-RU" sz="14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Развитие двигательных качеств</a:t>
              </a:r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ru-RU" sz="14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Сочетание избирательного и комплексного воздействия</a:t>
              </a:r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ru-RU" sz="14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Эффект «переключения» стимулирует работоспособность и эмоциональность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980784" y="1397000"/>
            <a:ext cx="2163216" cy="5461000"/>
            <a:chOff x="6978578" y="-1"/>
            <a:chExt cx="2163216" cy="5461000"/>
          </a:xfrm>
        </p:grpSpPr>
        <p:sp>
          <p:nvSpPr>
            <p:cNvPr id="14" name="Блок-схема: ручное управление 13"/>
            <p:cNvSpPr/>
            <p:nvPr/>
          </p:nvSpPr>
          <p:spPr>
            <a:xfrm rot="16200000">
              <a:off x="5329686" y="1648891"/>
              <a:ext cx="5461000" cy="2163216"/>
            </a:xfrm>
            <a:prstGeom prst="flowChartManualOperati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Блок-схема: ручное управление 4"/>
            <p:cNvSpPr/>
            <p:nvPr/>
          </p:nvSpPr>
          <p:spPr>
            <a:xfrm rot="21600000">
              <a:off x="6978578" y="1092199"/>
              <a:ext cx="2163216" cy="3276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0" rIns="114300" bIns="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Мультимедиа ИКТ</a:t>
              </a:r>
            </a:p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• придаёт занятию эмоциональную окрашенность; </a:t>
              </a:r>
              <a:br>
                <a:rPr lang="ru-RU" sz="1400" dirty="0" smtClean="0"/>
              </a:br>
              <a:r>
                <a:rPr lang="ru-RU" sz="1400" dirty="0" smtClean="0"/>
                <a:t>• психологически облегчает процесс усвоения; </a:t>
              </a:r>
              <a:br>
                <a:rPr lang="ru-RU" sz="1400" dirty="0" smtClean="0"/>
              </a:br>
              <a:r>
                <a:rPr lang="ru-RU" sz="1400" dirty="0" smtClean="0"/>
                <a:t>• возбуждает живой интерес к предмету познания; </a:t>
              </a:r>
              <a:br>
                <a:rPr lang="ru-RU" sz="1400" dirty="0" smtClean="0"/>
              </a:br>
              <a:r>
                <a:rPr lang="ru-RU" sz="1400" dirty="0" smtClean="0"/>
                <a:t>• расширяет общий кругозор; </a:t>
              </a:r>
              <a:br>
                <a:rPr lang="ru-RU" sz="1400" dirty="0" smtClean="0"/>
              </a:br>
              <a:r>
                <a:rPr lang="ru-RU" sz="1400" dirty="0" smtClean="0"/>
                <a:t>• повышается производительность труда учителя</a:t>
              </a:r>
              <a:r>
                <a:rPr lang="ru-RU" sz="1600" dirty="0" smtClean="0"/>
                <a:t>. </a:t>
              </a:r>
              <a:r>
                <a:rPr lang="ru-RU" dirty="0" smtClean="0"/>
                <a:t/>
              </a:r>
              <a:br>
                <a:rPr lang="ru-RU" dirty="0" smtClean="0"/>
              </a:br>
              <a:endParaRPr lang="ru-RU" sz="1800" b="1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/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55713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3"/>
                  </a:outerShdw>
                </a:effectLst>
              </a:rPr>
              <a:t>Программно-управляемая система полос препятствий, как форма нестандартного обучения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40657" y="1228165"/>
            <a:ext cx="2554942" cy="152651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Классификация П.П. исходя из раздела учебной программы</a:t>
            </a:r>
            <a:endParaRPr lang="ru-RU" dirty="0"/>
          </a:p>
        </p:txBody>
      </p:sp>
      <p:sp>
        <p:nvSpPr>
          <p:cNvPr id="12" name="Багетная рамка 11"/>
          <p:cNvSpPr/>
          <p:nvPr/>
        </p:nvSpPr>
        <p:spPr>
          <a:xfrm>
            <a:off x="5970492" y="1299883"/>
            <a:ext cx="2554942" cy="152651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Распределение спец. П.П. по блокам в учебном году</a:t>
            </a:r>
            <a:endParaRPr lang="ru-RU" dirty="0"/>
          </a:p>
        </p:txBody>
      </p:sp>
      <p:sp>
        <p:nvSpPr>
          <p:cNvPr id="14" name="Багетная рамка 13"/>
          <p:cNvSpPr/>
          <p:nvPr/>
        </p:nvSpPr>
        <p:spPr>
          <a:xfrm>
            <a:off x="412375" y="4885765"/>
            <a:ext cx="2554942" cy="152651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Проектирование П.П. с учётом программного материала</a:t>
            </a:r>
            <a:endParaRPr lang="ru-RU" dirty="0"/>
          </a:p>
        </p:txBody>
      </p:sp>
      <p:sp>
        <p:nvSpPr>
          <p:cNvPr id="17" name="Багетная рамка 16"/>
          <p:cNvSpPr/>
          <p:nvPr/>
        </p:nvSpPr>
        <p:spPr>
          <a:xfrm>
            <a:off x="6078069" y="4930589"/>
            <a:ext cx="2554942" cy="152651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Комплексность средств для развития  двигательных способностей</a:t>
            </a:r>
            <a:endParaRPr lang="ru-RU" dirty="0"/>
          </a:p>
        </p:txBody>
      </p:sp>
      <p:sp>
        <p:nvSpPr>
          <p:cNvPr id="18" name="Выгнутая вверх стрелка 17"/>
          <p:cNvSpPr/>
          <p:nvPr/>
        </p:nvSpPr>
        <p:spPr>
          <a:xfrm rot="19066609">
            <a:off x="4008100" y="1556608"/>
            <a:ext cx="1674449" cy="80687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верх стрелка 20"/>
          <p:cNvSpPr/>
          <p:nvPr/>
        </p:nvSpPr>
        <p:spPr>
          <a:xfrm rot="13084649">
            <a:off x="1170548" y="3369230"/>
            <a:ext cx="2119413" cy="9723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верх стрелка 21"/>
          <p:cNvSpPr/>
          <p:nvPr/>
        </p:nvSpPr>
        <p:spPr>
          <a:xfrm rot="7258884">
            <a:off x="3558021" y="5031069"/>
            <a:ext cx="1820761" cy="80687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 rot="2362314">
            <a:off x="6199749" y="3378196"/>
            <a:ext cx="2119413" cy="9723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3603812" y="2994212"/>
            <a:ext cx="2169459" cy="1335741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Программно-управляемая система П.П.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Другая 2">
      <a:dk1>
        <a:sysClr val="windowText" lastClr="000000"/>
      </a:dk1>
      <a:lt1>
        <a:srgbClr val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2235</TotalTime>
  <Words>1425</Words>
  <Application>Microsoft Office PowerPoint</Application>
  <PresentationFormat>Экран (4:3)</PresentationFormat>
  <Paragraphs>371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Aharoni</vt:lpstr>
      <vt:lpstr>Arial</vt:lpstr>
      <vt:lpstr>Calibri</vt:lpstr>
      <vt:lpstr>Calibri Light</vt:lpstr>
      <vt:lpstr>Century Gothic</vt:lpstr>
      <vt:lpstr>Times New Roman</vt:lpstr>
      <vt:lpstr>Wingdings 3</vt:lpstr>
      <vt:lpstr>Сектор</vt:lpstr>
      <vt:lpstr>Тема Office</vt:lpstr>
      <vt:lpstr>АДМИНИСТРАЦИЯ ГОРОДА НИЖНЕГО НОВГОРОДА ДЕПАРТАМЕНТ ОБРАЗОВАНИЯ МУНИЦИПАЛЬНОЕ БЮДЖЕТНОЕ ОБЩЕОБРАЗОВАТЕЛЬНОЕ УЧРЕЖДЕНИЕ «ГИМНАЗИЯ №136» </vt:lpstr>
      <vt:lpstr>Тема презентации:  «использование программно-управляемой системы полос препятствий, как одной из форм в модели здоровье сбережения».</vt:lpstr>
      <vt:lpstr>факторы влияющие на снижение показателей здоровья школьников .</vt:lpstr>
      <vt:lpstr>Презентация PowerPoint</vt:lpstr>
      <vt:lpstr>Презентация PowerPoint</vt:lpstr>
      <vt:lpstr> разработка и реализация нетрадиционных приемов и форм организации обучения и воспитания школьников. </vt:lpstr>
      <vt:lpstr>Активное использование нестандартных форм организации обучения и воспитания, есть необходимое условие успешной реализации требований ФГОС. </vt:lpstr>
      <vt:lpstr>Презентация PowerPoint</vt:lpstr>
      <vt:lpstr>Программно-управляемая система полос препятствий, как форма нестандартного обучения </vt:lpstr>
      <vt:lpstr>Презентация PowerPoint</vt:lpstr>
      <vt:lpstr>Презентация PowerPoint</vt:lpstr>
      <vt:lpstr>Отдельная П.П. –  относительно целостная модель  единого образовательного процесса:</vt:lpstr>
      <vt:lpstr>Презентация PowerPoint</vt:lpstr>
      <vt:lpstr> результаты использования нетрадиционных форм организации физического воспитания</vt:lpstr>
      <vt:lpstr>результаты деятельности и достигнутые эффекты</vt:lpstr>
      <vt:lpstr>Презентация PowerPoint</vt:lpstr>
      <vt:lpstr>Презентация PowerPoint</vt:lpstr>
      <vt:lpstr>Презентация PowerPoint</vt:lpstr>
      <vt:lpstr>«Литература»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ГОРОДА НИЖНЕГО НОВГОРОДА ДЕПАРТАМЕНТ ОБРАЗОВАНИЯ МУНИЦИПАЛЬНОЕ БЮДЖЕТНОЕ ОБРАЗОВАТЕЛЬНОЕ УЧРЕЖДЕНИЕ  ГИМНАЗИЯ №136</dc:title>
  <dc:creator>Андрей Моисеенко</dc:creator>
  <cp:lastModifiedBy>А. М.</cp:lastModifiedBy>
  <cp:revision>211</cp:revision>
  <dcterms:created xsi:type="dcterms:W3CDTF">2015-02-26T18:08:43Z</dcterms:created>
  <dcterms:modified xsi:type="dcterms:W3CDTF">2024-03-31T09:29:34Z</dcterms:modified>
</cp:coreProperties>
</file>