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60" r:id="rId3"/>
    <p:sldId id="256" r:id="rId4"/>
    <p:sldId id="281" r:id="rId5"/>
    <p:sldId id="258" r:id="rId6"/>
    <p:sldId id="274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5" r:id="rId19"/>
    <p:sldId id="276" r:id="rId20"/>
    <p:sldId id="277" r:id="rId21"/>
    <p:sldId id="278" r:id="rId22"/>
    <p:sldId id="272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81595" y="598888"/>
            <a:ext cx="550944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сносивший с неба 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древле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Прометеев в дар земле, 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таишь ты, стыд ли, гнев ли 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Ныне замкнутый в стене?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Сгибы проволоки тонкой 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Раскалять покорно там, 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Подчинясь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руке ребенка, 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Осужден — в угоду нам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 чём пишет поэт?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Documents and Settings\Пользователь\Рабочий стол\Для урока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9964" y="3356992"/>
            <a:ext cx="3942133" cy="24482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00298" y="500042"/>
            <a:ext cx="3886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Валерий Брюсов писал:</a:t>
            </a:r>
            <a:endParaRPr lang="ru-RU" sz="2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357686" y="2928934"/>
            <a:ext cx="435771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1650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году немецкий ученый и по совместительству бургомистр Магдебурга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фон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Герике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создает первую “электрическую машину”. Она представляла собой шар, отлитый из серы, при вращении и натирании которой, притягивались и отталкивались легкие тела.  Впоследствии  его машину усовершенствовали немецкие и французские ученые.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Documents and Settings\Пользователь\Рабочий стол\Для урока\56273586286107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3810000" cy="38385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4429132"/>
            <a:ext cx="185738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Отто</a:t>
            </a:r>
            <a:r>
              <a:rPr lang="ru-RU" dirty="0" smtClean="0"/>
              <a:t> фон </a:t>
            </a:r>
            <a:r>
              <a:rPr lang="ru-RU" dirty="0" err="1" smtClean="0"/>
              <a:t>Герике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2571744"/>
            <a:ext cx="50720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1747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году член Парижской Академии наук физик Жан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Антуан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Нолле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изобрел электроскоп – первый прибор для оценки электрического потенциала.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C:\Documents and Settings\Пользователь\Рабочий стол\Для урока\электроско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143380"/>
            <a:ext cx="3286148" cy="2185288"/>
          </a:xfrm>
          <a:prstGeom prst="rect">
            <a:avLst/>
          </a:prstGeom>
          <a:noFill/>
        </p:spPr>
      </p:pic>
      <p:pic>
        <p:nvPicPr>
          <p:cNvPr id="21506" name="Picture 2" descr="C:\Documents and Settings\Пользователь\Рабочий стол\Для урока\жан антуан нолл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85728"/>
            <a:ext cx="2603062" cy="3214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43636" y="3571876"/>
            <a:ext cx="235745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Жан </a:t>
            </a:r>
            <a:r>
              <a:rPr lang="ru-RU" dirty="0" err="1" smtClean="0"/>
              <a:t>Антуан</a:t>
            </a:r>
            <a:r>
              <a:rPr lang="ru-RU" dirty="0" smtClean="0"/>
              <a:t> </a:t>
            </a:r>
            <a:r>
              <a:rPr lang="ru-RU" dirty="0" err="1" smtClean="0"/>
              <a:t>Нолле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286084" y="2071678"/>
            <a:ext cx="585791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1791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году итальянским врачом и анатомом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Луиджи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Гальвани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было обнаружено возникновения электричества при соприкосновении двух разнородных металлов с живым организмом. Обнаруженный им эффект лежит в основе современных электрокардиографов.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Documents and Settings\Пользователь\Рабочий стол\Для урока\1228156552_galva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2752725" cy="4286250"/>
          </a:xfrm>
          <a:prstGeom prst="rect">
            <a:avLst/>
          </a:prstGeom>
          <a:noFill/>
        </p:spPr>
      </p:pic>
      <p:pic>
        <p:nvPicPr>
          <p:cNvPr id="24579" name="Picture 3" descr="C:\Documents and Settings\Пользователь\Рабочий стол\Для урока\images (1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357694"/>
            <a:ext cx="2428875" cy="187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1571612"/>
            <a:ext cx="50006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1827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году немецкий ученый Георг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Ом открыл свой закон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Ома) – один из фундаментальных законов электричества, устанавливающий зависимость между силой тока и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напряжением.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Documents and Settings\Пользователь\Рабочий стол\Для урока\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85728"/>
            <a:ext cx="3333750" cy="4286250"/>
          </a:xfrm>
          <a:prstGeom prst="rect">
            <a:avLst/>
          </a:prstGeom>
          <a:noFill/>
        </p:spPr>
      </p:pic>
      <p:pic>
        <p:nvPicPr>
          <p:cNvPr id="23555" name="Picture 3" descr="C:\Documents and Settings\Пользователь\Рабочий стол\Для урока\images 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643314"/>
            <a:ext cx="3571900" cy="267547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43636" y="4643446"/>
            <a:ext cx="235745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Георг </a:t>
            </a:r>
            <a:r>
              <a:rPr lang="ru-RU" dirty="0" err="1" smtClean="0"/>
              <a:t>Симон</a:t>
            </a:r>
            <a:r>
              <a:rPr lang="ru-RU" dirty="0" smtClean="0"/>
              <a:t> Ом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500562" y="3071810"/>
            <a:ext cx="428624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1878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году улицы Парижа осветили дуговые лампы Павла Николаевича Яблочкова. Появляются первые электростанции. Не так давно кажущееся чем-то невероятным и фантастическим, электричество становиться привычным и незаменимым помощником человечества.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Пользователь\Рабочий стол\Для урока\яблоч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500462" cy="35004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4071942"/>
            <a:ext cx="200026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П.Н.Яблочков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14422"/>
            <a:ext cx="42148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 тропинкам я бегу,</a:t>
            </a:r>
            <a:br>
              <a:rPr lang="ru-RU" sz="2400" dirty="0" smtClean="0"/>
            </a:br>
            <a:r>
              <a:rPr lang="ru-RU" sz="2400" dirty="0" smtClean="0"/>
              <a:t>Без тропинки не могу.</a:t>
            </a:r>
            <a:br>
              <a:rPr lang="ru-RU" sz="2400" dirty="0" smtClean="0"/>
            </a:br>
            <a:r>
              <a:rPr lang="ru-RU" sz="2400" dirty="0" smtClean="0"/>
              <a:t>Где меня, ребята, нет,</a:t>
            </a:r>
            <a:br>
              <a:rPr lang="ru-RU" sz="2400" dirty="0" smtClean="0"/>
            </a:br>
            <a:r>
              <a:rPr lang="ru-RU" sz="2400" dirty="0" smtClean="0"/>
              <a:t>Не зажжется в доме свет.</a:t>
            </a:r>
            <a:br>
              <a:rPr lang="ru-RU" sz="2400" dirty="0" smtClean="0"/>
            </a:br>
            <a:r>
              <a:rPr lang="ru-RU" sz="2400" dirty="0" smtClean="0"/>
              <a:t>К дальним селам, городам</a:t>
            </a:r>
            <a:br>
              <a:rPr lang="ru-RU" sz="2400" dirty="0" smtClean="0"/>
            </a:br>
            <a:r>
              <a:rPr lang="ru-RU" sz="2400" dirty="0" smtClean="0"/>
              <a:t>Кто идет по проводам? </a:t>
            </a:r>
            <a:endParaRPr lang="ru-RU" sz="2400" dirty="0"/>
          </a:p>
        </p:txBody>
      </p:sp>
      <p:pic>
        <p:nvPicPr>
          <p:cNvPr id="25602" name="Picture 2" descr="C:\Documents and Settings\Пользователь\Рабочий стол\Для урока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714620"/>
            <a:ext cx="4476764" cy="33403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0"/>
            <a:ext cx="5725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Отгадайте загадку: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Пользователь\Рабочий стол\Для урока\300px-Bateria3R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000528" cy="3376339"/>
          </a:xfrm>
          <a:prstGeom prst="rect">
            <a:avLst/>
          </a:prstGeom>
          <a:noFill/>
        </p:spPr>
      </p:pic>
      <p:pic>
        <p:nvPicPr>
          <p:cNvPr id="26627" name="Picture 3" descr="C:\Documents and Settings\Пользователь\Рабочий стол\Для урока\dsc056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214686"/>
            <a:ext cx="4762500" cy="3124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43438" y="1357298"/>
            <a:ext cx="41434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Самый простой пример источника электрической энергии – </a:t>
            </a:r>
            <a:r>
              <a:rPr lang="ru-RU" i="1" dirty="0" smtClean="0"/>
              <a:t>батарейка!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71736" y="2000240"/>
            <a:ext cx="435771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избе светло, а на дворе светлее.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Светит, да не греет.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Мухи – к свету, а мышь – во тьму.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Видал свету, не только что в окошке.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солнца бегать – света не видать.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Гроза бьёт по высокому дереву.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Гроза – милость божья.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Молния находит клад под землёй.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Гроза настигла в поле – ложись на землю.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Documents and Settings\Пользователь\Рабочий стол\Для урока\22371df74ee2f6cb4a0eb8f2599eb1aa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857760"/>
            <a:ext cx="2929258" cy="1425572"/>
          </a:xfrm>
          <a:prstGeom prst="rect">
            <a:avLst/>
          </a:prstGeom>
          <a:noFill/>
        </p:spPr>
      </p:pic>
      <p:pic>
        <p:nvPicPr>
          <p:cNvPr id="27651" name="Picture 3" descr="C:\Documents and Settings\Пользователь\Рабочий стол\Для урока\images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357298"/>
            <a:ext cx="2619375" cy="17430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357166"/>
            <a:ext cx="839444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Пословицы, поговорки об электричестве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Рабочий стол\Для урока\pyles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1"/>
            <a:ext cx="1714512" cy="2568552"/>
          </a:xfrm>
          <a:prstGeom prst="rect">
            <a:avLst/>
          </a:prstGeom>
          <a:noFill/>
        </p:spPr>
      </p:pic>
      <p:pic>
        <p:nvPicPr>
          <p:cNvPr id="2051" name="Picture 3" descr="C:\Documents and Settings\Пользователь\Рабочий стол\Для урока\steam_ir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143108" y="2357430"/>
            <a:ext cx="2642171" cy="2071702"/>
          </a:xfrm>
          <a:prstGeom prst="rect">
            <a:avLst/>
          </a:prstGeom>
          <a:noFill/>
        </p:spPr>
      </p:pic>
      <p:pic>
        <p:nvPicPr>
          <p:cNvPr id="2052" name="Picture 4" descr="C:\Documents and Settings\Пользователь\Рабочий стол\Для урока\Холодильник_однокомпрессор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286124"/>
            <a:ext cx="1678793" cy="3357586"/>
          </a:xfrm>
          <a:prstGeom prst="rect">
            <a:avLst/>
          </a:prstGeom>
          <a:noFill/>
        </p:spPr>
      </p:pic>
      <p:pic>
        <p:nvPicPr>
          <p:cNvPr id="2053" name="Picture 5" descr="C:\Documents and Settings\Пользователь\Рабочий стол\Для урока\images (1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357430"/>
            <a:ext cx="2143125" cy="2143125"/>
          </a:xfrm>
          <a:prstGeom prst="rect">
            <a:avLst/>
          </a:prstGeom>
          <a:noFill/>
        </p:spPr>
      </p:pic>
      <p:pic>
        <p:nvPicPr>
          <p:cNvPr id="2054" name="Picture 6" descr="C:\Documents and Settings\Пользователь\Рабочий стол\Для урока\Samovar.sil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500042"/>
            <a:ext cx="2912758" cy="1857388"/>
          </a:xfrm>
          <a:prstGeom prst="rect">
            <a:avLst/>
          </a:prstGeom>
          <a:noFill/>
        </p:spPr>
      </p:pic>
      <p:pic>
        <p:nvPicPr>
          <p:cNvPr id="2055" name="Picture 7" descr="C:\Documents and Settings\Пользователь\Рабочий стол\Для урока\21042673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429132"/>
            <a:ext cx="3634408" cy="22606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2786058"/>
            <a:ext cx="142876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Пылесос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1928802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Утюг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142852"/>
            <a:ext cx="121444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Самовар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58082" y="1928802"/>
            <a:ext cx="128588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Чайник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143380"/>
            <a:ext cx="150019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Троллейбус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2857496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Холодильник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Пользователь\Рабочий стол\Для урока\1298911707_po-schuchemu-veleni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3643338" cy="4968188"/>
          </a:xfrm>
          <a:prstGeom prst="rect">
            <a:avLst/>
          </a:prstGeom>
          <a:noFill/>
        </p:spPr>
      </p:pic>
      <p:pic>
        <p:nvPicPr>
          <p:cNvPr id="3075" name="Picture 3" descr="C:\Documents and Settings\Пользователь\Рабочий стол\Для урока\images (1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3704687" cy="494594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500694" y="57148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Сказки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Пользователь\Рабочий стол\Для урока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2857520" cy="1774670"/>
          </a:xfrm>
          <a:prstGeom prst="rect">
            <a:avLst/>
          </a:prstGeom>
          <a:noFill/>
        </p:spPr>
      </p:pic>
      <p:pic>
        <p:nvPicPr>
          <p:cNvPr id="16387" name="Picture 3" descr="C:\Documents and Settings\Пользователь\Рабочий стол\Для урока\moln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000504"/>
            <a:ext cx="3595666" cy="2712159"/>
          </a:xfrm>
          <a:prstGeom prst="rect">
            <a:avLst/>
          </a:prstGeom>
          <a:noFill/>
        </p:spPr>
      </p:pic>
      <p:pic>
        <p:nvPicPr>
          <p:cNvPr id="16388" name="Picture 4" descr="C:\Documents and Settings\Пользователь\Рабочий стол\Для урока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143116"/>
            <a:ext cx="2476500" cy="1847850"/>
          </a:xfrm>
          <a:prstGeom prst="rect">
            <a:avLst/>
          </a:prstGeom>
          <a:noFill/>
        </p:spPr>
      </p:pic>
      <p:pic>
        <p:nvPicPr>
          <p:cNvPr id="16389" name="Picture 5" descr="C:\Documents and Settings\Пользователь\Рабочий стол\Для урока\Электрическая-провод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000504"/>
            <a:ext cx="3372034" cy="2643206"/>
          </a:xfrm>
          <a:prstGeom prst="rect">
            <a:avLst/>
          </a:prstGeom>
          <a:noFill/>
        </p:spPr>
      </p:pic>
      <p:pic>
        <p:nvPicPr>
          <p:cNvPr id="16390" name="Picture 6" descr="C:\Documents and Settings\Пользователь\Рабочий стол\Для урока\stati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1071546"/>
            <a:ext cx="2857520" cy="17907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14546" y="0"/>
            <a:ext cx="45592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Электричество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Пользователь\Рабочий стол\Для урока\P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85728"/>
            <a:ext cx="3121025" cy="2341563"/>
          </a:xfrm>
          <a:prstGeom prst="rect">
            <a:avLst/>
          </a:prstGeom>
          <a:noFill/>
        </p:spPr>
      </p:pic>
      <p:pic>
        <p:nvPicPr>
          <p:cNvPr id="4099" name="Picture 3" descr="C:\Documents and Settings\Пользователь\Рабочий стол\Для урока\front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2786082" cy="2617733"/>
          </a:xfrm>
          <a:prstGeom prst="rect">
            <a:avLst/>
          </a:prstGeom>
          <a:noFill/>
        </p:spPr>
      </p:pic>
      <p:pic>
        <p:nvPicPr>
          <p:cNvPr id="4100" name="Picture 4" descr="C:\Documents and Settings\Пользователь\Рабочий стол\Для урока\3324543543654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143116"/>
            <a:ext cx="2537958" cy="20779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8992" y="5643578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Телевизор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571612"/>
            <a:ext cx="71438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86578" y="2714620"/>
            <a:ext cx="164307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Компьютер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Пользователь\Рабочий стол\Для урока\1231613094_48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3929090" cy="3636087"/>
          </a:xfrm>
          <a:prstGeom prst="rect">
            <a:avLst/>
          </a:prstGeom>
          <a:noFill/>
        </p:spPr>
      </p:pic>
      <p:pic>
        <p:nvPicPr>
          <p:cNvPr id="5123" name="Picture 3" descr="C:\Documents and Settings\Пользователь\Рабочий стол\Для урока\1233493844_generat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643182"/>
            <a:ext cx="3648087" cy="3702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0"/>
            <a:ext cx="74947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Страна </a:t>
            </a:r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Волшебных предметов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4960" y="3244334"/>
            <a:ext cx="26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928794" y="1500174"/>
            <a:ext cx="60007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Техника безопасности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1. Используй электрические розетки только по назначению.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2. При любой поломке вызови мастера.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3. Не включай электроприборы во влажных помещениях.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4.  Не подходи к поврежденным электрическим проводам.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5. Не открывай электрические щиты.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6. Не оставляй включенный утюг без присмотра.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6146" name="Picture 2" descr="C:\Documents and Settings\Пользователь\Рабочий стол\Для урока\images (1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4286256"/>
            <a:ext cx="1905000" cy="2305050"/>
          </a:xfrm>
          <a:prstGeom prst="rect">
            <a:avLst/>
          </a:prstGeom>
          <a:noFill/>
        </p:spPr>
      </p:pic>
      <p:pic>
        <p:nvPicPr>
          <p:cNvPr id="6147" name="Picture 3" descr="C:\Documents and Settings\Пользователь\Рабочий стол\Для урока\images (1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2071670" cy="15657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142976" y="214290"/>
            <a:ext cx="707233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ПАМЯТКА</a:t>
            </a:r>
            <a:r>
              <a:rPr lang="ru-RU" sz="1400" dirty="0" smtClean="0"/>
              <a:t>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ШКОЛЬНИКУ ПО ЭЛЕКТРОБЕЗОПАСНОСТИ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КАТЕГОРИЧЕСКИ ЗАПРЕЩАЕТСЯ: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Открывать двери и проникать в трансформаторные подстанции и распределительные устройства.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Открывать электрораспределительные щиты и проникать за ограждения, где установлено электрооборудование.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Влезать на опоры линий электропередачи и трансформаторных пунктов.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Играть под линиями электропередач, запускать воздушных змеев, модели самолетов и пр., использовать для игр места вблизи электроустановок и оборудования, находящегося под напряжением.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Касаться оборванных или достаточно низко провисших проводов воздушных линий, подходить ближе 8 метров к оборванным проводам,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Делать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набросы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на провода, разбивать изоляторы линий электропередач.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Приближаться к проводам по деревьям, крышам домов и построек, лестницам ближе 1,5 метров.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Повреждать электрооборудование, лампы освещения и другие специальные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электроустройства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Разбирать и ремонтировать бытовые электроприборы, находящиеся под напряжением.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Прикасаться к осветительной арматуре, бытовым электроприборам мокрыми руками и влажной ветошью.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Пользоваться в ванных комнатах электроплитками, электронагревателями, утюгами, фенами и другими электроприборами, а также заполнять водой чайники и кофейники, включенные в электрическую сеть.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Прикасаться одновременно к электроприборам, розеткам и к трубам(водопроводным, газовым, горячего отопления), металлическим корпусам электрооборудования.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• Использовать неисправные и самодельные электроприборы, а также бытовые переносные электроприборы с неисправной электропроводкой.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71942"/>
            <a:ext cx="5786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/>
              <a:t>электробезопасности - первоочередное </a:t>
            </a:r>
          </a:p>
          <a:p>
            <a:r>
              <a:rPr lang="ru-RU" sz="2400" b="1" dirty="0" smtClean="0"/>
              <a:t>                           внимание! </a:t>
            </a:r>
            <a:endParaRPr lang="ru-RU" sz="2400" b="1" dirty="0"/>
          </a:p>
        </p:txBody>
      </p:sp>
      <p:pic>
        <p:nvPicPr>
          <p:cNvPr id="34817" name="Picture 1" descr="C:\Documents and Settings\Пользователь\Рабочий стол\Для урока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14291"/>
            <a:ext cx="3571900" cy="2607624"/>
          </a:xfrm>
          <a:prstGeom prst="rect">
            <a:avLst/>
          </a:prstGeom>
          <a:noFill/>
        </p:spPr>
      </p:pic>
      <p:pic>
        <p:nvPicPr>
          <p:cNvPr id="34818" name="Picture 2" descr="C:\Documents and Settings\Пользователь\Рабочий стол\Для урока\images (1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571876"/>
            <a:ext cx="3081344" cy="30404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28926" y="1071546"/>
            <a:ext cx="6357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buFont typeface="Wingdings" pitchFamily="2" charset="2"/>
              <a:buChar char="v"/>
            </a:pPr>
            <a:r>
              <a:rPr lang="ru-RU" sz="2800" dirty="0" smtClean="0"/>
              <a:t>наше здоровье и  наша жизнь</a:t>
            </a:r>
          </a:p>
          <a:p>
            <a:pPr lvl="2"/>
            <a:r>
              <a:rPr lang="ru-RU" sz="2800" dirty="0" smtClean="0"/>
              <a:t>              в наших руках!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1214422"/>
            <a:ext cx="585791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Электричество в УНТ </a:t>
            </a:r>
            <a:r>
              <a:rPr kumimoji="0" lang="ru-RU" sz="2400" b="1" i="0" u="none" strike="noStrike" cap="none" spc="0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(загадках, пословицах, поговорках и сказках</a:t>
            </a:r>
            <a:r>
              <a:rPr kumimoji="0" lang="ru-RU" sz="12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12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1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Documents and Settings\Пользователь\Рабочий стол\Для урока\u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428868"/>
            <a:ext cx="3319469" cy="2512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09964" y="1916832"/>
            <a:ext cx="56703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и задачи: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установить связь между литературой народного творчества и электричеством;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увидеть проявление физического явления - электричества в жизни;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познакомить с правилами безопасного обращения с электроприборами;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показать, чем опасно поражение электрическим током, как выглядит опасность и почему она возникает;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-  воспитывать бережное отношение к своей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510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Пользователь\Рабочий стол\Для урока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2276478" cy="3039215"/>
          </a:xfrm>
          <a:prstGeom prst="rect">
            <a:avLst/>
          </a:prstGeom>
          <a:noFill/>
        </p:spPr>
      </p:pic>
      <p:pic>
        <p:nvPicPr>
          <p:cNvPr id="15363" name="Picture 3" descr="C:\Documents and Settings\Пользователь\Рабочий стол\Для урока\images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928802"/>
            <a:ext cx="2752196" cy="3888024"/>
          </a:xfrm>
          <a:prstGeom prst="rect">
            <a:avLst/>
          </a:prstGeom>
          <a:noFill/>
        </p:spPr>
      </p:pic>
      <p:pic>
        <p:nvPicPr>
          <p:cNvPr id="15364" name="Picture 4" descr="C:\Documents and Settings\Пользователь\Рабочий стол\Для урока\Luchi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643446"/>
            <a:ext cx="2952756" cy="186560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357290" y="4214818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Свеча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5929330"/>
            <a:ext cx="235745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Керосиновая лампа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86578" y="4214818"/>
            <a:ext cx="100013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Лучина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142852"/>
            <a:ext cx="3153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Свет-это…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Для урока\431881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71744"/>
            <a:ext cx="1883020" cy="38041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1670" y="3214686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Наконец, была изобретена первая электрическая лампочка, которая пришла на смену свечке, лампаде, лучине.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71480"/>
            <a:ext cx="328614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Первая лампочка</a:t>
            </a:r>
            <a:endParaRPr lang="ru-RU" dirty="0"/>
          </a:p>
        </p:txBody>
      </p:sp>
      <p:pic>
        <p:nvPicPr>
          <p:cNvPr id="2" name="Picture 2" descr="C:\Documents and Settings\Пользователь\Рабочий стол\Для урока\Lodig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28603"/>
            <a:ext cx="2619380" cy="40600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286512" y="4643446"/>
            <a:ext cx="235745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Лодыгин А.Н.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Пользователь\Рабочий стол\Для урока\144284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643314"/>
            <a:ext cx="3500462" cy="2625347"/>
          </a:xfrm>
          <a:prstGeom prst="rect">
            <a:avLst/>
          </a:prstGeom>
          <a:noFill/>
        </p:spPr>
      </p:pic>
      <p:pic>
        <p:nvPicPr>
          <p:cNvPr id="17411" name="Picture 3" descr="C:\Documents and Settings\Пользователь\Рабочий стол\Для урока\Amber_Pirma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000108"/>
            <a:ext cx="3917997" cy="2611438"/>
          </a:xfrm>
          <a:prstGeom prst="rect">
            <a:avLst/>
          </a:prstGeom>
          <a:noFill/>
        </p:spPr>
      </p:pic>
      <p:pic>
        <p:nvPicPr>
          <p:cNvPr id="17412" name="Picture 4" descr="C:\Documents and Settings\Пользователь\Рабочий стол\Для урока\images (5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643314"/>
            <a:ext cx="3571868" cy="2675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14678" y="0"/>
            <a:ext cx="2528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Янтарь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357298"/>
            <a:ext cx="43577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ЯНТАРЬ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- ископаемая смола. Используется для изготовления ювелирных изделий, лекарств. Имеет много поэтических названий — «слёзы моря», «дар солнца»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Пользователь\Рабочий стол\Для урока\William_Gilbe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357298"/>
            <a:ext cx="3242317" cy="4381509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142976" y="1357298"/>
            <a:ext cx="392909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Лишь в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1600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году придворный врач английской королевы Елизаветы Уильям Гилберт с помощью своего электроскопа доказал, что способность притягивать легкие тела имеет не только натертый янтарь, но и другие минералы: алмаз, сапфир, опал, аметист и др. В этом же году он издает труд “О магните и магнитных телах”, где изложил целый свод знаний о магнетизме и электричестве.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0" name="Picture 8" descr="C:\Documents and Settings\Пользователь\Рабочий стол\Для урока\images (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1205685" cy="1073971"/>
          </a:xfrm>
          <a:prstGeom prst="rect">
            <a:avLst/>
          </a:prstGeom>
          <a:noFill/>
        </p:spPr>
      </p:pic>
      <p:pic>
        <p:nvPicPr>
          <p:cNvPr id="18441" name="Picture 9" descr="C:\Documents and Settings\Пользователь\Рабочий стол\Для урока\images (1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2643206" cy="2088133"/>
          </a:xfrm>
          <a:prstGeom prst="rect">
            <a:avLst/>
          </a:prstGeom>
          <a:noFill/>
        </p:spPr>
      </p:pic>
      <p:pic>
        <p:nvPicPr>
          <p:cNvPr id="18442" name="Picture 10" descr="C:\Documents and Settings\Пользователь\Рабочий стол\Для урока\images (1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500570"/>
            <a:ext cx="2571753" cy="2143125"/>
          </a:xfrm>
          <a:prstGeom prst="rect">
            <a:avLst/>
          </a:prstGeom>
          <a:noFill/>
        </p:spPr>
      </p:pic>
      <p:pic>
        <p:nvPicPr>
          <p:cNvPr id="18443" name="Picture 11" descr="C:\Documents and Settings\Пользователь\Рабочий стол\Для урока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461340"/>
            <a:ext cx="857256" cy="161060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28662" y="142852"/>
            <a:ext cx="7115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электричества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 rot="10800000" flipV="1">
            <a:off x="642910" y="2428868"/>
            <a:ext cx="414340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Явления, связанные с электричеством были замечены в древнем Китае, Индии и древней Греции за несколько столетий до начала нашей эры. Около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600 года до н.э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как гласят сохранившиеся предания, древнегреческому философу Фалесу Милетскому было известно свойство янтаря, натертого об шерсть, притягивать легкие предметы. Кстати словом “ электрон” древние греки называли янтарь. От него же пошло и слово “электричество”. Но греки всего лишь наблюдали явления электричества, но не могли объяснить.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Documents and Settings\Пользователь\Рабочий стол\Для урока\image0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85728"/>
            <a:ext cx="3186119" cy="36566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00760" y="4000504"/>
            <a:ext cx="221457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Фалес Милетский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177</TotalTime>
  <Words>494</Words>
  <Application>Microsoft Office PowerPoint</Application>
  <PresentationFormat>Экран (4:3)</PresentationFormat>
  <Paragraphs>87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23</cp:revision>
  <dcterms:modified xsi:type="dcterms:W3CDTF">2025-01-22T09:27:54Z</dcterms:modified>
</cp:coreProperties>
</file>