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5" r:id="rId8"/>
    <p:sldId id="261" r:id="rId9"/>
    <p:sldId id="262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6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32F20-167B-46F5-AFA6-C02D308CFAA9}" type="datetimeFigureOut">
              <a:rPr lang="ru-RU" smtClean="0"/>
              <a:pPr/>
              <a:t>08.10.2019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8EEA4-7238-424B-BA45-A22DC380C04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>
    <p:wheel spokes="3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32F20-167B-46F5-AFA6-C02D308CFAA9}" type="datetimeFigureOut">
              <a:rPr lang="ru-RU" smtClean="0"/>
              <a:pPr/>
              <a:t>08.10.2019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8EEA4-7238-424B-BA45-A22DC380C0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32F20-167B-46F5-AFA6-C02D308CFAA9}" type="datetimeFigureOut">
              <a:rPr lang="ru-RU" smtClean="0"/>
              <a:pPr/>
              <a:t>08.10.2019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8EEA4-7238-424B-BA45-A22DC380C0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32F20-167B-46F5-AFA6-C02D308CFAA9}" type="datetimeFigureOut">
              <a:rPr lang="ru-RU" smtClean="0"/>
              <a:pPr/>
              <a:t>08.10.2019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8EEA4-7238-424B-BA45-A22DC380C0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32F20-167B-46F5-AFA6-C02D308CFAA9}" type="datetimeFigureOut">
              <a:rPr lang="ru-RU" smtClean="0"/>
              <a:pPr/>
              <a:t>08.10.2019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0E8EEA4-7238-424B-BA45-A22DC380C0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3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32F20-167B-46F5-AFA6-C02D308CFAA9}" type="datetimeFigureOut">
              <a:rPr lang="ru-RU" smtClean="0"/>
              <a:pPr/>
              <a:t>08.10.2019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8EEA4-7238-424B-BA45-A22DC380C0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32F20-167B-46F5-AFA6-C02D308CFAA9}" type="datetimeFigureOut">
              <a:rPr lang="ru-RU" smtClean="0"/>
              <a:pPr/>
              <a:t>08.10.2019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8EEA4-7238-424B-BA45-A22DC380C0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32F20-167B-46F5-AFA6-C02D308CFAA9}" type="datetimeFigureOut">
              <a:rPr lang="ru-RU" smtClean="0"/>
              <a:pPr/>
              <a:t>08.10.2019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8EEA4-7238-424B-BA45-A22DC380C0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32F20-167B-46F5-AFA6-C02D308CFAA9}" type="datetimeFigureOut">
              <a:rPr lang="ru-RU" smtClean="0"/>
              <a:pPr/>
              <a:t>08.10.2019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8EEA4-7238-424B-BA45-A22DC380C0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32F20-167B-46F5-AFA6-C02D308CFAA9}" type="datetimeFigureOut">
              <a:rPr lang="ru-RU" smtClean="0"/>
              <a:pPr/>
              <a:t>08.10.2019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8EEA4-7238-424B-BA45-A22DC380C0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32F20-167B-46F5-AFA6-C02D308CFAA9}" type="datetimeFigureOut">
              <a:rPr lang="ru-RU" smtClean="0"/>
              <a:pPr/>
              <a:t>08.10.2019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8EEA4-7238-424B-BA45-A22DC380C0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C32F20-167B-46F5-AFA6-C02D308CFAA9}" type="datetimeFigureOut">
              <a:rPr lang="ru-RU" smtClean="0"/>
              <a:pPr/>
              <a:t>08.10.2019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0E8EEA4-7238-424B-BA45-A22DC380C04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heel spokes="3"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interneturok.ru/lesson/english/3-klass/grammatika-4/prostoe-buduschee-vremya-the-future-simple-tense?konspekt" TargetMode="External"/><Relationship Id="rId2" Type="http://schemas.openxmlformats.org/officeDocument/2006/relationships/hyperlink" Target="https://puzzle-english.com/directory/future-simple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689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+mj-lt"/>
              </a:rPr>
              <a:t>Комитет администрации г. Славгорода Алтайского края по образованию</a:t>
            </a:r>
          </a:p>
          <a:p>
            <a:pPr algn="ctr"/>
            <a:r>
              <a:rPr lang="ru-RU" dirty="0" smtClean="0">
                <a:latin typeface="+mj-lt"/>
              </a:rPr>
              <a:t>МБОУ </a:t>
            </a:r>
            <a:r>
              <a:rPr lang="ru-RU" dirty="0" smtClean="0">
                <a:latin typeface="+mj-lt"/>
              </a:rPr>
              <a:t>ДО «Центр творчества детей и молодёжи»</a:t>
            </a:r>
          </a:p>
          <a:p>
            <a:endParaRPr lang="ru-RU" dirty="0">
              <a:latin typeface="+mj-lt"/>
            </a:endParaRPr>
          </a:p>
          <a:p>
            <a:endParaRPr lang="en-US" dirty="0" smtClean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ru-RU" dirty="0" smtClean="0">
              <a:latin typeface="+mj-lt"/>
            </a:endParaRPr>
          </a:p>
          <a:p>
            <a:endParaRPr lang="ru-RU" dirty="0">
              <a:latin typeface="+mj-lt"/>
            </a:endParaRPr>
          </a:p>
          <a:p>
            <a:pPr algn="ctr"/>
            <a:r>
              <a:rPr lang="ru-RU" sz="6000" dirty="0" smtClean="0">
                <a:latin typeface="+mj-lt"/>
              </a:rPr>
              <a:t>«</a:t>
            </a:r>
            <a:r>
              <a:rPr lang="en-US" sz="6000" dirty="0" smtClean="0">
                <a:latin typeface="+mj-lt"/>
              </a:rPr>
              <a:t>Future Simple</a:t>
            </a:r>
            <a:r>
              <a:rPr lang="ru-RU" sz="6000" dirty="0" smtClean="0">
                <a:latin typeface="+mj-lt"/>
              </a:rPr>
              <a:t>»</a:t>
            </a:r>
          </a:p>
          <a:p>
            <a:endParaRPr lang="ru-RU" dirty="0" smtClean="0">
              <a:latin typeface="+mj-lt"/>
            </a:endParaRPr>
          </a:p>
          <a:p>
            <a:pPr algn="r"/>
            <a:endParaRPr lang="ru-RU" sz="2800" dirty="0" smtClean="0">
              <a:latin typeface="+mj-lt"/>
            </a:endParaRPr>
          </a:p>
          <a:p>
            <a:pPr algn="r"/>
            <a:r>
              <a:rPr lang="ru-RU" sz="2800" dirty="0" smtClean="0">
                <a:latin typeface="+mj-lt"/>
              </a:rPr>
              <a:t>Подготовила: педагог </a:t>
            </a:r>
          </a:p>
          <a:p>
            <a:pPr algn="r"/>
            <a:r>
              <a:rPr lang="ru-RU" sz="2800" dirty="0" smtClean="0">
                <a:latin typeface="+mj-lt"/>
              </a:rPr>
              <a:t>дополнительного образования, </a:t>
            </a:r>
          </a:p>
          <a:p>
            <a:pPr algn="r"/>
            <a:r>
              <a:rPr lang="ru-RU" sz="2800" dirty="0" err="1" smtClean="0">
                <a:latin typeface="+mj-lt"/>
              </a:rPr>
              <a:t>Голинько</a:t>
            </a:r>
            <a:r>
              <a:rPr lang="ru-RU" sz="2800" dirty="0" smtClean="0">
                <a:latin typeface="+mj-lt"/>
              </a:rPr>
              <a:t> Кристина Викторовна</a:t>
            </a:r>
          </a:p>
          <a:p>
            <a:endParaRPr lang="ru-RU" dirty="0" smtClean="0">
              <a:latin typeface="+mj-lt"/>
            </a:endParaRPr>
          </a:p>
          <a:p>
            <a:endParaRPr lang="ru-RU" dirty="0">
              <a:latin typeface="+mj-lt"/>
            </a:endParaRPr>
          </a:p>
          <a:p>
            <a:endParaRPr lang="ru-RU" dirty="0" smtClean="0">
              <a:latin typeface="+mj-lt"/>
            </a:endParaRPr>
          </a:p>
          <a:p>
            <a:endParaRPr lang="ru-RU" dirty="0">
              <a:latin typeface="+mj-lt"/>
            </a:endParaRPr>
          </a:p>
          <a:p>
            <a:endParaRPr lang="ru-RU" dirty="0" smtClean="0">
              <a:latin typeface="+mj-lt"/>
            </a:endParaRPr>
          </a:p>
          <a:p>
            <a:pPr algn="ctr"/>
            <a:endParaRPr lang="ru-RU" dirty="0" smtClean="0">
              <a:latin typeface="+mj-lt"/>
            </a:endParaRPr>
          </a:p>
          <a:p>
            <a:pPr algn="ctr"/>
            <a:r>
              <a:rPr lang="ru-RU" dirty="0" smtClean="0">
                <a:latin typeface="+mj-lt"/>
              </a:rPr>
              <a:t>Славгород - 2019</a:t>
            </a:r>
            <a:endParaRPr lang="ru-RU" dirty="0">
              <a:latin typeface="+mj-lt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https://www.digiseller.ru/preview/413436/p1_40528143819023.JPG"/>
          <p:cNvPicPr>
            <a:picLocks noChangeAspect="1" noChangeArrowheads="1"/>
          </p:cNvPicPr>
          <p:nvPr/>
        </p:nvPicPr>
        <p:blipFill>
          <a:blip r:embed="rId2" cstate="print"/>
          <a:srcRect l="1582" t="3378" r="1869" b="3143"/>
          <a:stretch>
            <a:fillRect/>
          </a:stretch>
        </p:blipFill>
        <p:spPr bwMode="auto">
          <a:xfrm>
            <a:off x="0" y="0"/>
            <a:ext cx="7858148" cy="53461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5" name="Picture 1" descr="C:\Users\1\Desktop\142-1428850_ученики-звонок-парта-глобус-школа-cute-pupil-cartoon.png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/>
          <a:stretch>
            <a:fillRect/>
          </a:stretch>
        </p:blipFill>
        <p:spPr bwMode="auto">
          <a:xfrm flipH="1">
            <a:off x="5857884" y="2157541"/>
            <a:ext cx="3143272" cy="470045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7429552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 smtClean="0">
                <a:latin typeface="Arial" pitchFamily="34" charset="0"/>
                <a:cs typeface="Arial" pitchFamily="34" charset="0"/>
              </a:rPr>
              <a:t>	Put the words in the correct order.</a:t>
            </a:r>
          </a:p>
          <a:p>
            <a:pPr algn="just"/>
            <a:r>
              <a:rPr lang="en-US" sz="28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Расположите слова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в правильном порядке, следуя правилу образования 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Future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Simple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3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3200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sz="3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sleep/ I</a:t>
            </a:r>
            <a:r>
              <a:rPr lang="ru-RU" sz="3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sz="3200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will.</a:t>
            </a:r>
          </a:p>
          <a:p>
            <a:pPr algn="ctr"/>
            <a:r>
              <a:rPr lang="en-US" sz="3200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2. will / </a:t>
            </a:r>
            <a:r>
              <a:rPr lang="en-US" sz="3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dance</a:t>
            </a:r>
            <a:r>
              <a:rPr lang="ru-RU" sz="3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sz="3200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You.</a:t>
            </a:r>
          </a:p>
          <a:p>
            <a:pPr algn="ctr"/>
            <a:r>
              <a:rPr lang="en-US" sz="3200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3. </a:t>
            </a:r>
            <a:r>
              <a:rPr lang="en-US" sz="3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He</a:t>
            </a:r>
            <a:r>
              <a:rPr lang="ru-RU" sz="3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/ read a book</a:t>
            </a:r>
            <a:r>
              <a:rPr lang="ru-RU" sz="3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sz="3200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will.</a:t>
            </a:r>
          </a:p>
          <a:p>
            <a:pPr algn="ctr"/>
            <a:r>
              <a:rPr lang="en-US" sz="3200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4. w</a:t>
            </a:r>
            <a:r>
              <a:rPr lang="en-US" sz="3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ill</a:t>
            </a:r>
            <a:r>
              <a:rPr lang="ru-RU" sz="3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/ play tennis</a:t>
            </a:r>
            <a:r>
              <a:rPr lang="ru-RU" sz="3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sz="3200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We.</a:t>
            </a:r>
          </a:p>
          <a:p>
            <a:pPr algn="ctr"/>
            <a:r>
              <a:rPr lang="en-US" sz="3200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5. </a:t>
            </a:r>
            <a:r>
              <a:rPr lang="en-US" sz="3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will / They / sing a song.</a:t>
            </a:r>
            <a:endParaRPr lang="en-US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https://www.digiseller.ru/preview/413436/p1_40528143819023.JPG"/>
          <p:cNvPicPr>
            <a:picLocks noChangeAspect="1" noChangeArrowheads="1"/>
          </p:cNvPicPr>
          <p:nvPr/>
        </p:nvPicPr>
        <p:blipFill>
          <a:blip r:embed="rId2" cstate="print"/>
          <a:srcRect l="1582" t="3378" r="1869" b="3143"/>
          <a:stretch>
            <a:fillRect/>
          </a:stretch>
        </p:blipFill>
        <p:spPr bwMode="auto">
          <a:xfrm>
            <a:off x="1285852" y="0"/>
            <a:ext cx="7858148" cy="53461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5" name="Picture 1" descr="C:\Users\1\Desktop\142-1428850_ученики-звонок-парта-глобус-школа-cute-pupil-cartoon.png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142844" y="2157540"/>
            <a:ext cx="3143272" cy="470045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285984" y="357166"/>
            <a:ext cx="6357982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Arial" pitchFamily="34" charset="0"/>
                <a:cs typeface="Arial" pitchFamily="34" charset="0"/>
              </a:rPr>
              <a:t>Отрицательная конструкция времени </a:t>
            </a:r>
            <a:r>
              <a:rPr lang="ru-RU" sz="2400" b="1" dirty="0" err="1">
                <a:latin typeface="Arial" pitchFamily="34" charset="0"/>
                <a:cs typeface="Arial" pitchFamily="34" charset="0"/>
              </a:rPr>
              <a:t>Future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err="1">
                <a:latin typeface="Arial" pitchFamily="34" charset="0"/>
                <a:cs typeface="Arial" pitchFamily="34" charset="0"/>
              </a:rPr>
              <a:t>Simple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образуется при помощи добавления частицы </a:t>
            </a:r>
            <a:r>
              <a:rPr lang="ru-RU" sz="2400" b="1" dirty="0" err="1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not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после вспомогательного глагола </a:t>
            </a:r>
            <a:r>
              <a:rPr lang="ru-RU" sz="2400" b="1" dirty="0" err="1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will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algn="just"/>
            <a:endParaRPr lang="en-US" sz="32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3200" dirty="0" smtClean="0">
                <a:latin typeface="Arial" pitchFamily="34" charset="0"/>
                <a:cs typeface="Arial" pitchFamily="34" charset="0"/>
              </a:rPr>
              <a:t>He </a:t>
            </a:r>
            <a:r>
              <a:rPr lang="en-US" sz="3200" b="1" u="sng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will not go</a:t>
            </a:r>
            <a:r>
              <a:rPr lang="en-US" sz="3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to Paris tomorrow.</a:t>
            </a:r>
          </a:p>
          <a:p>
            <a:pPr algn="ctr"/>
            <a:endParaRPr lang="en-US" sz="32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А ещё </a:t>
            </a:r>
            <a:r>
              <a:rPr lang="en-US" sz="24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will not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можно сокращать до формы </a:t>
            </a:r>
            <a:r>
              <a:rPr lang="en-US" sz="24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won’t.</a:t>
            </a:r>
          </a:p>
          <a:p>
            <a:pPr algn="ctr"/>
            <a:r>
              <a:rPr lang="en-US" sz="32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will not = won’t</a:t>
            </a:r>
          </a:p>
          <a:p>
            <a:pPr algn="ctr"/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https://www.digiseller.ru/preview/413436/p1_40528143819023.JPG"/>
          <p:cNvPicPr>
            <a:picLocks noChangeAspect="1" noChangeArrowheads="1"/>
          </p:cNvPicPr>
          <p:nvPr/>
        </p:nvPicPr>
        <p:blipFill>
          <a:blip r:embed="rId2" cstate="print"/>
          <a:srcRect l="1582" t="3378" r="1869" b="3143"/>
          <a:stretch>
            <a:fillRect/>
          </a:stretch>
        </p:blipFill>
        <p:spPr bwMode="auto">
          <a:xfrm>
            <a:off x="0" y="0"/>
            <a:ext cx="7858148" cy="53461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5" name="Picture 1" descr="C:\Users\1\Desktop\142-1428850_ученики-звонок-парта-глобус-школа-cute-pupil-cartoon.png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/>
          <a:stretch>
            <a:fillRect/>
          </a:stretch>
        </p:blipFill>
        <p:spPr bwMode="auto">
          <a:xfrm flipH="1">
            <a:off x="6357950" y="2943335"/>
            <a:ext cx="2617799" cy="391466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14282" y="214290"/>
            <a:ext cx="7429552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en-US" sz="2800" dirty="0" smtClean="0">
                <a:latin typeface="Arial" pitchFamily="34" charset="0"/>
                <a:cs typeface="Arial" pitchFamily="34" charset="0"/>
              </a:rPr>
              <a:t>	Make the sentences negative.</a:t>
            </a:r>
          </a:p>
          <a:p>
            <a:pPr algn="just" fontAlgn="base"/>
            <a:r>
              <a:rPr lang="en-US" sz="28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Сделайте данные предложения отрицательными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algn="just" fontAlgn="base"/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marL="514350" indent="-514350" algn="ctr" fontAlgn="base">
              <a:buAutoNum type="arabicParenR"/>
            </a:pPr>
            <a:r>
              <a:rPr lang="en-US" sz="3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My </a:t>
            </a:r>
            <a:r>
              <a:rPr lang="en-US" sz="3200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friends will go to the zoo next </a:t>
            </a:r>
            <a:r>
              <a:rPr lang="en-US" sz="3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Sunday.</a:t>
            </a:r>
            <a:endParaRPr lang="en-US" sz="320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 algn="ctr" fontAlgn="base"/>
            <a:r>
              <a:rPr lang="en-US" sz="3200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3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) We </a:t>
            </a:r>
            <a:r>
              <a:rPr lang="en-US" sz="3200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will </a:t>
            </a:r>
            <a:r>
              <a:rPr lang="en-US" sz="3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get a present </a:t>
            </a:r>
            <a:r>
              <a:rPr lang="en-US" sz="3200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next </a:t>
            </a:r>
            <a:r>
              <a:rPr lang="en-US" sz="3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week.</a:t>
            </a:r>
            <a:endParaRPr lang="en-US" sz="320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  <a:p>
            <a:pPr algn="ctr" fontAlgn="base"/>
            <a:r>
              <a:rPr lang="en-US" sz="3200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n-US" sz="3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) You </a:t>
            </a:r>
            <a:r>
              <a:rPr lang="en-US" sz="3200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will go to the park </a:t>
            </a:r>
            <a:r>
              <a:rPr lang="en-US" sz="3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tomorrow.</a:t>
            </a:r>
            <a:endParaRPr lang="en-US" sz="320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  <a:p>
            <a:pPr algn="ctr" fontAlgn="base"/>
            <a:r>
              <a:rPr lang="en-US" sz="3200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en-US" sz="3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) Ben </a:t>
            </a:r>
            <a:r>
              <a:rPr lang="en-US" sz="3200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will be at school in 10 </a:t>
            </a:r>
            <a:r>
              <a:rPr lang="en-US" sz="3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minutes.</a:t>
            </a:r>
            <a:endParaRPr lang="en-US" sz="320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  <a:p>
            <a:pPr algn="ctr" fontAlgn="base"/>
            <a:r>
              <a:rPr lang="en-US" sz="3200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en-US" sz="3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) Ann </a:t>
            </a:r>
            <a:r>
              <a:rPr lang="en-US" sz="3200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will call me </a:t>
            </a:r>
            <a:r>
              <a:rPr lang="en-US" sz="3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tomorrow.</a:t>
            </a:r>
            <a:endParaRPr lang="en-US" sz="320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\Desktop\1161471_1.pn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 l="5352" r="6327"/>
          <a:stretch>
            <a:fillRect/>
          </a:stretch>
        </p:blipFill>
        <p:spPr bwMode="auto">
          <a:xfrm flipH="1">
            <a:off x="6786546" y="3082936"/>
            <a:ext cx="2357454" cy="3775064"/>
          </a:xfrm>
          <a:prstGeom prst="rect">
            <a:avLst/>
          </a:prstGeom>
          <a:noFill/>
        </p:spPr>
      </p:pic>
      <p:sp>
        <p:nvSpPr>
          <p:cNvPr id="5" name="Овальная выноска 4"/>
          <p:cNvSpPr/>
          <p:nvPr/>
        </p:nvSpPr>
        <p:spPr>
          <a:xfrm>
            <a:off x="142844" y="214290"/>
            <a:ext cx="8858312" cy="1357298"/>
          </a:xfrm>
          <a:prstGeom prst="wedgeEllipseCallout">
            <a:avLst>
              <a:gd name="adj1" fmla="val 32113"/>
              <a:gd name="adj2" fmla="val 15278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" pitchFamily="34" charset="0"/>
                <a:cs typeface="Arial" pitchFamily="34" charset="0"/>
              </a:rPr>
              <a:t>Как часто вы спрашиваете у своих друзей, что они будут делать завтра? Давайте научимся задавать вопросы в будущем времени.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071670" y="3929066"/>
            <a:ext cx="250029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>
                <a:latin typeface="Arial" pitchFamily="34" charset="0"/>
                <a:cs typeface="Arial" pitchFamily="34" charset="0"/>
              </a:rPr>
              <a:t>Подлежащее </a:t>
            </a:r>
            <a:endParaRPr lang="ru-RU" sz="2400" b="1" u="sng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кто/что совершает действие)</a:t>
            </a:r>
          </a:p>
          <a:p>
            <a:pPr algn="ctr"/>
            <a:r>
              <a:rPr lang="ru-RU" sz="3200" b="1" dirty="0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I</a:t>
            </a:r>
          </a:p>
          <a:p>
            <a:pPr algn="ctr"/>
            <a:r>
              <a:rPr lang="ru-RU" sz="3200" b="1" dirty="0" err="1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You</a:t>
            </a:r>
            <a:endParaRPr lang="ru-RU" sz="3200" b="1" dirty="0">
              <a:ln>
                <a:solidFill>
                  <a:schemeClr val="tx1"/>
                </a:solidFill>
              </a:ln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200" b="1" dirty="0" err="1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He</a:t>
            </a:r>
            <a:endParaRPr lang="ru-RU" sz="3200" b="1" dirty="0">
              <a:ln>
                <a:solidFill>
                  <a:schemeClr val="tx1"/>
                </a:solidFill>
              </a:ln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104" name="Picture 8" descr="https://avatars.mds.yandex.net/get-pdb/1817937/8d81b946-39a4-4986-8726-c8b815e8d1e9/s1200?webp=fal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2214554"/>
            <a:ext cx="1785950" cy="178595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1" name="Пятно 2 10"/>
          <p:cNvSpPr/>
          <p:nvPr/>
        </p:nvSpPr>
        <p:spPr>
          <a:xfrm>
            <a:off x="0" y="4857760"/>
            <a:ext cx="2571768" cy="1214446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Arial" pitchFamily="34" charset="0"/>
                <a:cs typeface="Arial" pitchFamily="34" charset="0"/>
              </a:rPr>
              <a:t>W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ill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3929058" y="2428868"/>
            <a:ext cx="3214710" cy="414340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(основной глагол без «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to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»)</a:t>
            </a: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go</a:t>
            </a:r>
          </a:p>
          <a:p>
            <a:pPr algn="ctr"/>
            <a:r>
              <a:rPr lang="en-US" sz="2400" dirty="0">
                <a:latin typeface="Arial" pitchFamily="34" charset="0"/>
                <a:cs typeface="Arial" pitchFamily="34" charset="0"/>
              </a:rPr>
              <a:t>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leep</a:t>
            </a:r>
          </a:p>
          <a:p>
            <a:pPr algn="ctr"/>
            <a:r>
              <a:rPr lang="en-US" sz="2400" dirty="0">
                <a:latin typeface="Arial" pitchFamily="34" charset="0"/>
                <a:cs typeface="Arial" pitchFamily="34" charset="0"/>
              </a:rPr>
              <a:t>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wim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43504" y="3286124"/>
            <a:ext cx="857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>
                <a:latin typeface="Arial" pitchFamily="34" charset="0"/>
                <a:cs typeface="Arial" pitchFamily="34" charset="0"/>
              </a:rPr>
              <a:t>V</a:t>
            </a:r>
            <a:endParaRPr lang="ru-RU" sz="7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animBg="1"/>
      <p:bldP spid="12" grpId="0" animBg="1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https://www.digiseller.ru/preview/413436/p1_40528143819023.JPG"/>
          <p:cNvPicPr>
            <a:picLocks noChangeAspect="1" noChangeArrowheads="1"/>
          </p:cNvPicPr>
          <p:nvPr/>
        </p:nvPicPr>
        <p:blipFill>
          <a:blip r:embed="rId2" cstate="print"/>
          <a:srcRect l="1582" t="3378" r="1869" b="3143"/>
          <a:stretch>
            <a:fillRect/>
          </a:stretch>
        </p:blipFill>
        <p:spPr bwMode="auto">
          <a:xfrm>
            <a:off x="1285852" y="0"/>
            <a:ext cx="7858148" cy="53461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5" name="Picture 1" descr="C:\Users\1\Desktop\142-1428850_ученики-звонок-парта-глобус-школа-cute-pupil-cartoon.png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142844" y="2857496"/>
            <a:ext cx="2675200" cy="400050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00166" y="214290"/>
            <a:ext cx="7429552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Work in pairs. Make up questions to each other.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Say </a:t>
            </a:r>
            <a:r>
              <a:rPr lang="en-US" sz="24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“Yes, I will”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or </a:t>
            </a:r>
            <a:r>
              <a:rPr lang="en-US" sz="24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“No, I </a:t>
            </a:r>
            <a:r>
              <a:rPr lang="en-US" sz="24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won’t</a:t>
            </a:r>
            <a:r>
              <a:rPr lang="en-US" sz="24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”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to answer the questions.</a:t>
            </a:r>
          </a:p>
          <a:p>
            <a:pPr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Поработайте в парах. Составьте вопросы друг другу. Скажите «Да» или «Нет», чтобы ответить на вопросы.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00232" y="2571744"/>
            <a:ext cx="3286148" cy="18158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en-US" sz="28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you, Will, swim?</a:t>
            </a:r>
          </a:p>
          <a:p>
            <a:pPr marL="342900" indent="-342900">
              <a:buAutoNum type="arabicParenR"/>
            </a:pPr>
            <a:r>
              <a:rPr lang="en-US" sz="2800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d</a:t>
            </a:r>
            <a:r>
              <a:rPr lang="en-US" sz="28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ance, you, Will?</a:t>
            </a:r>
          </a:p>
          <a:p>
            <a:pPr marL="342900" indent="-342900">
              <a:buAutoNum type="arabicParenR"/>
            </a:pPr>
            <a:r>
              <a:rPr lang="en-US" sz="2800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y</a:t>
            </a:r>
            <a:r>
              <a:rPr lang="en-US" sz="28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ou,  play football, Will?</a:t>
            </a:r>
            <a:endParaRPr lang="ru-RU" sz="280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72132" y="2571744"/>
            <a:ext cx="3286148" cy="18158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en-US" sz="28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you, Will, song?</a:t>
            </a:r>
          </a:p>
          <a:p>
            <a:pPr marL="342900" indent="-342900">
              <a:buAutoNum type="arabicParenR"/>
            </a:pPr>
            <a:r>
              <a:rPr lang="en-US" sz="28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run, you, Will?</a:t>
            </a:r>
          </a:p>
          <a:p>
            <a:pPr marL="342900" indent="-342900">
              <a:buAutoNum type="arabicParenR"/>
            </a:pPr>
            <a:r>
              <a:rPr lang="en-US" sz="2800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y</a:t>
            </a:r>
            <a:r>
              <a:rPr lang="en-US" sz="28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ou,  play basketball, Will?</a:t>
            </a:r>
            <a:endParaRPr lang="ru-RU" sz="280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https://www.digiseller.ru/preview/413436/p1_40528143819023.JPG"/>
          <p:cNvPicPr>
            <a:picLocks noChangeAspect="1" noChangeArrowheads="1"/>
          </p:cNvPicPr>
          <p:nvPr/>
        </p:nvPicPr>
        <p:blipFill>
          <a:blip r:embed="rId2" cstate="print"/>
          <a:srcRect l="1582" t="3378" r="1869" b="3143"/>
          <a:stretch>
            <a:fillRect/>
          </a:stretch>
        </p:blipFill>
        <p:spPr bwMode="auto">
          <a:xfrm>
            <a:off x="0" y="0"/>
            <a:ext cx="7858148" cy="53461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74295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Arial" pitchFamily="34" charset="0"/>
                <a:cs typeface="Arial" pitchFamily="34" charset="0"/>
              </a:rPr>
              <a:t>С 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Future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Simple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часто употребляются обстоятельства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времени, которые стоят в конце предложения.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2" name="Picture 2" descr="https://slideplayer.com/slide/3059607/11/images/7/%D0%9F%D0%BE%D0%B7%D0%BD%D0%B0%D0%BA%D0%BE%D0%BC%D1%8C%D1%82%D0%B5%D1%81%D1%8C+%D1%81%D0%BE+%D0%B2%D1%81%D0%B5%D0%BC%D0%B8+%D1%81%D0%BB%D0%BE%D0%B2%D0%B0%D0%BC%D0%B8-%D0%BF%D0%B0%D1%80%D0%BE%D0%BB%D1%8F%D0%BC%D0%B8%2C+%D0%BE%D1%82%D0%BA%D1%80%D1%8B%D0%B2%D0%B0%D1%8E%D1%89%D0%B8%D0%BC%D0%B8+%D0%B2%D0%BE%D1%80%D0%BE%D1%82%D0%B0+%D0%B2+%D0%B3%D0%BE%D1%80%D0%BE%D0%B4+Future+Simple.jpg"/>
          <p:cNvPicPr>
            <a:picLocks noChangeAspect="1" noChangeArrowheads="1"/>
          </p:cNvPicPr>
          <p:nvPr/>
        </p:nvPicPr>
        <p:blipFill>
          <a:blip r:embed="rId3" cstate="print">
            <a:biLevel thresh="50000"/>
          </a:blip>
          <a:srcRect l="6349" t="29630" r="11111" b="8995"/>
          <a:stretch>
            <a:fillRect/>
          </a:stretch>
        </p:blipFill>
        <p:spPr bwMode="auto">
          <a:xfrm>
            <a:off x="1000100" y="1428736"/>
            <a:ext cx="5786478" cy="3227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5" name="Picture 1" descr="C:\Users\1\Desktop\142-1428850_ученики-звонок-парта-глобус-школа-cute-pupil-cartoon.png"/>
          <p:cNvPicPr>
            <a:picLocks noChangeAspect="1" noChangeArrowheads="1"/>
          </p:cNvPicPr>
          <p:nvPr/>
        </p:nvPicPr>
        <p:blipFill>
          <a:blip r:embed="rId4" cstate="print">
            <a:lum bright="-20000" contrast="40000"/>
          </a:blip>
          <a:srcRect/>
          <a:stretch>
            <a:fillRect/>
          </a:stretch>
        </p:blipFill>
        <p:spPr bwMode="auto">
          <a:xfrm flipH="1">
            <a:off x="6357950" y="2943335"/>
            <a:ext cx="2617799" cy="3914665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https://www.digiseller.ru/preview/413436/p1_40528143819023.JPG"/>
          <p:cNvPicPr>
            <a:picLocks noChangeAspect="1" noChangeArrowheads="1"/>
          </p:cNvPicPr>
          <p:nvPr/>
        </p:nvPicPr>
        <p:blipFill>
          <a:blip r:embed="rId2" cstate="print"/>
          <a:srcRect l="1582" t="3378" r="1869" b="3143"/>
          <a:stretch>
            <a:fillRect/>
          </a:stretch>
        </p:blipFill>
        <p:spPr bwMode="auto">
          <a:xfrm>
            <a:off x="1285852" y="0"/>
            <a:ext cx="7858148" cy="53461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5" name="Picture 1" descr="C:\Users\1\Desktop\142-1428850_ученики-звонок-парта-глобус-школа-cute-pupil-cartoon.png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0" y="2943335"/>
            <a:ext cx="2617799" cy="391466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857356" y="500042"/>
            <a:ext cx="7286644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Translate from English into Russian.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Переведите с английского на русский язык.</a:t>
            </a:r>
          </a:p>
          <a:p>
            <a:pPr algn="ctr"/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8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1) Alice </a:t>
            </a:r>
            <a:r>
              <a:rPr lang="en-US" sz="28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will go to the park tomorrow.</a:t>
            </a:r>
          </a:p>
          <a:p>
            <a:r>
              <a:rPr lang="en-US" sz="28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2) Will </a:t>
            </a:r>
            <a:r>
              <a:rPr lang="en-US" sz="28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she read an interesting book next week?</a:t>
            </a:r>
          </a:p>
          <a:p>
            <a:r>
              <a:rPr lang="en-US" sz="28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3) My </a:t>
            </a:r>
            <a:r>
              <a:rPr lang="en-US" sz="28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dad will not drive a car tomorrow.</a:t>
            </a:r>
          </a:p>
          <a:p>
            <a:r>
              <a:rPr lang="en-US" sz="28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4) Tom </a:t>
            </a:r>
            <a:r>
              <a:rPr lang="en-US" sz="28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will be at school in 10 minutes.</a:t>
            </a:r>
          </a:p>
          <a:p>
            <a:r>
              <a:rPr lang="en-US" sz="28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5) Will </a:t>
            </a:r>
            <a:r>
              <a:rPr lang="en-US" sz="28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you go to Japan next summer?</a:t>
            </a:r>
          </a:p>
          <a:p>
            <a:r>
              <a:rPr lang="en-US" sz="28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6) We </a:t>
            </a:r>
            <a:r>
              <a:rPr lang="en-US" sz="28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won’t swim next year.</a:t>
            </a:r>
            <a:endParaRPr lang="ru-RU" sz="280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Users\1\Desktop\1536777486_01-6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5286380" y="1428736"/>
            <a:ext cx="3629025" cy="5238750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>
            <a:off x="214282" y="285728"/>
            <a:ext cx="5072098" cy="3071834"/>
          </a:xfrm>
          <a:prstGeom prst="cloudCallout">
            <a:avLst>
              <a:gd name="adj1" fmla="val 72358"/>
              <a:gd name="adj2" fmla="val 4692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latin typeface="Arial" pitchFamily="34" charset="0"/>
                <a:cs typeface="Arial" pitchFamily="34" charset="0"/>
              </a:rPr>
              <a:t>Thank you for your job! </a:t>
            </a:r>
          </a:p>
          <a:p>
            <a:pPr algn="ctr"/>
            <a:r>
              <a:rPr lang="en-US" sz="4400" dirty="0" smtClean="0">
                <a:latin typeface="Arial" pitchFamily="34" charset="0"/>
                <a:cs typeface="Arial" pitchFamily="34" charset="0"/>
              </a:rPr>
              <a:t>Good luck!</a:t>
            </a:r>
            <a:endParaRPr lang="ru-RU" sz="4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85728"/>
            <a:ext cx="9144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Arial" pitchFamily="34" charset="0"/>
                <a:cs typeface="Arial" pitchFamily="34" charset="0"/>
              </a:rPr>
              <a:t>Список использованных источников</a:t>
            </a:r>
          </a:p>
          <a:p>
            <a:pPr algn="ctr"/>
            <a:endParaRPr lang="ru-RU" sz="3600" dirty="0" smtClean="0">
              <a:latin typeface="Arial" pitchFamily="34" charset="0"/>
              <a:cs typeface="Arial" pitchFamily="34" charset="0"/>
            </a:endParaRPr>
          </a:p>
          <a:p>
            <a:pPr marL="457200" indent="-457200"/>
            <a:r>
              <a:rPr lang="ru-RU" sz="2400" dirty="0" smtClean="0">
                <a:latin typeface="Arial" pitchFamily="34" charset="0"/>
                <a:cs typeface="Arial" pitchFamily="34" charset="0"/>
                <a:hlinkClick r:id="rId2"/>
              </a:rPr>
              <a:t>1) </a:t>
            </a:r>
            <a:r>
              <a:rPr lang="en-US" sz="2400" dirty="0" smtClean="0">
                <a:latin typeface="Arial" pitchFamily="34" charset="0"/>
                <a:cs typeface="Arial" pitchFamily="34" charset="0"/>
                <a:hlinkClick r:id="rId2"/>
              </a:rPr>
              <a:t>https://puzzle-english.com/directory/future-simple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457200" indent="-457200"/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  <a:hlinkClick r:id="rId3"/>
              </a:rPr>
              <a:t>2) </a:t>
            </a:r>
            <a:r>
              <a:rPr lang="en-US" sz="2400" dirty="0" smtClean="0">
                <a:latin typeface="Arial" pitchFamily="34" charset="0"/>
                <a:cs typeface="Arial" pitchFamily="34" charset="0"/>
                <a:hlinkClick r:id="rId3"/>
              </a:rPr>
              <a:t>https://interneturok.ru/lesson/english/3-klass/grammatika-4/prostoe-buduschee-vremya-the-future-simple-tense?konspekt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00042"/>
            <a:ext cx="9144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+mj-lt"/>
              </a:rPr>
              <a:t>Цель</a:t>
            </a:r>
            <a:r>
              <a:rPr lang="ru-RU" sz="2000" b="1" dirty="0">
                <a:latin typeface="+mj-lt"/>
              </a:rPr>
              <a:t>:</a:t>
            </a:r>
            <a:r>
              <a:rPr lang="ru-RU" sz="2000" dirty="0">
                <a:latin typeface="+mj-lt"/>
              </a:rPr>
              <a:t> создать условия для развития у </a:t>
            </a:r>
            <a:r>
              <a:rPr lang="ru-RU" sz="2000" dirty="0" smtClean="0">
                <a:latin typeface="+mj-lt"/>
              </a:rPr>
              <a:t>обучающихся </a:t>
            </a:r>
            <a:r>
              <a:rPr lang="ru-RU" sz="2000" dirty="0">
                <a:latin typeface="+mj-lt"/>
              </a:rPr>
              <a:t>умения составлять и употреблять в речи предложения в будущем простом времени.</a:t>
            </a:r>
          </a:p>
          <a:p>
            <a:pPr algn="just"/>
            <a:endParaRPr lang="ru-RU" sz="2000" b="1" dirty="0" smtClean="0">
              <a:latin typeface="+mj-lt"/>
            </a:endParaRPr>
          </a:p>
          <a:p>
            <a:pPr algn="just"/>
            <a:r>
              <a:rPr lang="ru-RU" sz="2000" b="1" dirty="0" smtClean="0">
                <a:latin typeface="+mj-lt"/>
              </a:rPr>
              <a:t>Задачи</a:t>
            </a:r>
            <a:r>
              <a:rPr lang="ru-RU" sz="2000" b="1" dirty="0">
                <a:latin typeface="+mj-lt"/>
              </a:rPr>
              <a:t>:</a:t>
            </a:r>
            <a:endParaRPr lang="ru-RU" sz="2000" dirty="0">
              <a:latin typeface="+mj-lt"/>
            </a:endParaRPr>
          </a:p>
          <a:p>
            <a:pPr algn="just"/>
            <a:r>
              <a:rPr lang="ru-RU" sz="2000" i="1" dirty="0">
                <a:latin typeface="+mj-lt"/>
              </a:rPr>
              <a:t>Обучающие:</a:t>
            </a:r>
            <a:r>
              <a:rPr lang="ru-RU" sz="2000" dirty="0">
                <a:latin typeface="+mj-lt"/>
              </a:rPr>
              <a:t> познакомить с образованием </a:t>
            </a:r>
            <a:r>
              <a:rPr lang="ru-RU" sz="2000" dirty="0" smtClean="0">
                <a:latin typeface="+mj-lt"/>
              </a:rPr>
              <a:t>утвердительных, отрицательных предложений и общих вопросов в </a:t>
            </a:r>
            <a:r>
              <a:rPr lang="ru-RU" sz="2000" dirty="0">
                <a:latin typeface="+mj-lt"/>
              </a:rPr>
              <a:t>будущем простом </a:t>
            </a:r>
            <a:r>
              <a:rPr lang="ru-RU" sz="2000" dirty="0" smtClean="0">
                <a:latin typeface="+mj-lt"/>
              </a:rPr>
              <a:t>времени; упорядочить</a:t>
            </a:r>
            <a:r>
              <a:rPr lang="ru-RU" sz="2000" dirty="0">
                <a:latin typeface="+mj-lt"/>
              </a:rPr>
              <a:t>, систематизировать знания о будущем простом времени.</a:t>
            </a:r>
          </a:p>
          <a:p>
            <a:pPr algn="just"/>
            <a:endParaRPr lang="ru-RU" sz="2000" i="1" dirty="0" smtClean="0">
              <a:latin typeface="+mj-lt"/>
            </a:endParaRPr>
          </a:p>
          <a:p>
            <a:pPr algn="just"/>
            <a:r>
              <a:rPr lang="ru-RU" sz="2000" i="1" dirty="0" smtClean="0">
                <a:latin typeface="+mj-lt"/>
              </a:rPr>
              <a:t>Развивающие</a:t>
            </a:r>
            <a:r>
              <a:rPr lang="ru-RU" sz="2000" i="1" dirty="0">
                <a:latin typeface="+mj-lt"/>
              </a:rPr>
              <a:t>:</a:t>
            </a:r>
            <a:r>
              <a:rPr lang="ru-RU" sz="2000" dirty="0">
                <a:latin typeface="+mj-lt"/>
              </a:rPr>
              <a:t> развивать умения строить самостоятельные устные высказывания на основе усвоенного ранее учебного </a:t>
            </a:r>
            <a:r>
              <a:rPr lang="ru-RU" sz="2000" dirty="0" smtClean="0">
                <a:latin typeface="+mj-lt"/>
              </a:rPr>
              <a:t>материала, используя время </a:t>
            </a:r>
            <a:r>
              <a:rPr lang="en-US" sz="2000" dirty="0" smtClean="0">
                <a:latin typeface="+mj-lt"/>
              </a:rPr>
              <a:t>Future Simple</a:t>
            </a:r>
            <a:r>
              <a:rPr lang="ru-RU" sz="2000" dirty="0" smtClean="0">
                <a:latin typeface="+mj-lt"/>
              </a:rPr>
              <a:t>, развивать </a:t>
            </a:r>
            <a:r>
              <a:rPr lang="ru-RU" sz="2000" dirty="0">
                <a:latin typeface="+mj-lt"/>
              </a:rPr>
              <a:t>языковую догадку, развивать коммуникативные способности через составление </a:t>
            </a:r>
            <a:r>
              <a:rPr lang="ru-RU" sz="2000" dirty="0" smtClean="0">
                <a:latin typeface="+mj-lt"/>
              </a:rPr>
              <a:t>высказываний.</a:t>
            </a:r>
            <a:endParaRPr lang="ru-RU" sz="2000" dirty="0">
              <a:latin typeface="+mj-lt"/>
            </a:endParaRPr>
          </a:p>
          <a:p>
            <a:pPr algn="just"/>
            <a:endParaRPr lang="ru-RU" sz="2000" i="1" dirty="0" smtClean="0">
              <a:latin typeface="+mj-lt"/>
            </a:endParaRPr>
          </a:p>
          <a:p>
            <a:pPr algn="just"/>
            <a:r>
              <a:rPr lang="ru-RU" sz="2000" i="1" dirty="0" smtClean="0">
                <a:latin typeface="+mj-lt"/>
              </a:rPr>
              <a:t>Воспитательные</a:t>
            </a:r>
            <a:r>
              <a:rPr lang="ru-RU" sz="2000" i="1" dirty="0">
                <a:latin typeface="+mj-lt"/>
              </a:rPr>
              <a:t>:</a:t>
            </a:r>
            <a:r>
              <a:rPr lang="ru-RU" sz="2000" dirty="0">
                <a:latin typeface="+mj-lt"/>
              </a:rPr>
              <a:t> воспитывать </a:t>
            </a:r>
            <a:r>
              <a:rPr lang="ru-RU" sz="2000" dirty="0" smtClean="0">
                <a:latin typeface="+mj-lt"/>
              </a:rPr>
              <a:t>стремление </a:t>
            </a:r>
            <a:r>
              <a:rPr lang="ru-RU" sz="2000" dirty="0">
                <a:latin typeface="+mj-lt"/>
              </a:rPr>
              <a:t>к взаимопониманию между людьми, </a:t>
            </a:r>
            <a:r>
              <a:rPr lang="ru-RU" sz="2000" dirty="0" smtClean="0">
                <a:latin typeface="+mj-lt"/>
              </a:rPr>
              <a:t>толерантное отношение </a:t>
            </a:r>
            <a:r>
              <a:rPr lang="ru-RU" sz="2000" dirty="0">
                <a:latin typeface="+mj-lt"/>
              </a:rPr>
              <a:t>к проявлению иной культуры; воспитывать чувство уважения к собеседнику, индивидуальную культуру общения, создавать положительную мотивацию к изучению английского языка и радостное настроение на </a:t>
            </a:r>
            <a:r>
              <a:rPr lang="ru-RU" sz="2000" dirty="0" smtClean="0">
                <a:latin typeface="+mj-lt"/>
              </a:rPr>
              <a:t>занятии.</a:t>
            </a:r>
            <a:endParaRPr lang="ru-RU" sz="2000" dirty="0">
              <a:latin typeface="+mj-lt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ik.arhano.ru/wp-content/uploads/2019/06/h9AuSHJQQQryGY88sp27YoXXXL4j3HpexhjNOf_P3YmryPKwJ94QGRtDb3Sbc6K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1"/>
            <a:ext cx="9144001" cy="6858001"/>
          </a:xfrm>
          <a:prstGeom prst="rect">
            <a:avLst/>
          </a:prstGeom>
          <a:noFill/>
        </p:spPr>
      </p:pic>
      <p:pic>
        <p:nvPicPr>
          <p:cNvPr id="7171" name="Picture 3" descr="C:\Users\1\Desktop\s1200.png"/>
          <p:cNvPicPr>
            <a:picLocks noChangeAspect="1" noChangeArrowheads="1"/>
          </p:cNvPicPr>
          <p:nvPr/>
        </p:nvPicPr>
        <p:blipFill>
          <a:blip r:embed="rId3" cstate="print">
            <a:lum bright="-20000" contrast="30000"/>
          </a:blip>
          <a:srcRect r="52995"/>
          <a:stretch>
            <a:fillRect/>
          </a:stretch>
        </p:blipFill>
        <p:spPr bwMode="auto">
          <a:xfrm>
            <a:off x="0" y="391311"/>
            <a:ext cx="3286116" cy="6466689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>
            <a:off x="3143240" y="0"/>
            <a:ext cx="6000760" cy="2786058"/>
          </a:xfrm>
          <a:prstGeom prst="cloudCallout">
            <a:avLst>
              <a:gd name="adj1" fmla="val -53666"/>
              <a:gd name="adj2" fmla="val 7272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Hello! My name is Will. I’m from the Future. I want to tell you about this amazing tense!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https://www.digiseller.ru/preview/413436/p1_40528143819023.JPG"/>
          <p:cNvPicPr>
            <a:picLocks noChangeAspect="1" noChangeArrowheads="1"/>
          </p:cNvPicPr>
          <p:nvPr/>
        </p:nvPicPr>
        <p:blipFill>
          <a:blip r:embed="rId2" cstate="print"/>
          <a:srcRect l="1582" t="3378" r="1869" b="3143"/>
          <a:stretch>
            <a:fillRect/>
          </a:stretch>
        </p:blipFill>
        <p:spPr bwMode="auto">
          <a:xfrm>
            <a:off x="0" y="-1"/>
            <a:ext cx="7858148" cy="53461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5" name="Picture 1" descr="C:\Users\1\Desktop\142-1428850_ученики-звонок-парта-глобус-школа-cute-pupil-cartoon.png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/>
          <a:stretch>
            <a:fillRect/>
          </a:stretch>
        </p:blipFill>
        <p:spPr bwMode="auto">
          <a:xfrm flipH="1">
            <a:off x="5286380" y="1302912"/>
            <a:ext cx="3714776" cy="555508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85720" y="285728"/>
            <a:ext cx="585791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Время </a:t>
            </a:r>
            <a:r>
              <a:rPr lang="en-US" sz="36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Future Simple</a:t>
            </a:r>
            <a:r>
              <a:rPr lang="ru-RU" sz="36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помогает нам говорить о своих планах на будущее: о мечтах, о том, что мы будем делать в выходные, о том, что произойдёт в следующем году…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funkyconcepts.com/data/samples/imp-5139-1.png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572000" y="428604"/>
            <a:ext cx="350046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 </a:t>
            </a:r>
            <a:r>
              <a:rPr lang="en-US" sz="3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will get up at 7 o’clock tomorrow. I will go to work. </a:t>
            </a:r>
            <a:r>
              <a:rPr lang="en-US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Then </a:t>
            </a:r>
            <a:r>
              <a:rPr lang="en-US" sz="3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 will go shopping. I will go to the cinema with my friends at 6 o’clock. I will get home at 9 o’clock in the evening.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1785926"/>
            <a:ext cx="390619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latin typeface="Arial" pitchFamily="34" charset="0"/>
                <a:cs typeface="Arial" pitchFamily="34" charset="0"/>
              </a:rPr>
              <a:t>Read about your teacher's tomorrow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36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Прочитайте запись в дневнике о завтрашнем дне вашего учителя. 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https://www.digiseller.ru/preview/413436/p1_40528143819023.JPG"/>
          <p:cNvPicPr>
            <a:picLocks noChangeAspect="1" noChangeArrowheads="1"/>
          </p:cNvPicPr>
          <p:nvPr/>
        </p:nvPicPr>
        <p:blipFill>
          <a:blip r:embed="rId2" cstate="print"/>
          <a:srcRect l="1582" t="3378" r="1869" b="3143"/>
          <a:stretch>
            <a:fillRect/>
          </a:stretch>
        </p:blipFill>
        <p:spPr bwMode="auto">
          <a:xfrm>
            <a:off x="0" y="0"/>
            <a:ext cx="7858148" cy="53461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5" name="Picture 1" descr="C:\Users\1\Desktop\142-1428850_ученики-звонок-парта-глобус-школа-cute-pupil-cartoon.png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/>
          <a:stretch>
            <a:fillRect/>
          </a:stretch>
        </p:blipFill>
        <p:spPr bwMode="auto">
          <a:xfrm flipH="1">
            <a:off x="5857884" y="2157541"/>
            <a:ext cx="3143272" cy="470045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85720" y="500042"/>
            <a:ext cx="678661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	Вы обратили внимание, какая конструкция использовалась, чтобы рассказать о действиях в будущем?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	Посмотрите на примеры еще раз.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cs typeface="Arial" pitchFamily="34" charset="0"/>
              </a:rPr>
              <a:t>I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cs typeface="Arial" pitchFamily="34" charset="0"/>
              </a:rPr>
              <a:t>will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cs typeface="Arial" pitchFamily="34" charset="0"/>
              </a:rPr>
              <a:t>get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cs typeface="Arial" pitchFamily="34" charset="0"/>
              </a:rPr>
              <a:t>up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cs typeface="Arial" pitchFamily="34" charset="0"/>
              </a:rPr>
              <a:t>I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cs typeface="Arial" pitchFamily="34" charset="0"/>
              </a:rPr>
              <a:t>will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cs typeface="Arial" pitchFamily="34" charset="0"/>
              </a:rPr>
              <a:t>go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cs typeface="Arial" pitchFamily="34" charset="0"/>
              </a:rPr>
              <a:t>I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cs typeface="Arial" pitchFamily="34" charset="0"/>
              </a:rPr>
              <a:t>will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cs typeface="Arial" pitchFamily="34" charset="0"/>
              </a:rPr>
              <a:t>get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cs typeface="Arial" pitchFamily="34" charset="0"/>
              </a:rPr>
              <a:t>I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cs typeface="Arial" pitchFamily="34" charset="0"/>
              </a:rPr>
              <a:t>will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cs typeface="Arial" pitchFamily="34" charset="0"/>
              </a:rPr>
              <a:t>take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cs typeface="Arial" pitchFamily="34" charset="0"/>
              </a:rPr>
              <a:t>I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cs typeface="Arial" pitchFamily="34" charset="0"/>
              </a:rPr>
              <a:t>will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cs typeface="Arial" pitchFamily="34" charset="0"/>
              </a:rPr>
              <a:t>go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https://www.digiseller.ru/preview/413436/p1_40528143819023.JPG"/>
          <p:cNvPicPr>
            <a:picLocks noChangeAspect="1" noChangeArrowheads="1"/>
          </p:cNvPicPr>
          <p:nvPr/>
        </p:nvPicPr>
        <p:blipFill>
          <a:blip r:embed="rId2" cstate="print"/>
          <a:srcRect l="1582" t="3378" r="1869" b="3143"/>
          <a:stretch>
            <a:fillRect/>
          </a:stretch>
        </p:blipFill>
        <p:spPr bwMode="auto">
          <a:xfrm>
            <a:off x="1285852" y="0"/>
            <a:ext cx="7858148" cy="53461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5" name="Picture 1" descr="C:\Users\1\Desktop\142-1428850_ученики-звонок-парта-глобус-школа-cute-pupil-cartoon.png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142844" y="2157540"/>
            <a:ext cx="3143272" cy="470045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643174" y="357166"/>
            <a:ext cx="592935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sz="28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ru-RU" sz="2800" b="1" u="sng" dirty="0" err="1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Future</a:t>
            </a:r>
            <a:r>
              <a:rPr lang="ru-RU" sz="2800" b="1" u="sng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u="sng" dirty="0" err="1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Simple</a:t>
            </a:r>
            <a:r>
              <a:rPr lang="ru-RU" sz="2800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образуется при помощи одного вспомогательного глагола </a:t>
            </a:r>
            <a:r>
              <a:rPr lang="ru-RU" sz="2800" b="1" u="sng" dirty="0" err="1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will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. Он употребляется со всеми числами и лицами. </a:t>
            </a:r>
          </a:p>
          <a:p>
            <a:pPr algn="just" fontAlgn="base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	ВАЖНО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: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 Иногда в британском английском с подлежащими </a:t>
            </a:r>
            <a:r>
              <a:rPr lang="ru-RU" sz="2800" b="1" u="sng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 и </a:t>
            </a:r>
            <a:r>
              <a:rPr lang="ru-RU" sz="2800" b="1" u="sng" dirty="0" err="1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We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употребляется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глагол </a:t>
            </a:r>
            <a:r>
              <a:rPr lang="ru-RU" sz="2800" b="1" u="sng" dirty="0" err="1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shall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\Desktop\1161471_1.pn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 l="5352" r="6327"/>
          <a:stretch>
            <a:fillRect/>
          </a:stretch>
        </p:blipFill>
        <p:spPr bwMode="auto">
          <a:xfrm flipH="1">
            <a:off x="6786546" y="3082936"/>
            <a:ext cx="2357454" cy="3775064"/>
          </a:xfrm>
          <a:prstGeom prst="rect">
            <a:avLst/>
          </a:prstGeom>
          <a:noFill/>
        </p:spPr>
      </p:pic>
      <p:sp>
        <p:nvSpPr>
          <p:cNvPr id="5" name="Овальная выноска 4"/>
          <p:cNvSpPr/>
          <p:nvPr/>
        </p:nvSpPr>
        <p:spPr>
          <a:xfrm>
            <a:off x="142844" y="214290"/>
            <a:ext cx="8858312" cy="1357298"/>
          </a:xfrm>
          <a:prstGeom prst="wedgeEllipseCallout">
            <a:avLst>
              <a:gd name="adj1" fmla="val 32113"/>
              <a:gd name="adj2" fmla="val 15278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>
                <a:latin typeface="Arial" pitchFamily="34" charset="0"/>
                <a:cs typeface="Arial" pitchFamily="34" charset="0"/>
              </a:rPr>
              <a:t>Если вы хотите рассказать о том, что 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будете делать,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 используйте: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3857628"/>
            <a:ext cx="250029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>
                <a:latin typeface="Arial" pitchFamily="34" charset="0"/>
                <a:cs typeface="Arial" pitchFamily="34" charset="0"/>
              </a:rPr>
              <a:t>Подлежащее </a:t>
            </a:r>
            <a:endParaRPr lang="ru-RU" sz="2400" b="1" u="sng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кто/что совершает действие)</a:t>
            </a:r>
          </a:p>
          <a:p>
            <a:pPr algn="ctr"/>
            <a:r>
              <a:rPr lang="ru-RU" sz="3200" b="1" dirty="0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I</a:t>
            </a:r>
          </a:p>
          <a:p>
            <a:pPr algn="ctr"/>
            <a:r>
              <a:rPr lang="ru-RU" sz="3200" b="1" dirty="0" err="1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You</a:t>
            </a:r>
            <a:endParaRPr lang="ru-RU" sz="3200" b="1" dirty="0">
              <a:ln>
                <a:solidFill>
                  <a:schemeClr val="tx1"/>
                </a:solidFill>
              </a:ln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200" b="1" dirty="0" err="1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He</a:t>
            </a:r>
            <a:endParaRPr lang="ru-RU" sz="3200" b="1" dirty="0">
              <a:ln>
                <a:solidFill>
                  <a:schemeClr val="tx1"/>
                </a:solidFill>
              </a:ln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104" name="Picture 8" descr="https://avatars.mds.yandex.net/get-pdb/1817937/8d81b946-39a4-4986-8726-c8b815e8d1e9/s1200?webp=fal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3116"/>
            <a:ext cx="1785950" cy="178595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1" name="Пятно 2 10"/>
          <p:cNvSpPr/>
          <p:nvPr/>
        </p:nvSpPr>
        <p:spPr>
          <a:xfrm>
            <a:off x="1714480" y="4572008"/>
            <a:ext cx="2571768" cy="1214446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latin typeface="Arial" pitchFamily="34" charset="0"/>
                <a:cs typeface="Arial" pitchFamily="34" charset="0"/>
              </a:rPr>
              <a:t>will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3929058" y="2428868"/>
            <a:ext cx="3214710" cy="414340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(основной глагол без «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to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»)</a:t>
            </a: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go</a:t>
            </a:r>
          </a:p>
          <a:p>
            <a:pPr algn="ctr"/>
            <a:r>
              <a:rPr lang="en-US" sz="2400" dirty="0">
                <a:latin typeface="Arial" pitchFamily="34" charset="0"/>
                <a:cs typeface="Arial" pitchFamily="34" charset="0"/>
              </a:rPr>
              <a:t>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leep</a:t>
            </a:r>
          </a:p>
          <a:p>
            <a:pPr algn="ctr"/>
            <a:r>
              <a:rPr lang="en-US" sz="2400" dirty="0">
                <a:latin typeface="Arial" pitchFamily="34" charset="0"/>
                <a:cs typeface="Arial" pitchFamily="34" charset="0"/>
              </a:rPr>
              <a:t>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wim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43504" y="3286124"/>
            <a:ext cx="857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>
                <a:latin typeface="Arial" pitchFamily="34" charset="0"/>
                <a:cs typeface="Arial" pitchFamily="34" charset="0"/>
              </a:rPr>
              <a:t>V</a:t>
            </a:r>
            <a:endParaRPr lang="ru-RU" sz="7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animBg="1"/>
      <p:bldP spid="12" grpId="0" animBg="1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Блок-схема: перфолента 2"/>
          <p:cNvSpPr/>
          <p:nvPr/>
        </p:nvSpPr>
        <p:spPr>
          <a:xfrm>
            <a:off x="2143108" y="142852"/>
            <a:ext cx="7000892" cy="1928826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Arial" pitchFamily="34" charset="0"/>
                <a:cs typeface="Arial" pitchFamily="34" charset="0"/>
              </a:rPr>
              <a:t>I </a:t>
            </a:r>
            <a:r>
              <a:rPr lang="en-US" sz="3200" b="1" u="sng" dirty="0" smtClean="0">
                <a:latin typeface="Arial" pitchFamily="34" charset="0"/>
                <a:cs typeface="Arial" pitchFamily="34" charset="0"/>
              </a:rPr>
              <a:t>will go 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to school tomorrow (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завтра)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А теперь твоя очередь составить предложение во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Future Simple!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2" descr="C:\Users\1\Desktop\1161471_1.pn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 l="5352" r="6327"/>
          <a:stretch>
            <a:fillRect/>
          </a:stretch>
        </p:blipFill>
        <p:spPr bwMode="auto">
          <a:xfrm>
            <a:off x="0" y="0"/>
            <a:ext cx="2357454" cy="3775064"/>
          </a:xfrm>
          <a:prstGeom prst="rect">
            <a:avLst/>
          </a:prstGeom>
          <a:noFill/>
        </p:spPr>
      </p:pic>
      <p:pic>
        <p:nvPicPr>
          <p:cNvPr id="3074" name="Picture 2" descr="https://banner2.kisspng.com/20180130/ltw/kisspng-child-running-cartoon-illustration-vector-cute-cartoon-kids-run-5a70ca8735e3b5.2989247915173413192207.jpg"/>
          <p:cNvPicPr>
            <a:picLocks noChangeAspect="1" noChangeArrowheads="1"/>
          </p:cNvPicPr>
          <p:nvPr/>
        </p:nvPicPr>
        <p:blipFill>
          <a:blip r:embed="rId3" cstate="print"/>
          <a:srcRect l="48334" t="10135"/>
          <a:stretch>
            <a:fillRect/>
          </a:stretch>
        </p:blipFill>
        <p:spPr bwMode="auto">
          <a:xfrm>
            <a:off x="5214942" y="4143380"/>
            <a:ext cx="1755863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8" name="Picture 6" descr="http://ddu250.minsk.edu.by/ru/sm.aspx?guid=23133"/>
          <p:cNvPicPr>
            <a:picLocks noChangeAspect="1" noChangeArrowheads="1"/>
          </p:cNvPicPr>
          <p:nvPr/>
        </p:nvPicPr>
        <p:blipFill>
          <a:blip r:embed="rId4" cstate="print"/>
          <a:srcRect l="4238"/>
          <a:stretch>
            <a:fillRect/>
          </a:stretch>
        </p:blipFill>
        <p:spPr bwMode="auto">
          <a:xfrm>
            <a:off x="5643570" y="2000240"/>
            <a:ext cx="3228683" cy="17764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0" name="Picture 8" descr="https://img2.freepng.ru/20180129/kpq/kisspng-jumping-royalty-free-clip-art-child-jumping-trampoline-5a6ee6f1e402e8.4514160815172175219339.jpg"/>
          <p:cNvPicPr>
            <a:picLocks noChangeAspect="1" noChangeArrowheads="1"/>
          </p:cNvPicPr>
          <p:nvPr/>
        </p:nvPicPr>
        <p:blipFill>
          <a:blip r:embed="rId5" cstate="print"/>
          <a:srcRect l="25833" r="25833"/>
          <a:stretch>
            <a:fillRect/>
          </a:stretch>
        </p:blipFill>
        <p:spPr bwMode="auto">
          <a:xfrm>
            <a:off x="1357290" y="3929066"/>
            <a:ext cx="2019923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2" name="Picture 10" descr="http://school36noo.lbihost.ru/wp-content/uploads/sites/616/2019/01/iKDX8XB9B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0430" y="3143248"/>
            <a:ext cx="1637121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4" name="Picture 12" descr="https://img2.pngindir.com/20181201/hsp/kisspng-vector-graphics-royalty-free-stock-photography-ill-5c0319a4ec9370.36119201154370704496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72330" y="4159255"/>
            <a:ext cx="1885494" cy="25558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438</TotalTime>
  <Words>415</Words>
  <Application>Microsoft Office PowerPoint</Application>
  <PresentationFormat>Экран (4:3)</PresentationFormat>
  <Paragraphs>115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45</cp:revision>
  <dcterms:created xsi:type="dcterms:W3CDTF">2019-10-07T08:37:05Z</dcterms:created>
  <dcterms:modified xsi:type="dcterms:W3CDTF">2019-10-08T02:24:54Z</dcterms:modified>
</cp:coreProperties>
</file>