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5" r:id="rId4"/>
    <p:sldId id="266" r:id="rId5"/>
    <p:sldId id="262" r:id="rId6"/>
    <p:sldId id="259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DB68AB6-D576-4E0E-B97E-66D166BF2D6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B34F7F6-1D6C-4E02-9856-C4943535334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3024336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chemeClr val="tx1"/>
                </a:solidFill>
              </a:rPr>
              <a:t>А. П. Чехов «Налим</a:t>
            </a:r>
            <a:r>
              <a:rPr lang="ru-RU" sz="5400" b="1" dirty="0" smtClean="0">
                <a:solidFill>
                  <a:schemeClr val="tx1"/>
                </a:solidFill>
              </a:rPr>
              <a:t>».</a:t>
            </a:r>
            <a:br>
              <a:rPr lang="ru-RU" sz="5400" b="1" dirty="0" smtClean="0">
                <a:solidFill>
                  <a:schemeClr val="tx1"/>
                </a:solidFill>
              </a:rPr>
            </a:br>
            <a:r>
              <a:rPr lang="ru-RU" sz="5400" b="1" dirty="0" smtClean="0">
                <a:solidFill>
                  <a:schemeClr val="tx1"/>
                </a:solidFill>
              </a:rPr>
              <a:t> </a:t>
            </a:r>
            <a:r>
              <a:rPr lang="ru-RU" sz="3600" b="1" dirty="0">
                <a:solidFill>
                  <a:schemeClr val="tx1"/>
                </a:solidFill>
              </a:rPr>
              <a:t/>
            </a:r>
            <a:br>
              <a:rPr lang="ru-RU" sz="36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ТЕМА БЕЗНРАВСТВЕННОСТИ, БЕЗУМНОГО ОТНОШЕНИЯ КО ВРЕМЕНИ.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645024"/>
            <a:ext cx="82192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cap="none" spc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cap="none" spc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родного языка </a:t>
            </a:r>
          </a:p>
          <a:p>
            <a:pPr algn="r"/>
            <a:r>
              <a:rPr lang="ru-RU" cap="none" spc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родной литературы</a:t>
            </a:r>
          </a:p>
          <a:p>
            <a:pPr algn="r"/>
            <a:r>
              <a:rPr lang="ru-RU" cap="none" spc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СОШ №5 пос. Красочный </a:t>
            </a:r>
          </a:p>
          <a:p>
            <a:pPr algn="r"/>
            <a:r>
              <a:rPr lang="ru-RU" cap="none" spc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Ипатовского района </a:t>
            </a:r>
          </a:p>
          <a:p>
            <a:pPr algn="r"/>
            <a:r>
              <a:rPr lang="ru-RU" cap="none" spc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Ставропольского края</a:t>
            </a:r>
          </a:p>
          <a:p>
            <a:pPr algn="r"/>
            <a:r>
              <a:rPr lang="ru-RU" cap="none" spc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Гринько Наталья Викторовна</a:t>
            </a:r>
          </a:p>
          <a:p>
            <a:endParaRPr lang="ru-RU" cap="none" spc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cap="none" spc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cap="none" spc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2023 г.</a:t>
            </a:r>
            <a:endParaRPr lang="ru-RU" cap="none" spc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28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3"/>
            <a:ext cx="4392488" cy="32696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88427"/>
            <a:ext cx="4392488" cy="32095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1992"/>
            <a:ext cx="4392488" cy="6637536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1691680" y="5078604"/>
            <a:ext cx="115212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148064" y="1196752"/>
            <a:ext cx="309634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03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260648"/>
            <a:ext cx="8260672" cy="158417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chemeClr val="tx1"/>
                </a:solidFill>
              </a:rPr>
              <a:t/>
            </a:r>
            <a:br>
              <a:rPr lang="ru-RU" sz="2200" b="1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Будучи </a:t>
            </a:r>
            <a:r>
              <a:rPr lang="ru-RU" sz="2200" b="1" dirty="0">
                <a:solidFill>
                  <a:schemeClr val="tx1"/>
                </a:solidFill>
              </a:rPr>
              <a:t>студентом московского университета, </a:t>
            </a:r>
            <a:r>
              <a:rPr lang="ru-RU" sz="2200" b="1" dirty="0" err="1" smtClean="0">
                <a:solidFill>
                  <a:schemeClr val="tx1"/>
                </a:solidFill>
              </a:rPr>
              <a:t>а.п</a:t>
            </a:r>
            <a:r>
              <a:rPr lang="ru-RU" sz="2200" b="1" dirty="0" smtClean="0">
                <a:solidFill>
                  <a:schemeClr val="tx1"/>
                </a:solidFill>
              </a:rPr>
              <a:t>. </a:t>
            </a:r>
            <a:r>
              <a:rPr lang="ru-RU" sz="2200" b="1" dirty="0" err="1" smtClean="0">
                <a:solidFill>
                  <a:schemeClr val="tx1"/>
                </a:solidFill>
              </a:rPr>
              <a:t>чЕХОВ</a:t>
            </a:r>
            <a:r>
              <a:rPr lang="ru-RU" sz="2200" b="1" dirty="0" smtClean="0">
                <a:solidFill>
                  <a:schemeClr val="tx1"/>
                </a:solidFill>
              </a:rPr>
              <a:t> </a:t>
            </a:r>
            <a:r>
              <a:rPr lang="ru-RU" sz="2200" b="1" dirty="0">
                <a:solidFill>
                  <a:schemeClr val="tx1"/>
                </a:solidFill>
              </a:rPr>
              <a:t>не только </a:t>
            </a:r>
            <a:r>
              <a:rPr lang="ru-RU" sz="2200" b="1" dirty="0" smtClean="0">
                <a:solidFill>
                  <a:schemeClr val="tx1"/>
                </a:solidFill>
              </a:rPr>
              <a:t>пишет ЮМОРИСТИЧЕСКИЕ СЦЕНКИ, ОЧЕРКИ, ПЬЕСЫ, </a:t>
            </a:r>
            <a:r>
              <a:rPr lang="ru-RU" sz="2200" b="1" dirty="0">
                <a:solidFill>
                  <a:schemeClr val="tx1"/>
                </a:solidFill>
              </a:rPr>
              <a:t>но и печатает их </a:t>
            </a:r>
            <a:r>
              <a:rPr lang="ru-RU" sz="2200" b="1" dirty="0" smtClean="0">
                <a:solidFill>
                  <a:schemeClr val="tx1"/>
                </a:solidFill>
              </a:rPr>
              <a:t>В юмористических журналах: «</a:t>
            </a:r>
            <a:r>
              <a:rPr lang="ru-RU" sz="2200" b="1" dirty="0">
                <a:solidFill>
                  <a:schemeClr val="tx1"/>
                </a:solidFill>
              </a:rPr>
              <a:t>Стрекоза</a:t>
            </a:r>
            <a:r>
              <a:rPr lang="ru-RU" sz="2200" b="1" dirty="0" smtClean="0">
                <a:solidFill>
                  <a:schemeClr val="tx1"/>
                </a:solidFill>
              </a:rPr>
              <a:t>», «Осколки», «Будильник</a:t>
            </a:r>
            <a:r>
              <a:rPr lang="ru-RU" sz="2200" b="1" dirty="0">
                <a:solidFill>
                  <a:schemeClr val="tx1"/>
                </a:solidFill>
              </a:rPr>
              <a:t>», «Зритель», «Сверчок».</a:t>
            </a: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image4.jpeg" descr="C:\Users\Марина\Desktop\аттестация\для презентации Чехов\стрекоза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44824"/>
            <a:ext cx="5831417" cy="4373563"/>
          </a:xfrm>
          <a:prstGeom prst="rect">
            <a:avLst/>
          </a:prstGeom>
        </p:spPr>
      </p:pic>
      <p:pic>
        <p:nvPicPr>
          <p:cNvPr id="5" name="image6.jpeg" descr="C:\Users\Марина\Desktop\аттестация\для презентации Чехов\зритель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00140" y="1915695"/>
            <a:ext cx="294386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44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Ключевые слова: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ru-RU" b="1" dirty="0" smtClean="0"/>
              <a:t>А.П. ЧЕХОВ</a:t>
            </a:r>
          </a:p>
          <a:p>
            <a:pPr>
              <a:lnSpc>
                <a:spcPct val="200000"/>
              </a:lnSpc>
            </a:pPr>
            <a:r>
              <a:rPr lang="ru-RU" b="1" dirty="0" smtClean="0"/>
              <a:t>НАЛИМ</a:t>
            </a:r>
          </a:p>
          <a:p>
            <a:pPr>
              <a:lnSpc>
                <a:spcPct val="200000"/>
              </a:lnSpc>
            </a:pPr>
            <a:r>
              <a:rPr lang="ru-RU" b="1" dirty="0" smtClean="0"/>
              <a:t>РАССКАЗ</a:t>
            </a:r>
          </a:p>
          <a:p>
            <a:pPr>
              <a:lnSpc>
                <a:spcPct val="200000"/>
              </a:lnSpc>
            </a:pPr>
            <a:r>
              <a:rPr lang="ru-RU" b="1" dirty="0" smtClean="0"/>
              <a:t>ВРЕМЯ</a:t>
            </a:r>
          </a:p>
          <a:p>
            <a:pPr>
              <a:lnSpc>
                <a:spcPct val="200000"/>
              </a:lnSpc>
            </a:pPr>
            <a:r>
              <a:rPr lang="ru-RU" b="1" dirty="0" smtClean="0"/>
              <a:t>БЕЗНРАВСТВЕННОСТЬ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1152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8" t="9981"/>
          <a:stretch/>
        </p:blipFill>
        <p:spPr>
          <a:xfrm>
            <a:off x="107503" y="116632"/>
            <a:ext cx="8918209" cy="6741368"/>
          </a:xfrm>
        </p:spPr>
      </p:pic>
    </p:spTree>
    <p:extLst>
      <p:ext uri="{BB962C8B-B14F-4D97-AF65-F5344CB8AC3E}">
        <p14:creationId xmlns:p14="http://schemas.microsoft.com/office/powerpoint/2010/main" val="335015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pPr algn="just"/>
            <a:endParaRPr lang="ru-RU" sz="32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3200" b="1" dirty="0" smtClean="0">
                <a:solidFill>
                  <a:srgbClr val="C00000"/>
                </a:solidFill>
              </a:rPr>
              <a:t>Юмор</a:t>
            </a:r>
            <a:r>
              <a:rPr lang="ru-RU" sz="3200" dirty="0" smtClean="0"/>
              <a:t> </a:t>
            </a:r>
            <a:r>
              <a:rPr lang="ru-RU" sz="3200" dirty="0"/>
              <a:t>– это добродушное высмеивание какой-либо ситуации, явления или человека. </a:t>
            </a:r>
            <a:endParaRPr lang="ru-RU" sz="3200" dirty="0" smtClean="0"/>
          </a:p>
          <a:p>
            <a:pPr marL="114300" indent="0" algn="just">
              <a:buNone/>
            </a:pPr>
            <a:endParaRPr lang="ru-RU" sz="3200" dirty="0"/>
          </a:p>
          <a:p>
            <a:pPr algn="just"/>
            <a:r>
              <a:rPr lang="ru-RU" sz="3200" b="1" dirty="0">
                <a:solidFill>
                  <a:srgbClr val="C00000"/>
                </a:solidFill>
              </a:rPr>
              <a:t>Сатира</a:t>
            </a:r>
            <a:r>
              <a:rPr lang="ru-RU" sz="3200" dirty="0"/>
              <a:t> – это злое и едкое обличение каких-то недостатков или пороков. Часто объектами сатиры становятся не отдельные люди, а целые классы и слои общества.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406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47799"/>
            <a:ext cx="8496944" cy="5149553"/>
          </a:xfrm>
        </p:spPr>
        <p:txBody>
          <a:bodyPr>
            <a:normAutofit fontScale="77500" lnSpcReduction="20000"/>
          </a:bodyPr>
          <a:lstStyle/>
          <a:p>
            <a:r>
              <a:rPr lang="ru-RU" sz="2900" b="1" dirty="0">
                <a:solidFill>
                  <a:schemeClr val="tx1"/>
                </a:solidFill>
              </a:rPr>
              <a:t>1</a:t>
            </a:r>
            <a:r>
              <a:rPr lang="ru-RU" sz="2900" b="1" dirty="0" smtClean="0">
                <a:solidFill>
                  <a:schemeClr val="tx1"/>
                </a:solidFill>
              </a:rPr>
              <a:t>. </a:t>
            </a:r>
            <a:r>
              <a:rPr lang="ru-RU" sz="2900" b="1" dirty="0" err="1" smtClean="0">
                <a:solidFill>
                  <a:schemeClr val="tx1"/>
                </a:solidFill>
              </a:rPr>
              <a:t>Орличка</a:t>
            </a:r>
            <a:r>
              <a:rPr lang="ru-RU" sz="2900" b="1" dirty="0" smtClean="0">
                <a:solidFill>
                  <a:schemeClr val="tx1"/>
                </a:solidFill>
              </a:rPr>
              <a:t> - видимо</a:t>
            </a:r>
            <a:r>
              <a:rPr lang="ru-RU" sz="2900" b="1" dirty="0">
                <a:solidFill>
                  <a:schemeClr val="tx1"/>
                </a:solidFill>
              </a:rPr>
              <a:t>, </a:t>
            </a:r>
            <a:r>
              <a:rPr lang="ru-RU" sz="2900" b="1" dirty="0" smtClean="0">
                <a:solidFill>
                  <a:schemeClr val="tx1"/>
                </a:solidFill>
              </a:rPr>
              <a:t>орлица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2. </a:t>
            </a:r>
            <a:r>
              <a:rPr lang="ru-RU" sz="2900" b="1" dirty="0" smtClean="0">
                <a:solidFill>
                  <a:schemeClr val="tx1"/>
                </a:solidFill>
              </a:rPr>
              <a:t>Купальня - сооружение </a:t>
            </a:r>
            <a:r>
              <a:rPr lang="ru-RU" sz="2900" b="1" dirty="0">
                <a:solidFill>
                  <a:schemeClr val="tx1"/>
                </a:solidFill>
              </a:rPr>
              <a:t>в водоеме для купания</a:t>
            </a:r>
          </a:p>
          <a:p>
            <a:r>
              <a:rPr lang="ru-RU" sz="2900" b="1" dirty="0">
                <a:solidFill>
                  <a:schemeClr val="tx1"/>
                </a:solidFill>
              </a:rPr>
              <a:t>3. </a:t>
            </a:r>
            <a:r>
              <a:rPr lang="ru-RU" sz="2900" b="1" dirty="0" err="1" smtClean="0">
                <a:solidFill>
                  <a:schemeClr val="tx1"/>
                </a:solidFill>
              </a:rPr>
              <a:t>Глыбоко</a:t>
            </a:r>
            <a:r>
              <a:rPr lang="ru-RU" sz="2900" b="1" dirty="0">
                <a:solidFill>
                  <a:schemeClr val="tx1"/>
                </a:solidFill>
              </a:rPr>
              <a:t> </a:t>
            </a:r>
            <a:r>
              <a:rPr lang="ru-RU" sz="2900" b="1" dirty="0" smtClean="0">
                <a:solidFill>
                  <a:schemeClr val="tx1"/>
                </a:solidFill>
              </a:rPr>
              <a:t>- искажённое «</a:t>
            </a:r>
            <a:r>
              <a:rPr lang="ru-RU" sz="2900" b="1" i="1" dirty="0" smtClean="0">
                <a:solidFill>
                  <a:schemeClr val="tx1"/>
                </a:solidFill>
              </a:rPr>
              <a:t>глубоко»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4. </a:t>
            </a:r>
            <a:r>
              <a:rPr lang="ru-RU" sz="2900" b="1" dirty="0" smtClean="0">
                <a:solidFill>
                  <a:schemeClr val="tx1"/>
                </a:solidFill>
              </a:rPr>
              <a:t>Ивняк - густые </a:t>
            </a:r>
            <a:r>
              <a:rPr lang="ru-RU" sz="2900" b="1" dirty="0">
                <a:solidFill>
                  <a:schemeClr val="tx1"/>
                </a:solidFill>
              </a:rPr>
              <a:t>заросли </a:t>
            </a:r>
            <a:r>
              <a:rPr lang="ru-RU" sz="2900" b="1" dirty="0" smtClean="0">
                <a:solidFill>
                  <a:schemeClr val="tx1"/>
                </a:solidFill>
              </a:rPr>
              <a:t>ив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5. </a:t>
            </a:r>
            <a:r>
              <a:rPr lang="ru-RU" sz="2900" b="1" dirty="0" smtClean="0">
                <a:solidFill>
                  <a:schemeClr val="tx1"/>
                </a:solidFill>
              </a:rPr>
              <a:t>Сажень - несколько </a:t>
            </a:r>
            <a:r>
              <a:rPr lang="ru-RU" sz="2900" b="1" dirty="0">
                <a:solidFill>
                  <a:schemeClr val="tx1"/>
                </a:solidFill>
              </a:rPr>
              <a:t>более 2 метров</a:t>
            </a:r>
          </a:p>
          <a:p>
            <a:r>
              <a:rPr lang="ru-RU" sz="2900" b="1" dirty="0">
                <a:solidFill>
                  <a:schemeClr val="tx1"/>
                </a:solidFill>
              </a:rPr>
              <a:t>6. </a:t>
            </a:r>
            <a:r>
              <a:rPr lang="ru-RU" sz="2900" b="1" dirty="0" smtClean="0">
                <a:solidFill>
                  <a:schemeClr val="tx1"/>
                </a:solidFill>
              </a:rPr>
              <a:t>Анафема - ругательство </a:t>
            </a:r>
            <a:r>
              <a:rPr lang="ru-RU" sz="2900" b="1" dirty="0">
                <a:solidFill>
                  <a:schemeClr val="tx1"/>
                </a:solidFill>
              </a:rPr>
              <a:t>наподобие </a:t>
            </a:r>
            <a:r>
              <a:rPr lang="ru-RU" sz="2900" b="1" i="1" dirty="0">
                <a:solidFill>
                  <a:schemeClr val="tx1"/>
                </a:solidFill>
              </a:rPr>
              <a:t>негодник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7. </a:t>
            </a:r>
            <a:r>
              <a:rPr lang="ru-RU" sz="2900" b="1" dirty="0" smtClean="0">
                <a:solidFill>
                  <a:schemeClr val="tx1"/>
                </a:solidFill>
              </a:rPr>
              <a:t>Зебры - видимо</a:t>
            </a:r>
            <a:r>
              <a:rPr lang="ru-RU" sz="2900" b="1" dirty="0">
                <a:solidFill>
                  <a:schemeClr val="tx1"/>
                </a:solidFill>
              </a:rPr>
              <a:t>, </a:t>
            </a:r>
            <a:r>
              <a:rPr lang="ru-RU" sz="2900" b="1" dirty="0" smtClean="0">
                <a:solidFill>
                  <a:schemeClr val="tx1"/>
                </a:solidFill>
              </a:rPr>
              <a:t>жабры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8. </a:t>
            </a:r>
            <a:r>
              <a:rPr lang="ru-RU" sz="2900" b="1" dirty="0" err="1" smtClean="0">
                <a:solidFill>
                  <a:schemeClr val="tx1"/>
                </a:solidFill>
              </a:rPr>
              <a:t>Командер</a:t>
            </a:r>
            <a:r>
              <a:rPr lang="ru-RU" sz="2900" b="1" dirty="0">
                <a:solidFill>
                  <a:schemeClr val="tx1"/>
                </a:solidFill>
              </a:rPr>
              <a:t> </a:t>
            </a:r>
            <a:r>
              <a:rPr lang="ru-RU" sz="2900" b="1" dirty="0" smtClean="0">
                <a:solidFill>
                  <a:schemeClr val="tx1"/>
                </a:solidFill>
              </a:rPr>
              <a:t>- искажённое «</a:t>
            </a:r>
            <a:r>
              <a:rPr lang="ru-RU" sz="2900" b="1" i="1" dirty="0" smtClean="0">
                <a:solidFill>
                  <a:schemeClr val="tx1"/>
                </a:solidFill>
              </a:rPr>
              <a:t>командир»</a:t>
            </a:r>
          </a:p>
          <a:p>
            <a:r>
              <a:rPr lang="ru-RU" sz="2900" b="1" dirty="0" smtClean="0">
                <a:solidFill>
                  <a:schemeClr val="tx1"/>
                </a:solidFill>
              </a:rPr>
              <a:t>9</a:t>
            </a:r>
            <a:r>
              <a:rPr lang="ru-RU" sz="2900" b="1" dirty="0">
                <a:solidFill>
                  <a:schemeClr val="tx1"/>
                </a:solidFill>
              </a:rPr>
              <a:t>. </a:t>
            </a:r>
            <a:r>
              <a:rPr lang="ru-RU" sz="2900" b="1" dirty="0" err="1" smtClean="0">
                <a:solidFill>
                  <a:schemeClr val="tx1"/>
                </a:solidFill>
              </a:rPr>
              <a:t>Комплекцыя</a:t>
            </a:r>
            <a:r>
              <a:rPr lang="ru-RU" sz="2900" b="1" dirty="0" smtClean="0">
                <a:solidFill>
                  <a:schemeClr val="tx1"/>
                </a:solidFill>
              </a:rPr>
              <a:t> - искажённое «</a:t>
            </a:r>
            <a:r>
              <a:rPr lang="ru-RU" sz="2900" b="1" i="1" dirty="0" smtClean="0">
                <a:solidFill>
                  <a:schemeClr val="tx1"/>
                </a:solidFill>
              </a:rPr>
              <a:t>комплекция»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10</a:t>
            </a:r>
            <a:r>
              <a:rPr lang="ru-RU" sz="2900" b="1" dirty="0" smtClean="0">
                <a:solidFill>
                  <a:schemeClr val="tx1"/>
                </a:solidFill>
              </a:rPr>
              <a:t>. </a:t>
            </a:r>
            <a:r>
              <a:rPr lang="ru-RU" sz="2900" b="1" dirty="0" err="1" smtClean="0">
                <a:solidFill>
                  <a:schemeClr val="tx1"/>
                </a:solidFill>
              </a:rPr>
              <a:t>Сичас</a:t>
            </a:r>
            <a:r>
              <a:rPr lang="ru-RU" sz="2900" b="1" dirty="0" smtClean="0">
                <a:solidFill>
                  <a:schemeClr val="tx1"/>
                </a:solidFill>
              </a:rPr>
              <a:t> - искажённое «</a:t>
            </a:r>
            <a:r>
              <a:rPr lang="ru-RU" sz="2900" b="1" i="1" dirty="0" smtClean="0">
                <a:solidFill>
                  <a:schemeClr val="tx1"/>
                </a:solidFill>
              </a:rPr>
              <a:t>сейчас»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11. </a:t>
            </a:r>
            <a:r>
              <a:rPr lang="ru-RU" sz="2900" b="1" dirty="0" smtClean="0">
                <a:solidFill>
                  <a:schemeClr val="tx1"/>
                </a:solidFill>
              </a:rPr>
              <a:t>Далече - далеко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12</a:t>
            </a:r>
            <a:r>
              <a:rPr lang="ru-RU" sz="2900" b="1" dirty="0" smtClean="0">
                <a:solidFill>
                  <a:schemeClr val="tx1"/>
                </a:solidFill>
              </a:rPr>
              <a:t>. Шпынять - тыкать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13</a:t>
            </a:r>
            <a:r>
              <a:rPr lang="ru-RU" sz="2900" b="1" dirty="0" smtClean="0">
                <a:solidFill>
                  <a:schemeClr val="tx1"/>
                </a:solidFill>
              </a:rPr>
              <a:t>. </a:t>
            </a:r>
            <a:r>
              <a:rPr lang="ru-RU" sz="2900" b="1" dirty="0" err="1" smtClean="0">
                <a:solidFill>
                  <a:schemeClr val="tx1"/>
                </a:solidFill>
              </a:rPr>
              <a:t>Пхать</a:t>
            </a:r>
            <a:r>
              <a:rPr lang="ru-RU" sz="2900" b="1" dirty="0" smtClean="0">
                <a:solidFill>
                  <a:schemeClr val="tx1"/>
                </a:solidFill>
              </a:rPr>
              <a:t> - пихать</a:t>
            </a:r>
            <a:endParaRPr lang="ru-RU" sz="2900" b="1" dirty="0">
              <a:solidFill>
                <a:schemeClr val="tx1"/>
              </a:solidFill>
            </a:endParaRPr>
          </a:p>
          <a:p>
            <a:r>
              <a:rPr lang="ru-RU" sz="2900" b="1" dirty="0">
                <a:solidFill>
                  <a:schemeClr val="tx1"/>
                </a:solidFill>
              </a:rPr>
              <a:t>14</a:t>
            </a:r>
            <a:r>
              <a:rPr lang="ru-RU" sz="2900" b="1" dirty="0" smtClean="0">
                <a:solidFill>
                  <a:schemeClr val="tx1"/>
                </a:solidFill>
              </a:rPr>
              <a:t>. Колдобина - нечто </a:t>
            </a:r>
            <a:r>
              <a:rPr lang="ru-RU" sz="2900" b="1" dirty="0">
                <a:solidFill>
                  <a:schemeClr val="tx1"/>
                </a:solidFill>
              </a:rPr>
              <a:t>наподобие рытвины</a:t>
            </a:r>
          </a:p>
          <a:p>
            <a:r>
              <a:rPr lang="ru-RU" sz="2900" b="1" dirty="0">
                <a:solidFill>
                  <a:schemeClr val="tx1"/>
                </a:solidFill>
              </a:rPr>
              <a:t>15. </a:t>
            </a:r>
            <a:r>
              <a:rPr lang="ru-RU" sz="2900" b="1" dirty="0" smtClean="0">
                <a:solidFill>
                  <a:schemeClr val="tx1"/>
                </a:solidFill>
              </a:rPr>
              <a:t>Нечто - неужели</a:t>
            </a:r>
            <a:endParaRPr lang="ru-RU" sz="29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061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Портретная характеристика главных героев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28800"/>
            <a:ext cx="4824536" cy="5107677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/>
              <a:t>Плотник Герасим</a:t>
            </a:r>
            <a:r>
              <a:rPr lang="ru-RU" dirty="0"/>
              <a:t> – высокий, тощий мужик с рыжей</a:t>
            </a:r>
          </a:p>
          <a:p>
            <a:pPr algn="just"/>
            <a:r>
              <a:rPr lang="ru-RU" dirty="0"/>
              <a:t>курчавой головой и с лицом, поросшим волосами.</a:t>
            </a:r>
          </a:p>
          <a:p>
            <a:pPr algn="just"/>
            <a:r>
              <a:rPr lang="ru-RU" b="1" dirty="0"/>
              <a:t>Плотник Любим</a:t>
            </a:r>
            <a:r>
              <a:rPr lang="ru-RU" dirty="0"/>
              <a:t> – молодой горбатый мужик с</a:t>
            </a:r>
          </a:p>
          <a:p>
            <a:pPr algn="just"/>
            <a:r>
              <a:rPr lang="ru-RU" dirty="0"/>
              <a:t>треугольным лицом и с узкими, китайскими глазками.</a:t>
            </a:r>
          </a:p>
          <a:p>
            <a:pPr algn="just"/>
            <a:r>
              <a:rPr lang="ru-RU" b="1" dirty="0"/>
              <a:t>Пастух Ефим</a:t>
            </a:r>
            <a:r>
              <a:rPr lang="ru-RU" dirty="0"/>
              <a:t> – «дряхлый старик с одним глазом и покривившимся ртом».</a:t>
            </a:r>
          </a:p>
          <a:p>
            <a:pPr algn="just"/>
            <a:r>
              <a:rPr lang="ru-RU" b="1" dirty="0"/>
              <a:t>Барин Андрей </a:t>
            </a:r>
            <a:r>
              <a:rPr lang="ru-RU" b="1" dirty="0" err="1"/>
              <a:t>Андреич</a:t>
            </a:r>
            <a:r>
              <a:rPr lang="ru-RU" dirty="0"/>
              <a:t> – показывается в халате из персидской шали и с газетой в руке. Автор с иронией подмечает, что барин изнежен, усиленно печется о своем здоровье: как бы он ни был взволнован и нетерпелив, но прежде, чем полезть в воду, «он дает себе остынуть».</a:t>
            </a:r>
          </a:p>
          <a:p>
            <a:pPr algn="just"/>
            <a:r>
              <a:rPr lang="ru-RU" b="1" dirty="0"/>
              <a:t>Кучер Василий</a:t>
            </a:r>
            <a:r>
              <a:rPr lang="ru-RU" dirty="0"/>
              <a:t> – разбитной, развязный малый, который «что-то жует и тяжело дышит».</a:t>
            </a:r>
          </a:p>
          <a:p>
            <a:pPr algn="just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0808"/>
            <a:ext cx="414046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95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155</TotalTime>
  <Words>309</Words>
  <Application>Microsoft Office PowerPoint</Application>
  <PresentationFormat>Экран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Аптека</vt:lpstr>
      <vt:lpstr>А. П. Чехов «Налим».   ТЕМА БЕЗНРАВСТВЕННОСТИ, БЕЗУМНОГО ОТНОШЕНИЯ КО ВРЕМЕНИ.</vt:lpstr>
      <vt:lpstr>Презентация PowerPoint</vt:lpstr>
      <vt:lpstr> Будучи студентом московского университета, а.п. чЕХОВ не только пишет ЮМОРИСТИЧЕСКИЕ СЦЕНКИ, ОЧЕРКИ, ПЬЕСЫ, но и печатает их В юмористических журналах: «Стрекоза», «Осколки», «Будильник», «Зритель», «Сверчок». </vt:lpstr>
      <vt:lpstr>Ключевые слова:</vt:lpstr>
      <vt:lpstr>Презентация PowerPoint</vt:lpstr>
      <vt:lpstr>Презентация PowerPoint</vt:lpstr>
      <vt:lpstr>Словарь</vt:lpstr>
      <vt:lpstr>Портретная характеристика главных героев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 П. Чехов «Налим».  ТЕМА БЕЗНРАВСТВЕННОСТИ, БЕЗУМНОГО ОТНОШЕНИЯ КО ВРЕМЕНИ.</dc:title>
  <dc:creator>Пользователь Windows</dc:creator>
  <cp:lastModifiedBy>sosh5_20</cp:lastModifiedBy>
  <cp:revision>15</cp:revision>
  <dcterms:created xsi:type="dcterms:W3CDTF">2023-02-15T06:05:36Z</dcterms:created>
  <dcterms:modified xsi:type="dcterms:W3CDTF">2025-02-28T09:04:10Z</dcterms:modified>
</cp:coreProperties>
</file>