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7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5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531915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804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2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80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761383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249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609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262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007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61209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41795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83AE2B3-2B15-43C9-8A1F-FC55AA5245F4}" type="datetimeFigureOut">
              <a:rPr lang="ru-RU" smtClean="0"/>
              <a:t>14.11.2025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2A7AD6F-1A05-4605-8B0D-65D6F374F6B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84610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700" y="1181100"/>
            <a:ext cx="10515600" cy="3848099"/>
          </a:xfrm>
        </p:spPr>
        <p:txBody>
          <a:bodyPr>
            <a:noAutofit/>
          </a:bodyPr>
          <a:lstStyle/>
          <a:p>
            <a:pPr algn="ctr"/>
            <a:r>
              <a:rPr lang="ru-RU" sz="9600" dirty="0">
                <a:latin typeface="Arial Black" panose="020B0A04020102020204" pitchFamily="34" charset="0"/>
              </a:rPr>
              <a:t>Звуковая культура </a:t>
            </a:r>
            <a:r>
              <a:rPr lang="ru-RU" sz="9600" dirty="0" smtClean="0">
                <a:latin typeface="Arial Black" panose="020B0A04020102020204" pitchFamily="34" charset="0"/>
              </a:rPr>
              <a:t/>
            </a:r>
            <a:br>
              <a:rPr lang="ru-RU" sz="9600" dirty="0" smtClean="0">
                <a:latin typeface="Arial Black" panose="020B0A04020102020204" pitchFamily="34" charset="0"/>
              </a:rPr>
            </a:br>
            <a:r>
              <a:rPr lang="ru-RU" sz="9600" dirty="0" smtClean="0">
                <a:latin typeface="Arial Black" panose="020B0A04020102020204" pitchFamily="34" charset="0"/>
              </a:rPr>
              <a:t>речи</a:t>
            </a:r>
            <a:endParaRPr lang="ru-RU" sz="9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2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5486400"/>
          </a:xfrm>
        </p:spPr>
        <p:txBody>
          <a:bodyPr>
            <a:normAutofit/>
          </a:bodyPr>
          <a:lstStyle/>
          <a:p>
            <a:r>
              <a:rPr lang="ru-RU" sz="5400" dirty="0"/>
              <a:t>«Я проснулась утром рано и стала собираться на работу. Сначала платье стала (надевать или одевать), куртку стала …..шапку стала….А потом стала сына (надевать или одевать). </a:t>
            </a:r>
          </a:p>
        </p:txBody>
      </p:sp>
    </p:spTree>
    <p:extLst>
      <p:ext uri="{BB962C8B-B14F-4D97-AF65-F5344CB8AC3E}">
        <p14:creationId xmlns:p14="http://schemas.microsoft.com/office/powerpoint/2010/main" val="256746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906000" cy="30734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/>
              <a:t>Мастер-класс 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«</a:t>
            </a:r>
            <a:r>
              <a:rPr lang="ru-RU" sz="6000" b="1" dirty="0"/>
              <a:t>Выразительное чтение»</a:t>
            </a:r>
            <a:endParaRPr lang="ru-RU" sz="6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10000" r="96583">
                        <a14:foregroundMark x1="24333" y1="45125" x2="22250" y2="65750"/>
                        <a14:foregroundMark x1="26583" y1="57625" x2="25333" y2="67375"/>
                        <a14:foregroundMark x1="32833" y1="60500" x2="34333" y2="76875"/>
                        <a14:foregroundMark x1="53917" y1="51250" x2="58250" y2="58875"/>
                        <a14:foregroundMark x1="48167" y1="77000" x2="49250" y2="78000"/>
                        <a14:foregroundMark x1="52583" y1="71500" x2="52833" y2="75375"/>
                        <a14:foregroundMark x1="54167" y1="79500" x2="56083" y2="79250"/>
                        <a14:foregroundMark x1="60833" y1="67625" x2="60750" y2="64500"/>
                        <a14:foregroundMark x1="85583" y1="66625" x2="90250" y2="60000"/>
                        <a14:foregroundMark x1="48917" y1="59250" x2="51083" y2="61875"/>
                        <a14:foregroundMark x1="25583" y1="76250" x2="26083" y2="72375"/>
                        <a14:foregroundMark x1="25167" y1="45750" x2="26083" y2="49500"/>
                        <a14:foregroundMark x1="33333" y1="56875" x2="36333" y2="59875"/>
                        <a14:foregroundMark x1="38000" y1="72250" x2="34083" y2="96125"/>
                        <a14:backgroundMark x1="31833" y1="98500" x2="31833" y2="9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3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16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b="1" dirty="0" smtClean="0"/>
              <a:t>Игра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/>
              <a:t>«Расскажи сказку по-другому»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56" b="100000" l="2917" r="93571">
                        <a14:foregroundMark x1="16250" y1="49472" x2="20119" y2="46479"/>
                        <a14:foregroundMark x1="21369" y1="52465" x2="24643" y2="47887"/>
                        <a14:foregroundMark x1="39821" y1="68662" x2="47143" y2="70775"/>
                        <a14:foregroundMark x1="69405" y1="75440" x2="65238" y2="79754"/>
                        <a14:foregroundMark x1="64881" y1="74560" x2="65774" y2="69454"/>
                        <a14:foregroundMark x1="31429" y1="74560" x2="35833" y2="83803"/>
                        <a14:foregroundMark x1="44762" y1="46479" x2="43333" y2="40581"/>
                        <a14:foregroundMark x1="42024" y1="44630" x2="42024" y2="44630"/>
                        <a14:foregroundMark x1="41488" y1="47271" x2="41488" y2="47271"/>
                        <a14:foregroundMark x1="29940" y1="37060" x2="34881" y2="34595"/>
                        <a14:foregroundMark x1="29405" y1="21127" x2="29405" y2="24912"/>
                        <a14:foregroundMark x1="34167" y1="12412" x2="38214" y2="18662"/>
                        <a14:foregroundMark x1="43512" y1="15933" x2="47321" y2="15405"/>
                        <a14:foregroundMark x1="42381" y1="23239" x2="47321" y2="22447"/>
                        <a14:foregroundMark x1="48988" y1="27553" x2="50417" y2="28081"/>
                        <a14:foregroundMark x1="43333" y1="24648" x2="43333" y2="24648"/>
                        <a14:foregroundMark x1="37976" y1="26761" x2="38750" y2="31338"/>
                        <a14:foregroundMark x1="45119" y1="34859" x2="46786" y2="34595"/>
                        <a14:foregroundMark x1="40179" y1="37324" x2="40179" y2="38908"/>
                        <a14:foregroundMark x1="37083" y1="44102" x2="37083" y2="44102"/>
                        <a14:foregroundMark x1="45833" y1="52729" x2="45833" y2="52729"/>
                        <a14:foregroundMark x1="48214" y1="57306" x2="48214" y2="57306"/>
                        <a14:foregroundMark x1="52619" y1="58891" x2="52798" y2="56250"/>
                        <a14:foregroundMark x1="53929" y1="48415" x2="53929" y2="46215"/>
                        <a14:foregroundMark x1="56071" y1="46215" x2="57738" y2="45687"/>
                        <a14:foregroundMark x1="51131" y1="50264" x2="48631" y2="50528"/>
                        <a14:foregroundMark x1="49345" y1="42694" x2="49345" y2="42694"/>
                        <a14:foregroundMark x1="50952" y1="37852" x2="52083" y2="31338"/>
                        <a14:foregroundMark x1="32917" y1="27289" x2="32917" y2="27289"/>
                        <a14:foregroundMark x1="26845" y1="30810" x2="27202" y2="31866"/>
                        <a14:foregroundMark x1="39107" y1="8979" x2="40179" y2="8979"/>
                        <a14:foregroundMark x1="45119" y1="7306" x2="46964" y2="10827"/>
                        <a14:foregroundMark x1="45298" y1="10827" x2="44583" y2="10299"/>
                        <a14:foregroundMark x1="53929" y1="7306" x2="54464" y2="8627"/>
                        <a14:foregroundMark x1="52440" y1="18134" x2="55179" y2="20599"/>
                        <a14:foregroundMark x1="54464" y1="27553" x2="55714" y2="30282"/>
                        <a14:foregroundMark x1="63571" y1="38116" x2="64345" y2="41637"/>
                        <a14:foregroundMark x1="71071" y1="27025" x2="70357" y2="23504"/>
                        <a14:foregroundMark x1="66667" y1="12148" x2="68512" y2="9771"/>
                        <a14:foregroundMark x1="61786" y1="8363" x2="60655" y2="8099"/>
                        <a14:foregroundMark x1="60298" y1="14349" x2="61190" y2="19190"/>
                        <a14:foregroundMark x1="63571" y1="24384" x2="63571" y2="30546"/>
                        <a14:foregroundMark x1="57381" y1="36268" x2="55714" y2="38644"/>
                        <a14:foregroundMark x1="58810" y1="52729" x2="58810" y2="52729"/>
                        <a14:foregroundMark x1="61369" y1="46743" x2="61369" y2="46743"/>
                        <a14:foregroundMark x1="64345" y1="37588" x2="65952" y2="39701"/>
                        <a14:foregroundMark x1="63393" y1="33539" x2="63393" y2="30810"/>
                        <a14:foregroundMark x1="65417" y1="30018" x2="65952" y2="29754"/>
                        <a14:foregroundMark x1="61190" y1="27817" x2="61190" y2="27817"/>
                        <a14:foregroundMark x1="61190" y1="33275" x2="61190" y2="33275"/>
                        <a14:foregroundMark x1="70357" y1="32218" x2="70179" y2="34067"/>
                        <a14:foregroundMark x1="68512" y1="16813" x2="68512" y2="16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400" y="2158032"/>
            <a:ext cx="6950656" cy="469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4754562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/>
              <a:t>Рефлексия</a:t>
            </a:r>
            <a:endParaRPr lang="ru-RU" sz="6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541337"/>
            <a:ext cx="57150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24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0" y="965200"/>
            <a:ext cx="9944100" cy="54483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 Если вы испытываете затруднения в работе по развитию речи, то планируйте этот вид деятельности не иногда, не часто, а очень часто.  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 Никогда не отвечайте сами на свой же вопрос. Терпите, и вы дождетесь того, что на него станут отвечать ваши дети. Помогать можно только ещё одним вопросом, или двумя, или десятью… Но знайте: количество вопросов обратно пропорционально уровню мастерства.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 Никогда не задавайте вопрос, на который можно ответить «да», или «нет». Это не имеет смысла.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 После проведения занятия просмотрите конспект еще раз, вспомните все вопросы, которые вы задавали детям, и замените его одним более точным.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 Если рассказ не получился или получился с трудом – улыбнитесь, ведь это здорово, потому что успех впереди.</a:t>
            </a:r>
            <a:endParaRPr lang="ru-RU" sz="2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6600" y="266700"/>
            <a:ext cx="7988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Правила для смелых и упорных </a:t>
            </a:r>
            <a:r>
              <a:rPr lang="ru-RU" sz="2400" dirty="0" smtClean="0">
                <a:solidFill>
                  <a:schemeClr val="tx2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педагогов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233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6500" y="863600"/>
            <a:ext cx="10299700" cy="6134100"/>
          </a:xfrm>
        </p:spPr>
        <p:txBody>
          <a:bodyPr>
            <a:noAutofit/>
          </a:bodyPr>
          <a:lstStyle/>
          <a:p>
            <a:pPr fontAlgn="base"/>
            <a:r>
              <a:rPr lang="ru-RU" sz="2400" dirty="0">
                <a:latin typeface="Arial Black" panose="020B0A04020102020204" pitchFamily="34" charset="0"/>
              </a:rPr>
              <a:t>Актуальность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: проблемы звуковой культуры речи у детей дошкольного возраста. Уровень речевого развития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детей.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 Black" panose="020B0A04020102020204" pitchFamily="34" charset="0"/>
              </a:rPr>
              <a:t/>
            </a:r>
            <a:br>
              <a:rPr lang="ru-RU" sz="2400" dirty="0">
                <a:latin typeface="Arial Black" panose="020B0A04020102020204" pitchFamily="34" charset="0"/>
              </a:rPr>
            </a:br>
            <a:r>
              <a:rPr lang="ru-RU" sz="2400" dirty="0">
                <a:latin typeface="Arial Black" panose="020B0A04020102020204" pitchFamily="34" charset="0"/>
              </a:rPr>
              <a:t>Цель: 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совершенствование работы воспитателей ДОУ по воспитанию звуковой культуры речи детей дошкольного возраста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 Black" panose="020B0A04020102020204" pitchFamily="34" charset="0"/>
              </a:rPr>
              <a:t/>
            </a:r>
            <a:br>
              <a:rPr lang="ru-RU" sz="2400" dirty="0">
                <a:latin typeface="Arial Black" panose="020B0A04020102020204" pitchFamily="34" charset="0"/>
              </a:rPr>
            </a:br>
            <a:r>
              <a:rPr lang="ru-RU" sz="2400" dirty="0">
                <a:latin typeface="Arial Black" panose="020B0A04020102020204" pitchFamily="34" charset="0"/>
              </a:rPr>
              <a:t>Задачи:</a:t>
            </a:r>
            <a:br>
              <a:rPr lang="ru-RU" sz="2400" dirty="0">
                <a:latin typeface="Arial Black" panose="020B0A040201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вызвать у педагогов осознание необходимости расширять свои знания в области развития звуковой культуры речи у детей;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развивать умения проектировать, конструировать процессы развития речи дошкольников;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создать в коллективе обстановку творческого поиска наиболее эффективных форм и методов в работе с детьми;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контролировать соблюдение педагогами правил культуры речевого общения, тактичного поведения.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33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" y="1092200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latin typeface="Arial Narrow" panose="020B0606020202030204" pitchFamily="34" charset="0"/>
              </a:rPr>
              <a:t>Речевой круг</a:t>
            </a:r>
            <a:endParaRPr lang="ru-RU" sz="7200" dirty="0"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41" b="100000" l="310" r="100000">
                        <a14:foregroundMark x1="36223" y1="12775" x2="36223" y2="12775"/>
                        <a14:foregroundMark x1="35294" y1="10573" x2="35294" y2="10573"/>
                        <a14:foregroundMark x1="43344" y1="5066" x2="43344" y2="5066"/>
                        <a14:foregroundMark x1="54180" y1="4846" x2="54180" y2="4846"/>
                        <a14:foregroundMark x1="60526" y1="8811" x2="60526" y2="8811"/>
                        <a14:foregroundMark x1="56192" y1="19383" x2="55728" y2="18502"/>
                        <a14:foregroundMark x1="55728" y1="18502" x2="55728" y2="18502"/>
                        <a14:foregroundMark x1="53251" y1="24229" x2="53251" y2="24229"/>
                        <a14:foregroundMark x1="47988" y1="19163" x2="47988" y2="19163"/>
                        <a14:foregroundMark x1="42105" y1="18062" x2="42105" y2="18062"/>
                        <a14:foregroundMark x1="37461" y1="6828" x2="37461" y2="6828"/>
                        <a14:foregroundMark x1="29721" y1="7709" x2="29721" y2="7709"/>
                        <a14:foregroundMark x1="19040" y1="6828" x2="19040" y2="6828"/>
                        <a14:foregroundMark x1="13932" y1="6828" x2="13932" y2="6828"/>
                        <a14:foregroundMark x1="8359" y1="8811" x2="8514" y2="10132"/>
                        <a14:foregroundMark x1="8514" y1="10132" x2="8514" y2="10132"/>
                        <a14:foregroundMark x1="13467" y1="29075" x2="13467" y2="29075"/>
                        <a14:foregroundMark x1="15480" y1="38326" x2="15480" y2="38326"/>
                        <a14:foregroundMark x1="18885" y1="72247" x2="18885" y2="72247"/>
                        <a14:foregroundMark x1="15480" y1="87225" x2="15480" y2="87225"/>
                        <a14:foregroundMark x1="21517" y1="89427" x2="21517" y2="89427"/>
                        <a14:foregroundMark x1="22136" y1="67621" x2="22136" y2="67621"/>
                        <a14:foregroundMark x1="26935" y1="66960" x2="26935" y2="66960"/>
                        <a14:foregroundMark x1="10526" y1="74009" x2="10526" y2="74009"/>
                        <a14:foregroundMark x1="14241" y1="66520" x2="14241" y2="66520"/>
                        <a14:foregroundMark x1="16099" y1="56167" x2="16099" y2="56167"/>
                        <a14:foregroundMark x1="11455" y1="44493" x2="11455" y2="44493"/>
                        <a14:foregroundMark x1="23375" y1="41189" x2="23375" y2="41189"/>
                        <a14:foregroundMark x1="23994" y1="51982" x2="23994" y2="51982"/>
                        <a14:foregroundMark x1="20124" y1="50661" x2="20124" y2="50661"/>
                        <a14:foregroundMark x1="17183" y1="39648" x2="17183" y2="39648"/>
                        <a14:foregroundMark x1="18576" y1="35683" x2="18576" y2="35683"/>
                        <a14:foregroundMark x1="13467" y1="45815" x2="13467" y2="45815"/>
                        <a14:foregroundMark x1="26006" y1="25110" x2="26006" y2="25110"/>
                        <a14:foregroundMark x1="35759" y1="25110" x2="37152" y2="22026"/>
                        <a14:foregroundMark x1="37152" y1="22026" x2="37152" y2="22026"/>
                        <a14:foregroundMark x1="19659" y1="25330" x2="19659" y2="25330"/>
                        <a14:foregroundMark x1="17337" y1="27313" x2="17337" y2="27313"/>
                        <a14:foregroundMark x1="13003" y1="25110" x2="13003" y2="25110"/>
                        <a14:foregroundMark x1="13467" y1="22687" x2="13467" y2="22687"/>
                        <a14:foregroundMark x1="40712" y1="5947" x2="40712" y2="5947"/>
                        <a14:foregroundMark x1="47988" y1="5066" x2="47988" y2="5066"/>
                        <a14:foregroundMark x1="52477" y1="4846" x2="52477" y2="4846"/>
                        <a14:foregroundMark x1="58050" y1="6828" x2="58050" y2="6828"/>
                        <a14:foregroundMark x1="62539" y1="10573" x2="62539" y2="10573"/>
                        <a14:foregroundMark x1="61146" y1="12996" x2="61146" y2="12996"/>
                        <a14:foregroundMark x1="58514" y1="16300" x2="58514" y2="16300"/>
                        <a14:foregroundMark x1="51238" y1="22467" x2="51238" y2="22467"/>
                        <a14:foregroundMark x1="45511" y1="18943" x2="45511" y2="18943"/>
                        <a14:foregroundMark x1="49536" y1="20705" x2="49536" y2="20705"/>
                        <a14:foregroundMark x1="21981" y1="36123" x2="21981" y2="36123"/>
                        <a14:foregroundMark x1="12074" y1="38546" x2="12074" y2="38546"/>
                        <a14:foregroundMark x1="51238" y1="33040" x2="51238" y2="33040"/>
                        <a14:foregroundMark x1="47988" y1="38546" x2="47988" y2="38546"/>
                        <a14:foregroundMark x1="51084" y1="56167" x2="51084" y2="56167"/>
                        <a14:foregroundMark x1="47678" y1="62555" x2="47678" y2="62555"/>
                        <a14:foregroundMark x1="45666" y1="70485" x2="45666" y2="70485"/>
                        <a14:foregroundMark x1="43344" y1="81938" x2="43344" y2="81938"/>
                        <a14:foregroundMark x1="54954" y1="81718" x2="54954" y2="81718"/>
                        <a14:foregroundMark x1="52941" y1="68722" x2="52941" y2="68722"/>
                        <a14:foregroundMark x1="53096" y1="57269" x2="53096" y2="57269"/>
                        <a14:foregroundMark x1="58514" y1="64097" x2="58514" y2="64097"/>
                        <a14:foregroundMark x1="47059" y1="56388" x2="47059" y2="56388"/>
                        <a14:foregroundMark x1="47059" y1="56388" x2="47059" y2="56388"/>
                        <a14:foregroundMark x1="43189" y1="55507" x2="43189" y2="55507"/>
                        <a14:foregroundMark x1="40248" y1="60573" x2="40248" y2="60573"/>
                        <a14:foregroundMark x1="44582" y1="37885" x2="44582" y2="37885"/>
                        <a14:foregroundMark x1="45820" y1="32159" x2="45820" y2="32159"/>
                        <a14:foregroundMark x1="52941" y1="41410" x2="52941" y2="41410"/>
                        <a14:foregroundMark x1="49845" y1="45595" x2="49845" y2="45595"/>
                        <a14:foregroundMark x1="47988" y1="45595" x2="47988" y2="45595"/>
                        <a14:foregroundMark x1="45046" y1="43612" x2="45046" y2="43612"/>
                        <a14:foregroundMark x1="16563" y1="45595" x2="16563" y2="45595"/>
                        <a14:foregroundMark x1="11146" y1="50661" x2="11146" y2="50661"/>
                        <a14:foregroundMark x1="53715" y1="36564" x2="53715" y2="36564"/>
                        <a14:foregroundMark x1="47678" y1="28194" x2="47678" y2="28194"/>
                        <a14:foregroundMark x1="54334" y1="28855" x2="54334" y2="28855"/>
                        <a14:foregroundMark x1="45046" y1="65639" x2="45046" y2="65639"/>
                        <a14:foregroundMark x1="38390" y1="64758" x2="38390" y2="64758"/>
                        <a14:foregroundMark x1="56966" y1="56167" x2="56966" y2="56167"/>
                        <a14:foregroundMark x1="51238" y1="51982" x2="51238" y2="51982"/>
                        <a14:foregroundMark x1="54334" y1="44934" x2="54334" y2="44934"/>
                        <a14:foregroundMark x1="56037" y1="40308" x2="56037" y2="40308"/>
                        <a14:foregroundMark x1="55108" y1="33040" x2="55108" y2="33040"/>
                        <a14:foregroundMark x1="44892" y1="79295" x2="44892" y2="79295"/>
                        <a14:foregroundMark x1="54334" y1="77093" x2="54334" y2="77093"/>
                        <a14:foregroundMark x1="51703" y1="80837" x2="51703" y2="80837"/>
                        <a14:foregroundMark x1="52477" y1="76432" x2="52477" y2="76432"/>
                        <a14:foregroundMark x1="50774" y1="62996" x2="50774" y2="62996"/>
                        <a14:foregroundMark x1="16563" y1="74009" x2="16563" y2="74009"/>
                        <a14:foregroundMark x1="14551" y1="81057" x2="14551" y2="81057"/>
                        <a14:foregroundMark x1="13003" y1="96916" x2="13003" y2="96916"/>
                        <a14:foregroundMark x1="25387" y1="46476" x2="25387" y2="46476"/>
                        <a14:foregroundMark x1="32663" y1="23789" x2="32663" y2="23789"/>
                        <a14:foregroundMark x1="24458" y1="5947" x2="24458" y2="5947"/>
                        <a14:foregroundMark x1="29412" y1="25330" x2="29412" y2="25330"/>
                        <a14:foregroundMark x1="47523" y1="50661" x2="47523" y2="50661"/>
                        <a14:foregroundMark x1="43653" y1="34802" x2="43653" y2="34802"/>
                        <a14:foregroundMark x1="52012" y1="32159" x2="52012" y2="32159"/>
                        <a14:foregroundMark x1="51703" y1="29956" x2="51703" y2="29956"/>
                        <a14:foregroundMark x1="45201" y1="61674" x2="45201" y2="61674"/>
                        <a14:foregroundMark x1="42415" y1="61233" x2="42415" y2="61233"/>
                        <a14:foregroundMark x1="43963" y1="73568" x2="43963" y2="73568"/>
                        <a14:foregroundMark x1="13467" y1="88987" x2="13467" y2="88987"/>
                        <a14:foregroundMark x1="17957" y1="48238" x2="17957" y2="48238"/>
                        <a14:foregroundMark x1="21362" y1="43172" x2="21362" y2="43172"/>
                        <a14:foregroundMark x1="74768" y1="66960" x2="74768" y2="66960"/>
                        <a14:foregroundMark x1="76161" y1="64978" x2="76161" y2="64978"/>
                        <a14:foregroundMark x1="73529" y1="67841" x2="73529" y2="67841"/>
                        <a14:backgroundMark x1="55418" y1="60573" x2="55418" y2="605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00" y="1911635"/>
            <a:ext cx="6848475" cy="481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6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2032000"/>
            <a:ext cx="9601200" cy="2946400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latin typeface="Arial Narrow" panose="020B0606020202030204" pitchFamily="34" charset="0"/>
              </a:rPr>
              <a:t>Разминка для ума — </a:t>
            </a:r>
            <a:r>
              <a:rPr lang="ru-RU" sz="8000" b="1" dirty="0" smtClean="0">
                <a:latin typeface="Arial Narrow" panose="020B0606020202030204" pitchFamily="34" charset="0"/>
              </a:rPr>
              <a:t/>
            </a:r>
            <a:br>
              <a:rPr lang="ru-RU" sz="8000" b="1" dirty="0" smtClean="0">
                <a:latin typeface="Arial Narrow" panose="020B0606020202030204" pitchFamily="34" charset="0"/>
              </a:rPr>
            </a:br>
            <a:r>
              <a:rPr lang="ru-RU" sz="8000" b="1" dirty="0" smtClean="0">
                <a:latin typeface="Arial Narrow" panose="020B0606020202030204" pitchFamily="34" charset="0"/>
              </a:rPr>
              <a:t>гимнастика </a:t>
            </a:r>
            <a:r>
              <a:rPr lang="ru-RU" sz="8000" b="1" dirty="0">
                <a:latin typeface="Arial Narrow" panose="020B0606020202030204" pitchFamily="34" charset="0"/>
              </a:rPr>
              <a:t>для языка</a:t>
            </a:r>
            <a:endParaRPr lang="ru-RU" sz="8000" dirty="0"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300" y="2362200"/>
            <a:ext cx="5753100" cy="5753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5250" r="47247">
                        <a14:foregroundMark x1="32917" y1="35922" x2="32917" y2="35922"/>
                        <a14:foregroundMark x1="32137" y1="34951" x2="32137" y2="34951"/>
                        <a14:foregroundMark x1="28237" y1="35275" x2="28237" y2="35275"/>
                        <a14:foregroundMark x1="26989" y1="33657" x2="26989" y2="33657"/>
                        <a14:foregroundMark x1="14665" y1="61812" x2="14665" y2="61812"/>
                        <a14:foregroundMark x1="17785" y1="63430" x2="17785" y2="63430"/>
                        <a14:foregroundMark x1="21685" y1="63754" x2="21685" y2="63754"/>
                        <a14:foregroundMark x1="26365" y1="64401" x2="26365" y2="64401"/>
                        <a14:foregroundMark x1="30421" y1="64725" x2="30421" y2="64725"/>
                        <a14:foregroundMark x1="34633" y1="65696" x2="34633" y2="65696"/>
                        <a14:foregroundMark x1="39626" y1="61812" x2="39626" y2="61812"/>
                        <a14:foregroundMark x1="32761" y1="62136" x2="32761" y2="62136"/>
                        <a14:foregroundMark x1="29641" y1="66990" x2="29641" y2="66990"/>
                        <a14:foregroundMark x1="25429" y1="66990" x2="25429" y2="66990"/>
                        <a14:foregroundMark x1="21373" y1="66019" x2="21373" y2="66019"/>
                        <a14:foregroundMark x1="31513" y1="66019" x2="31513" y2="66019"/>
                        <a14:foregroundMark x1="35881" y1="33657" x2="35881" y2="336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504"/>
          <a:stretch/>
        </p:blipFill>
        <p:spPr>
          <a:xfrm>
            <a:off x="8440737" y="-138113"/>
            <a:ext cx="3205163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0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8100" y="1587500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9600" dirty="0" smtClean="0"/>
              <a:t>Блиц-опрос </a:t>
            </a:r>
            <a:endParaRPr lang="ru-RU" sz="9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805">
                        <a14:foregroundMark x1="4102" y1="38806" x2="4102" y2="38806"/>
                        <a14:foregroundMark x1="4492" y1="33731" x2="4492" y2="33731"/>
                        <a14:foregroundMark x1="3125" y1="44478" x2="3125" y2="44478"/>
                        <a14:foregroundMark x1="2930" y1="34925" x2="2930" y2="34925"/>
                        <a14:foregroundMark x1="8008" y1="34627" x2="8008" y2="34627"/>
                        <a14:foregroundMark x1="9375" y1="50448" x2="9375" y2="50448"/>
                        <a14:foregroundMark x1="13867" y1="28657" x2="13867" y2="28657"/>
                        <a14:foregroundMark x1="16602" y1="65672" x2="16602" y2="65672"/>
                        <a14:foregroundMark x1="24219" y1="33433" x2="24219" y2="33433"/>
                        <a14:foregroundMark x1="25977" y1="34925" x2="25977" y2="34925"/>
                        <a14:foregroundMark x1="25586" y1="40597" x2="25586" y2="40597"/>
                        <a14:foregroundMark x1="24805" y1="43284" x2="24805" y2="43284"/>
                        <a14:foregroundMark x1="25586" y1="48060" x2="25586" y2="48060"/>
                        <a14:foregroundMark x1="30273" y1="31045" x2="30273" y2="31045"/>
                        <a14:foregroundMark x1="32031" y1="57910" x2="32031" y2="57910"/>
                        <a14:foregroundMark x1="40039" y1="34627" x2="40039" y2="34627"/>
                        <a14:foregroundMark x1="43164" y1="31642" x2="43164" y2="31642"/>
                        <a14:foregroundMark x1="41406" y1="49552" x2="41406" y2="49552"/>
                        <a14:foregroundMark x1="47070" y1="37015" x2="47070" y2="37015"/>
                        <a14:foregroundMark x1="46094" y1="44478" x2="46094" y2="44478"/>
                        <a14:foregroundMark x1="64844" y1="34925" x2="64844" y2="34925"/>
                        <a14:foregroundMark x1="61719" y1="34030" x2="61719" y2="34030"/>
                        <a14:foregroundMark x1="64063" y1="46567" x2="64063" y2="46567"/>
                        <a14:foregroundMark x1="48633" y1="85373" x2="48633" y2="85373"/>
                        <a14:foregroundMark x1="68555" y1="66269" x2="68555" y2="66269"/>
                        <a14:foregroundMark x1="67773" y1="50746" x2="67773" y2="50746"/>
                        <a14:foregroundMark x1="77344" y1="36119" x2="77344" y2="36119"/>
                        <a14:foregroundMark x1="76367" y1="39403" x2="76367" y2="39403"/>
                        <a14:foregroundMark x1="75977" y1="42388" x2="75977" y2="42388"/>
                        <a14:foregroundMark x1="79492" y1="34627" x2="79492" y2="34627"/>
                        <a14:foregroundMark x1="80664" y1="51940" x2="80664" y2="51940"/>
                        <a14:foregroundMark x1="91602" y1="34030" x2="91602" y2="34030"/>
                        <a14:foregroundMark x1="89844" y1="46567" x2="89844" y2="46567"/>
                        <a14:foregroundMark x1="97070" y1="34925" x2="97070" y2="34925"/>
                        <a14:foregroundMark x1="94531" y1="44179" x2="94531" y2="44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500" y="2692326"/>
            <a:ext cx="5854700" cy="383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02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Придумать </a:t>
            </a:r>
            <a:r>
              <a:rPr lang="ru-RU" dirty="0" err="1"/>
              <a:t>чистоговорки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ru-RU" sz="5200" dirty="0" smtClean="0">
                <a:latin typeface="+mj-lt"/>
                <a:ea typeface="+mj-ea"/>
                <a:cs typeface="+mj-cs"/>
              </a:rPr>
              <a:t>Команда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5200" dirty="0" smtClean="0">
                <a:latin typeface="+mj-lt"/>
                <a:ea typeface="+mj-ea"/>
                <a:cs typeface="+mj-cs"/>
              </a:rPr>
              <a:t>«Грамотеи»:</a:t>
            </a:r>
          </a:p>
          <a:p>
            <a:pPr marL="0" indent="0">
              <a:buNone/>
            </a:pPr>
            <a:r>
              <a:rPr lang="ru-RU" sz="5200" dirty="0">
                <a:latin typeface="+mj-lt"/>
                <a:ea typeface="+mj-ea"/>
                <a:cs typeface="+mj-cs"/>
              </a:rPr>
              <a:t/>
            </a:r>
            <a:br>
              <a:rPr lang="ru-RU" sz="5200" dirty="0">
                <a:latin typeface="+mj-lt"/>
                <a:ea typeface="+mj-ea"/>
                <a:cs typeface="+mj-cs"/>
              </a:rPr>
            </a:br>
            <a:r>
              <a:rPr lang="ru-RU" sz="5200" dirty="0">
                <a:latin typeface="+mj-lt"/>
                <a:ea typeface="+mj-ea"/>
                <a:cs typeface="+mj-cs"/>
              </a:rPr>
              <a:t>Да-да-да –</a:t>
            </a:r>
            <a:br>
              <a:rPr lang="ru-RU" sz="5200" dirty="0">
                <a:latin typeface="+mj-lt"/>
                <a:ea typeface="+mj-ea"/>
                <a:cs typeface="+mj-cs"/>
              </a:rPr>
            </a:br>
            <a:r>
              <a:rPr lang="ru-RU" sz="5200" dirty="0" err="1">
                <a:latin typeface="+mj-lt"/>
                <a:ea typeface="+mj-ea"/>
                <a:cs typeface="+mj-cs"/>
              </a:rPr>
              <a:t>Ду-ду-ду</a:t>
            </a:r>
            <a:r>
              <a:rPr lang="ru-RU" sz="5200" dirty="0">
                <a:latin typeface="+mj-lt"/>
                <a:ea typeface="+mj-ea"/>
                <a:cs typeface="+mj-cs"/>
              </a:rPr>
              <a:t> –</a:t>
            </a:r>
            <a:br>
              <a:rPr lang="ru-RU" sz="5200" dirty="0">
                <a:latin typeface="+mj-lt"/>
                <a:ea typeface="+mj-ea"/>
                <a:cs typeface="+mj-cs"/>
              </a:rPr>
            </a:br>
            <a:r>
              <a:rPr lang="ru-RU" sz="5200" dirty="0">
                <a:latin typeface="+mj-lt"/>
                <a:ea typeface="+mj-ea"/>
                <a:cs typeface="+mj-cs"/>
              </a:rPr>
              <a:t>Де-де-де –</a:t>
            </a:r>
            <a:br>
              <a:rPr lang="ru-RU" sz="5200" dirty="0">
                <a:latin typeface="+mj-lt"/>
                <a:ea typeface="+mj-ea"/>
                <a:cs typeface="+mj-cs"/>
              </a:rPr>
            </a:br>
            <a:r>
              <a:rPr lang="ru-RU" sz="5200" dirty="0" err="1">
                <a:latin typeface="+mj-lt"/>
                <a:ea typeface="+mj-ea"/>
                <a:cs typeface="+mj-cs"/>
              </a:rPr>
              <a:t>Ди-ди-ди</a:t>
            </a:r>
            <a:r>
              <a:rPr lang="ru-RU" sz="5200" dirty="0">
                <a:latin typeface="+mj-lt"/>
                <a:ea typeface="+mj-ea"/>
                <a:cs typeface="+mj-cs"/>
              </a:rPr>
              <a:t> </a:t>
            </a:r>
            <a:r>
              <a:rPr lang="ru-RU" sz="4000" dirty="0">
                <a:latin typeface="+mj-lt"/>
                <a:ea typeface="+mj-ea"/>
                <a:cs typeface="+mj-cs"/>
              </a:rPr>
              <a:t>-</a:t>
            </a:r>
            <a:br>
              <a:rPr lang="ru-RU" sz="4000" dirty="0">
                <a:latin typeface="+mj-lt"/>
                <a:ea typeface="+mj-ea"/>
                <a:cs typeface="+mj-cs"/>
              </a:rPr>
            </a:br>
            <a:endParaRPr lang="ru-RU" sz="40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503303" y="2285999"/>
            <a:ext cx="4447786" cy="3581401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300" dirty="0">
                <a:latin typeface="+mj-lt"/>
                <a:ea typeface="+mj-ea"/>
                <a:cs typeface="+mj-cs"/>
              </a:rPr>
              <a:t>Команда</a:t>
            </a:r>
          </a:p>
          <a:p>
            <a:pPr marL="0" indent="0">
              <a:lnSpc>
                <a:spcPct val="80000"/>
              </a:lnSpc>
              <a:buFont typeface="Franklin Gothic Book" panose="020B0503020102020204" pitchFamily="34" charset="0"/>
              <a:buNone/>
            </a:pPr>
            <a:r>
              <a:rPr lang="ru-RU" sz="3300" dirty="0">
                <a:latin typeface="+mj-lt"/>
                <a:ea typeface="+mj-ea"/>
                <a:cs typeface="+mj-cs"/>
              </a:rPr>
              <a:t>«Умники»:</a:t>
            </a:r>
          </a:p>
          <a:p>
            <a:pPr marL="0" indent="0">
              <a:lnSpc>
                <a:spcPct val="80000"/>
              </a:lnSpc>
              <a:buFont typeface="Franklin Gothic Book" panose="020B0503020102020204" pitchFamily="34" charset="0"/>
              <a:buNone/>
            </a:pPr>
            <a:endParaRPr lang="ru-RU" sz="3300" dirty="0">
              <a:latin typeface="+mj-lt"/>
              <a:ea typeface="+mj-ea"/>
              <a:cs typeface="+mj-cs"/>
            </a:endParaRPr>
          </a:p>
          <a:p>
            <a:pPr marL="0" indent="0">
              <a:lnSpc>
                <a:spcPct val="80000"/>
              </a:lnSpc>
              <a:buFont typeface="Franklin Gothic Book" panose="020B0503020102020204" pitchFamily="34" charset="0"/>
              <a:buNone/>
            </a:pPr>
            <a:r>
              <a:rPr lang="ru-RU" sz="3300" dirty="0">
                <a:latin typeface="+mj-lt"/>
                <a:ea typeface="+mj-ea"/>
                <a:cs typeface="+mj-cs"/>
              </a:rPr>
              <a:t>За-за-за –</a:t>
            </a:r>
            <a:br>
              <a:rPr lang="ru-RU" sz="3300" dirty="0">
                <a:latin typeface="+mj-lt"/>
                <a:ea typeface="+mj-ea"/>
                <a:cs typeface="+mj-cs"/>
              </a:rPr>
            </a:br>
            <a:r>
              <a:rPr lang="ru-RU" sz="3300" dirty="0" err="1">
                <a:latin typeface="+mj-lt"/>
                <a:ea typeface="+mj-ea"/>
                <a:cs typeface="+mj-cs"/>
              </a:rPr>
              <a:t>Зу-зу-зу</a:t>
            </a:r>
            <a:r>
              <a:rPr lang="ru-RU" sz="3300" dirty="0">
                <a:latin typeface="+mj-lt"/>
                <a:ea typeface="+mj-ea"/>
                <a:cs typeface="+mj-cs"/>
              </a:rPr>
              <a:t> –</a:t>
            </a:r>
            <a:br>
              <a:rPr lang="ru-RU" sz="3300" dirty="0">
                <a:latin typeface="+mj-lt"/>
                <a:ea typeface="+mj-ea"/>
                <a:cs typeface="+mj-cs"/>
              </a:rPr>
            </a:br>
            <a:r>
              <a:rPr lang="ru-RU" sz="3300" dirty="0" err="1">
                <a:latin typeface="+mj-lt"/>
                <a:ea typeface="+mj-ea"/>
                <a:cs typeface="+mj-cs"/>
              </a:rPr>
              <a:t>Зы-зы-зы</a:t>
            </a:r>
            <a:r>
              <a:rPr lang="ru-RU" sz="3300" dirty="0">
                <a:latin typeface="+mj-lt"/>
                <a:ea typeface="+mj-ea"/>
                <a:cs typeface="+mj-cs"/>
              </a:rPr>
              <a:t> –</a:t>
            </a:r>
            <a:br>
              <a:rPr lang="ru-RU" sz="3300" dirty="0">
                <a:latin typeface="+mj-lt"/>
                <a:ea typeface="+mj-ea"/>
                <a:cs typeface="+mj-cs"/>
              </a:rPr>
            </a:br>
            <a:r>
              <a:rPr lang="ru-RU" sz="3300" dirty="0" err="1">
                <a:latin typeface="+mj-lt"/>
                <a:ea typeface="+mj-ea"/>
                <a:cs typeface="+mj-cs"/>
              </a:rPr>
              <a:t>Зе-зе-зе</a:t>
            </a:r>
            <a:r>
              <a:rPr lang="ru-RU" sz="3300" dirty="0">
                <a:latin typeface="+mj-lt"/>
                <a:ea typeface="+mj-ea"/>
                <a:cs typeface="+mj-cs"/>
              </a:rPr>
              <a:t> –</a:t>
            </a:r>
          </a:p>
        </p:txBody>
      </p:sp>
    </p:spTree>
    <p:extLst>
      <p:ext uri="{BB962C8B-B14F-4D97-AF65-F5344CB8AC3E}">
        <p14:creationId xmlns:p14="http://schemas.microsoft.com/office/powerpoint/2010/main" val="305438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55245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Игра  «Исправь ошибки» 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                               </a:t>
            </a:r>
            <a:br>
              <a:rPr lang="ru-RU" i="1" dirty="0"/>
            </a:br>
            <a:r>
              <a:rPr lang="ru-RU" dirty="0" smtClean="0"/>
              <a:t>Дети </a:t>
            </a:r>
            <a:r>
              <a:rPr lang="ru-RU" dirty="0"/>
              <a:t>в садик </a:t>
            </a:r>
            <a:r>
              <a:rPr lang="ru-RU" dirty="0" err="1" smtClean="0"/>
              <a:t>бежат.Ты</a:t>
            </a:r>
            <a:r>
              <a:rPr lang="ru-RU" dirty="0" smtClean="0"/>
              <a:t> </a:t>
            </a:r>
            <a:r>
              <a:rPr lang="ru-RU" dirty="0"/>
              <a:t>за ними </a:t>
            </a:r>
            <a:r>
              <a:rPr lang="ru-RU" dirty="0" err="1"/>
              <a:t>бежи</a:t>
            </a:r>
            <a:r>
              <a:rPr lang="ru-RU" dirty="0"/>
              <a:t>. </a:t>
            </a:r>
            <a:r>
              <a:rPr lang="ru-RU" dirty="0" smtClean="0"/>
              <a:t>Говори</a:t>
            </a:r>
            <a:r>
              <a:rPr lang="ru-RU" dirty="0"/>
              <a:t>: «</a:t>
            </a:r>
            <a:r>
              <a:rPr lang="ru-RU" dirty="0" err="1"/>
              <a:t>Здрасьте</a:t>
            </a:r>
            <a:r>
              <a:rPr lang="ru-RU" dirty="0"/>
              <a:t>». </a:t>
            </a:r>
            <a:r>
              <a:rPr lang="ru-RU" dirty="0" smtClean="0"/>
              <a:t>Из </a:t>
            </a:r>
            <a:r>
              <a:rPr lang="ru-RU" dirty="0"/>
              <a:t>домика </a:t>
            </a:r>
            <a:r>
              <a:rPr lang="ru-RU" dirty="0" err="1"/>
              <a:t>вылазь</a:t>
            </a:r>
            <a:r>
              <a:rPr lang="ru-RU" dirty="0"/>
              <a:t>. </a:t>
            </a:r>
            <a:r>
              <a:rPr lang="ru-RU" dirty="0" err="1" smtClean="0"/>
              <a:t>Ехай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/>
              <a:t>лисопеде</a:t>
            </a:r>
            <a:r>
              <a:rPr lang="ru-RU" dirty="0"/>
              <a:t>. </a:t>
            </a:r>
            <a:r>
              <a:rPr lang="ru-RU" dirty="0" smtClean="0"/>
              <a:t>Видишь</a:t>
            </a:r>
            <a:r>
              <a:rPr lang="ru-RU" dirty="0"/>
              <a:t>, как я </a:t>
            </a:r>
            <a:r>
              <a:rPr lang="ru-RU" dirty="0" err="1"/>
              <a:t>ездию</a:t>
            </a:r>
            <a:r>
              <a:rPr lang="ru-RU" dirty="0"/>
              <a:t>. Подежурь </a:t>
            </a:r>
            <a:r>
              <a:rPr lang="ru-RU" dirty="0" err="1"/>
              <a:t>заместо</a:t>
            </a:r>
            <a:r>
              <a:rPr lang="ru-RU" dirty="0"/>
              <a:t> меня. Давай вместе играться. Лопатку вот сюда нужно </a:t>
            </a:r>
            <a:r>
              <a:rPr lang="ru-RU" dirty="0" err="1"/>
              <a:t>ложить</a:t>
            </a:r>
            <a:r>
              <a:rPr lang="ru-RU" dirty="0" smtClean="0"/>
              <a:t>.</a:t>
            </a:r>
            <a:r>
              <a:rPr lang="ru-RU" dirty="0"/>
              <a:t> Я </a:t>
            </a:r>
            <a:r>
              <a:rPr lang="ru-RU" dirty="0" err="1"/>
              <a:t>чистию</a:t>
            </a:r>
            <a:r>
              <a:rPr lang="ru-RU" dirty="0"/>
              <a:t> свое пальто. Иду с </a:t>
            </a:r>
            <a:r>
              <a:rPr lang="ru-RU" dirty="0" smtClean="0"/>
              <a:t>магазина</a:t>
            </a:r>
            <a:r>
              <a:rPr lang="ru-RU" dirty="0" smtClean="0"/>
              <a:t>.</a:t>
            </a:r>
            <a:r>
              <a:rPr lang="ru-RU" dirty="0"/>
              <a:t> Красиво украшен музыкальный зала.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097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50900" y="838200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/>
              <a:t>Игра – тренинг 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«</a:t>
            </a:r>
            <a:r>
              <a:rPr lang="ru-RU" sz="6000" b="1" dirty="0"/>
              <a:t>Ударение»</a:t>
            </a:r>
            <a:r>
              <a:rPr lang="ru-RU" sz="6000" dirty="0"/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6" b="100000" l="0" r="99875">
                        <a14:foregroundMark x1="23125" y1="6667" x2="52125" y2="7273"/>
                        <a14:foregroundMark x1="53125" y1="7677" x2="54500" y2="10505"/>
                        <a14:foregroundMark x1="54625" y1="13131" x2="54625" y2="26263"/>
                        <a14:foregroundMark x1="53875" y1="27879" x2="32000" y2="29091"/>
                        <a14:foregroundMark x1="22000" y1="6667" x2="15375" y2="7475"/>
                        <a14:foregroundMark x1="15375" y1="7475" x2="14500" y2="14545"/>
                        <a14:foregroundMark x1="16375" y1="28687" x2="21375" y2="28485"/>
                        <a14:foregroundMark x1="22500" y1="29293" x2="29500" y2="32727"/>
                        <a14:foregroundMark x1="29500" y1="11717" x2="30000" y2="16162"/>
                        <a14:foregroundMark x1="31500" y1="13131" x2="33500" y2="12525"/>
                        <a14:foregroundMark x1="34375" y1="12929" x2="35375" y2="16162"/>
                        <a14:foregroundMark x1="35875" y1="13939" x2="34375" y2="17172"/>
                        <a14:foregroundMark x1="37125" y1="13939" x2="37125" y2="13939"/>
                        <a14:foregroundMark x1="39875" y1="13333" x2="39875" y2="13333"/>
                        <a14:foregroundMark x1="36625" y1="21818" x2="36625" y2="21818"/>
                        <a14:foregroundMark x1="76375" y1="27879" x2="82875" y2="38384"/>
                        <a14:foregroundMark x1="75875" y1="39192" x2="61375" y2="62626"/>
                        <a14:foregroundMark x1="55000" y1="70303" x2="55000" y2="70303"/>
                        <a14:foregroundMark x1="55000" y1="70303" x2="56625" y2="72929"/>
                        <a14:foregroundMark x1="56500" y1="67879" x2="58000" y2="70707"/>
                        <a14:foregroundMark x1="14875" y1="18182" x2="15375" y2="26869"/>
                        <a14:foregroundMark x1="22125" y1="22626" x2="22375" y2="23838"/>
                        <a14:foregroundMark x1="24375" y1="22626" x2="24875" y2="21212"/>
                        <a14:foregroundMark x1="27500" y1="21414" x2="27500" y2="23636"/>
                        <a14:foregroundMark x1="29125" y1="25051" x2="29000" y2="21818"/>
                        <a14:foregroundMark x1="31500" y1="21818" x2="33000" y2="21818"/>
                        <a14:foregroundMark x1="33625" y1="21414" x2="33625" y2="21414"/>
                        <a14:foregroundMark x1="33625" y1="21414" x2="34000" y2="23636"/>
                        <a14:foregroundMark x1="40375" y1="22626" x2="39125" y2="22020"/>
                        <a14:foregroundMark x1="41625" y1="22828" x2="42875" y2="22626"/>
                        <a14:foregroundMark x1="16000" y1="28081" x2="16000" y2="28081"/>
                        <a14:foregroundMark x1="16000" y1="28081" x2="16000" y2="28081"/>
                        <a14:foregroundMark x1="14625" y1="16566" x2="14625" y2="16566"/>
                        <a14:foregroundMark x1="31000" y1="31111" x2="31000" y2="31111"/>
                        <a14:foregroundMark x1="31375" y1="29697" x2="31375" y2="29697"/>
                        <a14:foregroundMark x1="54500" y1="27677" x2="54500" y2="27677"/>
                        <a14:foregroundMark x1="54625" y1="11515" x2="54625" y2="11515"/>
                        <a14:backgroundMark x1="29000" y1="28283" x2="29000" y2="28283"/>
                        <a14:backgroundMark x1="25125" y1="27071" x2="25125" y2="27071"/>
                        <a14:backgroundMark x1="45375" y1="25859" x2="45375" y2="258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300" y="1835150"/>
            <a:ext cx="76200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71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422400"/>
            <a:ext cx="9601200" cy="1485900"/>
          </a:xfrm>
        </p:spPr>
        <p:txBody>
          <a:bodyPr>
            <a:noAutofit/>
          </a:bodyPr>
          <a:lstStyle/>
          <a:p>
            <a:pPr lvl="0" algn="ctr"/>
            <a:r>
              <a:rPr lang="ru-RU" sz="5400" b="1" dirty="0"/>
              <a:t>Блиц – </a:t>
            </a:r>
            <a:r>
              <a:rPr lang="ru-RU" sz="5400" b="1" dirty="0" smtClean="0"/>
              <a:t>викторина</a:t>
            </a:r>
            <a:br>
              <a:rPr lang="ru-RU" sz="5400" b="1" dirty="0" smtClean="0"/>
            </a:br>
            <a:r>
              <a:rPr lang="ru-RU" sz="5400" b="1" dirty="0" smtClean="0"/>
              <a:t> </a:t>
            </a:r>
            <a:r>
              <a:rPr lang="ru-RU" sz="5400" b="1" dirty="0"/>
              <a:t>«Почувствуй разницу</a:t>
            </a:r>
            <a:r>
              <a:rPr lang="ru-RU" sz="5400" b="1" dirty="0" smtClean="0"/>
              <a:t>»  </a:t>
            </a:r>
            <a:endParaRPr lang="ru-RU" sz="5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141">
                        <a14:backgroundMark x1="22656" y1="84531" x2="22656" y2="84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770380"/>
            <a:ext cx="5087620" cy="5087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2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</TotalTime>
  <Words>117</Words>
  <Application>Microsoft Office PowerPoint</Application>
  <PresentationFormat>Широкоэкранный</PresentationFormat>
  <Paragraphs>22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Arial Narrow</vt:lpstr>
      <vt:lpstr>Franklin Gothic Book</vt:lpstr>
      <vt:lpstr>Crop</vt:lpstr>
      <vt:lpstr>Звуковая культура  речи</vt:lpstr>
      <vt:lpstr>Актуальность: проблемы звуковой культуры речи у детей дошкольного возраста. Уровень речевого развития детей.  Цель: совершенствование работы воспитателей ДОУ по воспитанию звуковой культуры речи детей дошкольного возраста.  Задачи: - вызвать у педагогов осознание необходимости расширять свои знания в области развития звуковой культуры речи у детей; - развивать умения проектировать, конструировать процессы развития речи дошкольников; - создать в коллективе обстановку творческого поиска наиболее эффективных форм и методов в работе с детьми; - контролировать соблюдение педагогами правил культуры речевого общения, тактичного поведения.  </vt:lpstr>
      <vt:lpstr>Речевой круг</vt:lpstr>
      <vt:lpstr>Разминка для ума —  гимнастика для языка</vt:lpstr>
      <vt:lpstr>Блиц-опрос </vt:lpstr>
      <vt:lpstr>Придумать чистоговорки     </vt:lpstr>
      <vt:lpstr>Игра  «Исправь ошибки»                                  Дети в садик бежат.Ты за ними бежи. Говори: «Здрасьте». Из домика вылазь. Ехай на лисопеде. Видишь, как я ездию. Подежурь заместо меня. Давай вместе играться. Лопатку вот сюда нужно ложить. Я чистию свое пальто. Иду с магазина. Красиво украшен музыкальный зала. </vt:lpstr>
      <vt:lpstr>Игра – тренинг  «Ударение» </vt:lpstr>
      <vt:lpstr>Блиц – викторина  «Почувствуй разницу»  </vt:lpstr>
      <vt:lpstr>«Я проснулась утром рано и стала собираться на работу. Сначала платье стала (надевать или одевать), куртку стала …..шапку стала….А потом стала сына (надевать или одевать). </vt:lpstr>
      <vt:lpstr>Мастер-класс  «Выразительное чтение»</vt:lpstr>
      <vt:lpstr>Игра  «Расскажи сказку по-другому»</vt:lpstr>
      <vt:lpstr>Рефлексия</vt:lpstr>
      <vt:lpstr>-  Если вы испытываете затруднения в работе по развитию речи, то планируйте этот вид деятельности не иногда, не часто, а очень часто.   -  Никогда не отвечайте сами на свой же вопрос. Терпите, и вы дождетесь того, что на него станут отвечать ваши дети. Помогать можно только ещё одним вопросом, или двумя, или десятью… Но знайте: количество вопросов обратно пропорционально уровню мастерства. -  Никогда не задавайте вопрос, на который можно ответить «да», или «нет». Это не имеет смысла. -  После проведения занятия просмотрите конспект еще раз, вспомните все вопросы, которые вы задавали детям, и замените его одним более точным. -  Если рассказ не получился или получился с трудом – улыбнитесь, ведь это здорово, потому что успех впереди.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Звуковая  культура  речи</dc:title>
  <dc:creator>Светлана</dc:creator>
  <cp:lastModifiedBy>Светлана</cp:lastModifiedBy>
  <cp:revision>19</cp:revision>
  <dcterms:created xsi:type="dcterms:W3CDTF">2025-11-07T08:41:04Z</dcterms:created>
  <dcterms:modified xsi:type="dcterms:W3CDTF">2025-11-14T07:05:00Z</dcterms:modified>
</cp:coreProperties>
</file>