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1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embeddedFontLst>
    <p:embeddedFont>
      <p:font typeface="Century Gothic" pitchFamily="34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gvE3WDtgtV4kMkzwBYsCGgv6p4O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370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488617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bg>
      <p:bgPr>
        <a:gradFill>
          <a:gsLst>
            <a:gs pos="0">
              <a:srgbClr val="B1DDFF"/>
            </a:gs>
            <a:gs pos="100000">
              <a:srgbClr val="CBE8F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alphaModFix amt="12000"/>
            </a:blip>
            <a:tile tx="-368300" ty="203200" sx="64000" sy="64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</a:t>
            </a:r>
            <a:endParaRPr/>
          </a:p>
        </p:txBody>
      </p:sp>
      <p:sp>
        <p:nvSpPr>
          <p:cNvPr id="15" name="Google Shape;15;p14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0800" algn="ctr" rotWithShape="0">
              <a:srgbClr val="000000">
                <a:alpha val="65882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14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9525" cap="sq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" name="Google Shape;18;p14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9" name="Google Shape;19;p14"/>
            <p:cNvCxnSpPr/>
            <p:nvPr/>
          </p:nvCxnSpPr>
          <p:spPr>
            <a:xfrm>
              <a:off x="5318306" y="1386268"/>
              <a:ext cx="0" cy="64008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20" name="Google Shape;20;p14"/>
            <p:cNvCxnSpPr/>
            <p:nvPr/>
          </p:nvCxnSpPr>
          <p:spPr>
            <a:xfrm>
              <a:off x="6885637" y="1386268"/>
              <a:ext cx="0" cy="64008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21" name="Google Shape;21;p14"/>
            <p:cNvCxnSpPr/>
            <p:nvPr/>
          </p:nvCxnSpPr>
          <p:spPr>
            <a:xfrm>
              <a:off x="5318306" y="2031563"/>
              <a:ext cx="1567331" cy="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22" name="Google Shape;22;p14"/>
          <p:cNvSpPr txBox="1"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Gothic"/>
              <a:buNone/>
              <a:defRPr sz="72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dt" idx="10"/>
          </p:nvPr>
        </p:nvSpPr>
        <p:spPr>
          <a:xfrm>
            <a:off x="5318760" y="1341255"/>
            <a:ext cx="1554480" cy="527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ftr" idx="11"/>
          </p:nvPr>
        </p:nvSpPr>
        <p:spPr>
          <a:xfrm>
            <a:off x="1453896" y="5212080"/>
            <a:ext cx="59055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8606919" y="5212080"/>
            <a:ext cx="2111881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OBJECT_WITH_CAPTION_TEXT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>
              <a:alpha val="89803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entury Gothic"/>
              <a:buNone/>
              <a:defRPr sz="2800" b="0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body" idx="1"/>
          </p:nvPr>
        </p:nvSpPr>
        <p:spPr>
          <a:xfrm>
            <a:off x="685800" y="609600"/>
            <a:ext cx="7772400" cy="53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900"/>
              <a:buChar char="•"/>
              <a:defRPr sz="1900"/>
            </a:lvl1pPr>
            <a:lvl2pPr marL="914400" lvl="1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marL="1371600" lvl="2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body" idx="2"/>
          </p:nvPr>
        </p:nvSpPr>
        <p:spPr>
          <a:xfrm>
            <a:off x="9296400" y="2286000"/>
            <a:ext cx="2430780" cy="35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3" name="Google Shape;113;p22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9525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22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PICTURE_WITH_CAPTION_TEXT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>
              <a:alpha val="89803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23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9525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23"/>
          <p:cNvSpPr txBox="1"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entury Gothic"/>
              <a:buNone/>
              <a:defRPr sz="2800" b="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3"/>
          <p:cNvSpPr>
            <a:spLocks noGrp="1"/>
          </p:cNvSpPr>
          <p:nvPr>
            <p:ph type="pic" idx="2"/>
          </p:nvPr>
        </p:nvSpPr>
        <p:spPr>
          <a:xfrm>
            <a:off x="228599" y="237744"/>
            <a:ext cx="8531352" cy="6382512"/>
          </a:xfrm>
          <a:prstGeom prst="rect">
            <a:avLst/>
          </a:prstGeom>
          <a:solidFill>
            <a:srgbClr val="969696"/>
          </a:solidFill>
          <a:ln>
            <a:noFill/>
          </a:ln>
        </p:spPr>
      </p:sp>
      <p:sp>
        <p:nvSpPr>
          <p:cNvPr id="122" name="Google Shape;122;p23"/>
          <p:cNvSpPr txBox="1">
            <a:spLocks noGrp="1"/>
          </p:cNvSpPr>
          <p:nvPr>
            <p:ph type="body" idx="1"/>
          </p:nvPr>
        </p:nvSpPr>
        <p:spPr>
          <a:xfrm>
            <a:off x="9296400" y="2286000"/>
            <a:ext cx="2432304" cy="3502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23" name="Google Shape;123;p23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3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3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4"/>
          <p:cNvSpPr txBox="1">
            <a:spLocks noGrp="1"/>
          </p:cNvSpPr>
          <p:nvPr>
            <p:ph type="body" idx="1"/>
          </p:nvPr>
        </p:nvSpPr>
        <p:spPr>
          <a:xfrm rot="5400000">
            <a:off x="4130040" y="-960120"/>
            <a:ext cx="3931920" cy="100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24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4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5"/>
          <p:cNvSpPr txBox="1">
            <a:spLocks noGrp="1"/>
          </p:cNvSpPr>
          <p:nvPr>
            <p:ph type="title"/>
          </p:nvPr>
        </p:nvSpPr>
        <p:spPr>
          <a:xfrm rot="5400000">
            <a:off x="7543800" y="2209800"/>
            <a:ext cx="5257800" cy="23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body" idx="1"/>
          </p:nvPr>
        </p:nvSpPr>
        <p:spPr>
          <a:xfrm rot="5400000">
            <a:off x="2247900" y="-647700"/>
            <a:ext cx="5257800" cy="80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5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bg>
      <p:bgPr>
        <a:gradFill>
          <a:gsLst>
            <a:gs pos="0">
              <a:srgbClr val="B0DBFF"/>
            </a:gs>
            <a:gs pos="100000">
              <a:srgbClr val="CBE8F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alphaModFix amt="12000"/>
            </a:blip>
            <a:tile tx="-368300" ty="203200" sx="64000" sy="64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</a:t>
            </a:r>
            <a:endParaRPr/>
          </a:p>
        </p:txBody>
      </p:sp>
      <p:sp>
        <p:nvSpPr>
          <p:cNvPr id="29" name="Google Shape;29;p17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0800" algn="ctr" rotWithShape="0">
              <a:srgbClr val="000000">
                <a:alpha val="65882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17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9525" cap="sq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17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32;p17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3" name="Google Shape;33;p17"/>
            <p:cNvCxnSpPr/>
            <p:nvPr/>
          </p:nvCxnSpPr>
          <p:spPr>
            <a:xfrm>
              <a:off x="5318306" y="1386268"/>
              <a:ext cx="0" cy="64008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4" name="Google Shape;34;p17"/>
            <p:cNvCxnSpPr/>
            <p:nvPr/>
          </p:nvCxnSpPr>
          <p:spPr>
            <a:xfrm>
              <a:off x="6885637" y="1386268"/>
              <a:ext cx="0" cy="64008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35" name="Google Shape;35;p17"/>
            <p:cNvCxnSpPr/>
            <p:nvPr/>
          </p:nvCxnSpPr>
          <p:spPr>
            <a:xfrm>
              <a:off x="5318306" y="2031563"/>
              <a:ext cx="1567331" cy="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36" name="Google Shape;36;p17"/>
          <p:cNvSpPr txBox="1"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Gothic"/>
              <a:buNone/>
              <a:defRPr sz="720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7"/>
          <p:cNvSpPr txBox="1"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17"/>
          <p:cNvSpPr txBox="1">
            <a:spLocks noGrp="1"/>
          </p:cNvSpPr>
          <p:nvPr>
            <p:ph type="dt" idx="10"/>
          </p:nvPr>
        </p:nvSpPr>
        <p:spPr>
          <a:xfrm>
            <a:off x="5321808" y="1344502"/>
            <a:ext cx="1554480" cy="53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ftr" idx="11"/>
          </p:nvPr>
        </p:nvSpPr>
        <p:spPr>
          <a:xfrm>
            <a:off x="1453896" y="5212080"/>
            <a:ext cx="590702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sldNum" idx="12"/>
          </p:nvPr>
        </p:nvSpPr>
        <p:spPr>
          <a:xfrm>
            <a:off x="8604504" y="5212080"/>
            <a:ext cx="211226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5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5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5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8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8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9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body" idx="1"/>
          </p:nvPr>
        </p:nvSpPr>
        <p:spPr>
          <a:xfrm>
            <a:off x="1066800" y="2103120"/>
            <a:ext cx="4754880" cy="3749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marL="914400" lvl="1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marL="1371600" lvl="2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62" name="Google Shape;62;p19"/>
          <p:cNvSpPr txBox="1">
            <a:spLocks noGrp="1"/>
          </p:cNvSpPr>
          <p:nvPr>
            <p:ph type="body" idx="2"/>
          </p:nvPr>
        </p:nvSpPr>
        <p:spPr>
          <a:xfrm>
            <a:off x="6370320" y="2103120"/>
            <a:ext cx="4754880" cy="3749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marL="914400" lvl="1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marL="1371600" lvl="2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9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bg>
      <p:bgPr>
        <a:gradFill>
          <a:gsLst>
            <a:gs pos="0">
              <a:srgbClr val="B1DDFF"/>
            </a:gs>
            <a:gs pos="100000">
              <a:srgbClr val="CBE8F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alphaModFix amt="12000"/>
            </a:blip>
            <a:tile tx="-368300" ty="203200" sx="64000" sy="64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</a:t>
            </a:r>
            <a:endParaRPr/>
          </a:p>
        </p:txBody>
      </p:sp>
      <p:sp>
        <p:nvSpPr>
          <p:cNvPr id="68" name="Google Shape;68;p13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0800" algn="ctr" rotWithShape="0">
              <a:srgbClr val="000000">
                <a:alpha val="65882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9525" cap="sq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3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" name="Google Shape;71;p1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72" name="Google Shape;72;p13"/>
            <p:cNvCxnSpPr/>
            <p:nvPr/>
          </p:nvCxnSpPr>
          <p:spPr>
            <a:xfrm>
              <a:off x="5318306" y="1386268"/>
              <a:ext cx="0" cy="64008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73" name="Google Shape;73;p13"/>
            <p:cNvCxnSpPr/>
            <p:nvPr/>
          </p:nvCxnSpPr>
          <p:spPr>
            <a:xfrm>
              <a:off x="6885637" y="1386268"/>
              <a:ext cx="0" cy="64008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74" name="Google Shape;74;p13"/>
            <p:cNvCxnSpPr/>
            <p:nvPr/>
          </p:nvCxnSpPr>
          <p:spPr>
            <a:xfrm>
              <a:off x="5318306" y="2031563"/>
              <a:ext cx="1567331" cy="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75" name="Google Shape;75;p13"/>
          <p:cNvSpPr txBox="1"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Gothic"/>
              <a:buNone/>
              <a:defRPr sz="7200" b="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5318760" y="1341255"/>
            <a:ext cx="1554480" cy="527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1453896" y="5212080"/>
            <a:ext cx="59055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8606919" y="5212080"/>
            <a:ext cx="2111881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bg>
      <p:bgPr>
        <a:gradFill>
          <a:gsLst>
            <a:gs pos="0">
              <a:srgbClr val="B0DBFF"/>
            </a:gs>
            <a:gs pos="100000">
              <a:srgbClr val="CBE8F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alphaModFix amt="12000"/>
            </a:blip>
            <a:tile tx="-368300" ty="203200" sx="64000" sy="64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</a:t>
            </a:r>
            <a:endParaRPr/>
          </a:p>
        </p:txBody>
      </p:sp>
      <p:sp>
        <p:nvSpPr>
          <p:cNvPr id="82" name="Google Shape;82;p16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dk2"/>
          </a:solidFill>
          <a:ln>
            <a:noFill/>
          </a:ln>
          <a:effectLst>
            <a:outerShdw blurRad="50800" algn="ctr" rotWithShape="0">
              <a:srgbClr val="000000">
                <a:alpha val="65882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6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9525" cap="sq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6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16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86" name="Google Shape;86;p16"/>
            <p:cNvCxnSpPr/>
            <p:nvPr/>
          </p:nvCxnSpPr>
          <p:spPr>
            <a:xfrm>
              <a:off x="5318306" y="1386268"/>
              <a:ext cx="0" cy="64008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87" name="Google Shape;87;p16"/>
            <p:cNvCxnSpPr/>
            <p:nvPr/>
          </p:nvCxnSpPr>
          <p:spPr>
            <a:xfrm>
              <a:off x="6885637" y="1386268"/>
              <a:ext cx="0" cy="64008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88" name="Google Shape;88;p16"/>
            <p:cNvCxnSpPr/>
            <p:nvPr/>
          </p:nvCxnSpPr>
          <p:spPr>
            <a:xfrm>
              <a:off x="5318306" y="2031563"/>
              <a:ext cx="1567331" cy="0"/>
            </a:xfrm>
            <a:prstGeom prst="straightConnector1">
              <a:avLst/>
            </a:prstGeom>
            <a:solidFill>
              <a:srgbClr val="262626"/>
            </a:solidFill>
            <a:ln w="9525" cap="flat" cmpd="sng">
              <a:solidFill>
                <a:srgbClr val="D3E9F3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89" name="Google Shape;89;p16"/>
          <p:cNvSpPr txBox="1"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entury Gothic"/>
              <a:buNone/>
              <a:defRPr sz="720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dt" idx="10"/>
          </p:nvPr>
        </p:nvSpPr>
        <p:spPr>
          <a:xfrm>
            <a:off x="5321808" y="1344502"/>
            <a:ext cx="1554480" cy="53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6"/>
          <p:cNvSpPr txBox="1">
            <a:spLocks noGrp="1"/>
          </p:cNvSpPr>
          <p:nvPr>
            <p:ph type="ftr" idx="11"/>
          </p:nvPr>
        </p:nvSpPr>
        <p:spPr>
          <a:xfrm>
            <a:off x="1453896" y="5212080"/>
            <a:ext cx="590702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6"/>
          <p:cNvSpPr txBox="1">
            <a:spLocks noGrp="1"/>
          </p:cNvSpPr>
          <p:nvPr>
            <p:ph type="sldNum" idx="12"/>
          </p:nvPr>
        </p:nvSpPr>
        <p:spPr>
          <a:xfrm>
            <a:off x="8604504" y="5212080"/>
            <a:ext cx="211226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body" idx="2"/>
          </p:nvPr>
        </p:nvSpPr>
        <p:spPr>
          <a:xfrm>
            <a:off x="1069848" y="2755898"/>
            <a:ext cx="4754880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marL="914400" lvl="1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marL="1371600" lvl="2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body" idx="3"/>
          </p:nvPr>
        </p:nvSpPr>
        <p:spPr>
          <a:xfrm>
            <a:off x="6373368" y="2074334"/>
            <a:ext cx="475488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2pPr>
            <a:lvl3pPr marL="1371600" lvl="2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99" name="Google Shape;99;p20"/>
          <p:cNvSpPr txBox="1">
            <a:spLocks noGrp="1"/>
          </p:cNvSpPr>
          <p:nvPr>
            <p:ph type="body" idx="4"/>
          </p:nvPr>
        </p:nvSpPr>
        <p:spPr>
          <a:xfrm>
            <a:off x="6373368" y="2756581"/>
            <a:ext cx="4754880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Char char="•"/>
              <a:defRPr sz="1800"/>
            </a:lvl1pPr>
            <a:lvl2pPr marL="914400" lvl="1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marL="1371600" lvl="2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5pPr>
            <a:lvl6pPr marL="2743200" lvl="5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6pPr>
            <a:lvl7pPr marL="3200400" lvl="6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7pPr>
            <a:lvl8pPr marL="3657600" lvl="7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8pPr>
            <a:lvl9pPr marL="4114800" lvl="8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9pPr>
          </a:lstStyle>
          <a:p>
            <a:endParaRPr/>
          </a:p>
        </p:txBody>
      </p:sp>
      <p:sp>
        <p:nvSpPr>
          <p:cNvPr id="100" name="Google Shape;100;p20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1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sz="4800" b="0" i="0" u="none" strike="noStrike" cap="none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9" name="Google Shape;9;p12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0" name="Google Shape;10;p12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2" name="Google Shape;12;p12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9525" cap="sq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  <a:defRPr sz="48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dt" idx="10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ftr" idx="11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0314667" y="6214535"/>
            <a:ext cx="1463040" cy="256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8" name="Google Shape;48;p11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9525" cap="sq" cmpd="sng">
            <a:solidFill>
              <a:srgbClr val="FEFEF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"/>
          <p:cNvSpPr txBox="1">
            <a:spLocks noGrp="1"/>
          </p:cNvSpPr>
          <p:nvPr>
            <p:ph type="ctrTitle"/>
          </p:nvPr>
        </p:nvSpPr>
        <p:spPr>
          <a:xfrm>
            <a:off x="483326" y="2091263"/>
            <a:ext cx="11312434" cy="25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3600"/>
              <a:buFont typeface="Times New Roman"/>
              <a:buNone/>
            </a:pPr>
            <a:r>
              <a:rPr lang="ru-RU" sz="3600" b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3600" b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3600" b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3600" b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3600" b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3600" b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3600" b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Образовательный проект</a:t>
            </a:r>
            <a:br>
              <a:rPr lang="ru-RU" sz="3600" b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3600" b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3600" b="1" cap="none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Ордынская роспись -</a:t>
            </a:r>
            <a:br>
              <a:rPr lang="ru-RU" sz="3600" b="1" cap="none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b="1" cap="none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 сибирской стороны узоры»</a:t>
            </a:r>
            <a:r>
              <a:rPr lang="ru-RU" sz="3600" cap="none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3600" cap="none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 i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Разработала </a:t>
            </a:r>
            <a:br>
              <a:rPr lang="ru-RU" sz="2400" i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i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воспитатель разновозрастной группы «Солнышко»</a:t>
            </a:r>
            <a:br>
              <a:rPr lang="ru-RU" sz="2400" i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i="1" cap="none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Крутюк</a:t>
            </a:r>
            <a:r>
              <a:rPr lang="ru-RU" sz="2400" i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Евгения Геннадьевна</a:t>
            </a:r>
            <a:br>
              <a:rPr lang="ru-RU" sz="2400" i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i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2400" i="1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МКОУ «</a:t>
            </a:r>
            <a:r>
              <a:rPr lang="ru-RU" sz="2400" cap="none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Сенчанская</a:t>
            </a:r>
            <a:r>
              <a:rPr lang="ru-RU" sz="2400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основная школа</a:t>
            </a:r>
            <a:r>
              <a:rPr lang="ru-RU" sz="2400" cap="none" dirty="0" smtClean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№76»</a:t>
            </a:r>
            <a:br>
              <a:rPr lang="ru-RU" sz="2400" cap="none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dirty="0">
              <a:solidFill>
                <a:srgbClr val="00B0F0"/>
              </a:solidFill>
            </a:endParaRPr>
          </a:p>
        </p:txBody>
      </p:sp>
      <p:sp>
        <p:nvSpPr>
          <p:cNvPr id="143" name="Google Shape;143;p1"/>
          <p:cNvSpPr txBox="1"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/>
          </a:p>
        </p:txBody>
      </p:sp>
      <p:pic>
        <p:nvPicPr>
          <p:cNvPr id="144" name="Google Shape;14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1646" y="146892"/>
            <a:ext cx="2660907" cy="38887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0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</a:pPr>
            <a:endParaRPr/>
          </a:p>
        </p:txBody>
      </p:sp>
      <p:pic>
        <p:nvPicPr>
          <p:cNvPr id="202" name="Google Shape;202;p1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422468" y="287133"/>
            <a:ext cx="4409377" cy="58791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</a:pPr>
            <a:endParaRPr/>
          </a:p>
        </p:txBody>
      </p:sp>
      <p:sp>
        <p:nvSpPr>
          <p:cNvPr id="150" name="Google Shape;150;p2"/>
          <p:cNvSpPr txBox="1"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ru-RU" sz="4800">
                <a:solidFill>
                  <a:srgbClr val="92D050"/>
                </a:solidFill>
              </a:rPr>
              <a:t>Сибирь</a:t>
            </a:r>
            <a:r>
              <a:rPr lang="ru-RU" sz="4800">
                <a:solidFill>
                  <a:srgbClr val="E2F1EC"/>
                </a:solidFill>
              </a:rPr>
              <a:t> – древняя земля с богатой историей и культурными традициями.</a:t>
            </a:r>
            <a:endParaRPr/>
          </a:p>
          <a:p>
            <a:pPr marL="182880" lvl="0" indent="-68579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"/>
          <p:cNvSpPr txBox="1"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 New Roman"/>
              <a:buNone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АКТУАЛЬНОСТЬ ПРОЕКТА  : ОРДЫНСКАЯ РОСПИСЬ ЯВЛЯЕТСЯ СРЕДСТВОМ ЭСТЕТИЧЕСКОГО ВОСПИТАНИЯ. ДАННАЯ РОСПИСЬ ПО ДЕРЕВУ  РАЗВИВАЕТ У РЕБЕНКА ЧУВСТВО ПРЕКРАСНОГО, СПОСОБСТВУЕТ ИЗУЧЕНИЮ ОСОБЕННОСТЕЙ УДИВИТЕЛЬНОЙ  СИБИРСКОЙ ПРИРОДЫ, ТАК КАК ОСНОВНЫЕ ЭЛЕМЕНТЫ РОСПИСИ –ЭТО СОРОКИ, БЕЛКИ, ЛОСИ, ГЛУХАРИ, СРУБЫ, МОРОЗНЫЕ УЗОРЫ НА ОКНАХ, ПОЛЕВЫЕ ЦВЕТЫ И Т.Д.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6" name="Google Shape;156;p3"/>
          <p:cNvSpPr txBox="1"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4"/>
          <p:cNvSpPr/>
          <p:nvPr/>
        </p:nvSpPr>
        <p:spPr>
          <a:xfrm>
            <a:off x="613955" y="1097250"/>
            <a:ext cx="10646228" cy="5909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imes New Roman"/>
              <a:buNone/>
            </a:pP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 ПРОЕКТА:  ФОРМИРОВАНИЕ ПРЕДСТАВЛЕНИЙ ДЕТЕЙ О ДЕКОРАТИВНО-ПРИКЛАДНОМ     ИСКУССТВЕ РОДНОГО КРАЯ, ЧЕРЕЗ ОЗНАКОМЛЕНИЕ С ОРДЫНСКОЙ РОСПИСЬЮ.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imes New Roman"/>
              <a:buNone/>
            </a:pP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ЗАДАЧИ: 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-ПОЗНАКОМИТЬ ДЕТЕЙ С ДЕКОРАТИВНО-ПРИКЛАДНЫМ ИСКУССТВОМ РОДНОГО КРАЯ - ОРДЫНСКОЙ РОСПИСЬЮ :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 С ЭЛЕМЕНТАМИ ОРДЫНСКОЙ РОСПИСИ,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 С ЦВЕТОВОЙ ПАЛИТРОЙ ОРДЫНСКОЙ РОСПИСИ,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 С МАСТЕРОМ ОРДЫНСКОЙ РОСПИСИ,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-ПРИВЛЕЧЬ РОДИТЕЛЕЙ И ДЕТЕЙ К СОВМЕСТНОМУ ТВОРЧЕСТВУ,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-РАСПИСАТЬ ПРЕДМЕТЫ КУХОННОЙ УТВАРИ  ОРДЫНСКОЙ РОСПИСЬЮ,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-ЗАКРЕПЛЯТЬ ЗНАНИЯ О РУССКОМ ДЕКОРАТИВНО-ПРИКЛАДНОМ ИСКУССТВЕ, О РУССКИХ ПРОМЫСЛАХ (ГЖЕЛИ, ГОРОДЦЕ, ХОХЛОМЕ, ЖОСТОВЕ).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-СОВЕРШЕНСТВОВАТЬ НАВЫКИ РОСПИСИ, ИСПОЛЬЗУЯ ХАРАКТЕРНЫЕ ДЛЯ  ОРДЫНСКОЙ  РОСПИСИ ЭЛЕМЕНТЫ  И  ЦВЕТОВУЮ ГАММУ.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-ПОДЧЕРКНУТЬ УНИКАЛЬНОСТЬ ОРДЫНСКОЙ РОСПИСИ В СРАВНЕНИИ С ДРУГИМИ ВИДАМИ РОСПИСИ  ПО ДЕРЕВУ,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-ПОПОЛНИТЬ КРАЕВЕДЧЕСКИЙ УГОЛОК МУЗЕЯ МКОУ «СЕНЧАНСКОЙ ОСНОВНОЙ ШКОЛЫ №76» ЭКСПОНАТАМИ  С ОРДЫНСКОЙ РОСПИСЬЮ.</a:t>
            </a:r>
            <a:br>
              <a:rPr lang="ru-RU" sz="1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/>
            </a:r>
            <a:br>
              <a:rPr lang="ru-RU" sz="1800" b="0" i="0" u="none" strike="noStrike" cap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endParaRPr sz="1800" b="0" i="0" u="none" strike="noStrike" cap="none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5"/>
          <p:cNvSpPr txBox="1"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</a:pPr>
            <a:r>
              <a:rPr lang="ru-RU" sz="3200"/>
              <a:t>ЭТАПЫ РАБОТЫ НАД ПРОЕКТОМ</a:t>
            </a:r>
            <a:br>
              <a:rPr lang="ru-RU" sz="3200"/>
            </a:br>
            <a:r>
              <a:rPr lang="ru-RU" sz="3200"/>
              <a:t/>
            </a:r>
            <a:br>
              <a:rPr lang="ru-RU" sz="3200"/>
            </a:br>
            <a:r>
              <a:rPr lang="ru-RU" sz="1800"/>
              <a:t>1 ЭТАП – ПОДГОТОВИТЕЛЬНЫЙ</a:t>
            </a:r>
            <a:br>
              <a:rPr lang="ru-RU" sz="1800"/>
            </a:br>
            <a:r>
              <a:rPr lang="ru-RU" sz="1800"/>
              <a:t>1. ФОРМУЛИРОВАНИЕ ЦЕЛИ И ОПРЕДЕЛЕНИЕ ЗАДАЧ.</a:t>
            </a:r>
            <a:br>
              <a:rPr lang="ru-RU" sz="1800"/>
            </a:br>
            <a:r>
              <a:rPr lang="ru-RU" sz="1800"/>
              <a:t>2. СОСТАВЛЕНИЕ ПЛАНА ОСНОВНОГО ЭТАПА ПРОЕКТА.</a:t>
            </a:r>
            <a:br>
              <a:rPr lang="ru-RU" sz="1800"/>
            </a:br>
            <a:r>
              <a:rPr lang="ru-RU" sz="1800"/>
              <a:t>3. ПОДБОР И АНАЛИЗ ЛИТЕРАТУРЫ, ИНФОРМАЦИИ С ИНТЕРНЕТ РЕСУРСОВ ПО ТЕМЕ ПРОЕКТА.</a:t>
            </a:r>
            <a:br>
              <a:rPr lang="ru-RU" sz="1800"/>
            </a:br>
            <a:r>
              <a:rPr lang="ru-RU" sz="1800"/>
              <a:t>4. ПОДБОР МАТЕРИАЛОВ ПО ТЕМЕ ПРОЕКТА.</a:t>
            </a:r>
            <a:br>
              <a:rPr lang="ru-RU" sz="1800"/>
            </a:br>
            <a:r>
              <a:rPr lang="ru-RU" sz="1800"/>
              <a:t>5. ОРГАНИЗАЦИЯ ПРЕДМЕТНО – РАЗВИВАЮЩЕЙ СРЕДЫ В ГРУППЕ НА ТЕМУ ПРОЕКТА.</a:t>
            </a:r>
            <a:br>
              <a:rPr lang="ru-RU" sz="1800"/>
            </a:br>
            <a:r>
              <a:rPr lang="ru-RU" sz="1800"/>
              <a:t>6. ВЗАИМОДЕЙСТВИЕ С РОДИТЕЛЯМИ С ЦЕЛЬЮ СОЗДАНИЯ УСЛОВИЙ ДЛЯ РЕАЛИЗАЦИИ ПРОЕКТА, ОБЕСПЕЧЕНИЯ ПРЕДМЕТАМИ НАРОДНОГО БЫТА И КУЛЬТУРЫ.</a:t>
            </a:r>
            <a:br>
              <a:rPr lang="ru-RU" sz="1800"/>
            </a:br>
            <a:endParaRPr sz="1800"/>
          </a:p>
        </p:txBody>
      </p:sp>
      <p:sp>
        <p:nvSpPr>
          <p:cNvPr id="167" name="Google Shape;167;p5"/>
          <p:cNvSpPr txBox="1"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6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entury Gothic"/>
              <a:buNone/>
            </a:pPr>
            <a:r>
              <a:rPr lang="ru-RU" sz="2400" cap="none">
                <a:solidFill>
                  <a:srgbClr val="FFFFFF"/>
                </a:solidFill>
              </a:rPr>
              <a:t>2 ЭТАП: РЕАЛИЗАЦИЯ ПОСТАВЛЕННЫХ ЗАДАЧ ДЛЯ ДОСТИЖЕНИЯ ЦЕЛИ ПРОЕКТА</a:t>
            </a:r>
            <a:endParaRPr/>
          </a:p>
        </p:txBody>
      </p:sp>
      <p:pic>
        <p:nvPicPr>
          <p:cNvPr id="173" name="Google Shape;173;p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780559" y="2014194"/>
            <a:ext cx="3151361" cy="4480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6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3649324" y="2548038"/>
            <a:ext cx="4550691" cy="3413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5400000">
            <a:off x="7287642" y="2503538"/>
            <a:ext cx="4710584" cy="35370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7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</a:pPr>
            <a:endParaRPr/>
          </a:p>
        </p:txBody>
      </p:sp>
      <p:pic>
        <p:nvPicPr>
          <p:cNvPr id="181" name="Google Shape;181;p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387655" y="1097513"/>
            <a:ext cx="5433158" cy="4074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7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074230" y="412563"/>
            <a:ext cx="4079222" cy="5438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8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</a:pPr>
            <a:endParaRPr/>
          </a:p>
        </p:txBody>
      </p:sp>
      <p:pic>
        <p:nvPicPr>
          <p:cNvPr id="188" name="Google Shape;188;p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066800" y="463823"/>
            <a:ext cx="4119154" cy="5492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8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087292" y="534482"/>
            <a:ext cx="4066160" cy="54215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9"/>
          <p:cNvSpPr txBox="1"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ct val="100000"/>
              <a:buFont typeface="Century Gothic"/>
              <a:buNone/>
            </a:pPr>
            <a:r>
              <a:rPr lang="ru-RU"/>
              <a:t>3 этап: подведение результатов проекта(выставка работ ордынской росписи)</a:t>
            </a:r>
            <a:endParaRPr/>
          </a:p>
        </p:txBody>
      </p:sp>
      <p:pic>
        <p:nvPicPr>
          <p:cNvPr id="195" name="Google Shape;195;p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066800" y="2194520"/>
            <a:ext cx="4754563" cy="3565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9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873875" y="2103438"/>
            <a:ext cx="3748087" cy="3748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Савон">
  <a:themeElements>
    <a:clrScheme name="Савон">
      <a:dk1>
        <a:srgbClr val="000000"/>
      </a:dk1>
      <a:lt1>
        <a:srgbClr val="FFFFFF"/>
      </a:lt1>
      <a:dk2>
        <a:srgbClr val="373545"/>
      </a:dk2>
      <a:lt2>
        <a:srgbClr val="BCD0E0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6793CD"/>
      </a:accent6>
      <a:hlink>
        <a:srgbClr val="6B9F25"/>
      </a:hlink>
      <a:folHlink>
        <a:srgbClr val="9F671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авон">
  <a:themeElements>
    <a:clrScheme name="Савон">
      <a:dk1>
        <a:srgbClr val="000000"/>
      </a:dk1>
      <a:lt1>
        <a:srgbClr val="FFFFFF"/>
      </a:lt1>
      <a:dk2>
        <a:srgbClr val="373545"/>
      </a:dk2>
      <a:lt2>
        <a:srgbClr val="BCD0E0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6793CD"/>
      </a:accent6>
      <a:hlink>
        <a:srgbClr val="6B9F25"/>
      </a:hlink>
      <a:folHlink>
        <a:srgbClr val="9F671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Application>Microsoft Office PowerPoint</Application>
  <PresentationFormat>Произвольный</PresentationFormat>
  <Paragraphs>8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Times New Roman</vt:lpstr>
      <vt:lpstr>Савон</vt:lpstr>
      <vt:lpstr>Савон</vt:lpstr>
      <vt:lpstr>   Образовательный проект «Ордынская роспись -  сибирской стороны узоры» Разработала  воспитатель разновозрастной группы «Солнышко» Крутюк Евгения Геннадьевна  МКОУ «Сенчанская основная школа №76» </vt:lpstr>
      <vt:lpstr>Презентация PowerPoint</vt:lpstr>
      <vt:lpstr>АКТУАЛЬНОСТЬ ПРОЕКТА  : ОРДЫНСКАЯ РОСПИСЬ ЯВЛЯЕТСЯ СРЕДСТВОМ ЭСТЕТИЧЕСКОГО ВОСПИТАНИЯ. ДАННАЯ РОСПИСЬ ПО ДЕРЕВУ  РАЗВИВАЕТ У РЕБЕНКА ЧУВСТВО ПРЕКРАСНОГО, СПОСОБСТВУЕТ ИЗУЧЕНИЮ ОСОБЕННОСТЕЙ УДИВИТЕЛЬНОЙ  СИБИРСКОЙ ПРИРОДЫ, ТАК КАК ОСНОВНЫЕ ЭЛЕМЕНТЫ РОСПИСИ –ЭТО СОРОКИ, БЕЛКИ, ЛОСИ, ГЛУХАРИ, СРУБЫ, МОРОЗНЫЕ УЗОРЫ НА ОКНАХ, ПОЛЕВЫЕ ЦВЕТЫ И Т.Д.</vt:lpstr>
      <vt:lpstr>Презентация PowerPoint</vt:lpstr>
      <vt:lpstr>ЭТАПЫ РАБОТЫ НАД ПРОЕКТОМ  1 ЭТАП – ПОДГОТОВИТЕЛЬНЫЙ 1. ФОРМУЛИРОВАНИЕ ЦЕЛИ И ОПРЕДЕЛЕНИЕ ЗАДАЧ. 2. СОСТАВЛЕНИЕ ПЛАНА ОСНОВНОГО ЭТАПА ПРОЕКТА. 3. ПОДБОР И АНАЛИЗ ЛИТЕРАТУРЫ, ИНФОРМАЦИИ С ИНТЕРНЕТ РЕСУРСОВ ПО ТЕМЕ ПРОЕКТА. 4. ПОДБОР МАТЕРИАЛОВ ПО ТЕМЕ ПРОЕКТА. 5. ОРГАНИЗАЦИЯ ПРЕДМЕТНО – РАЗВИВАЮЩЕЙ СРЕДЫ В ГРУППЕ НА ТЕМУ ПРОЕКТА. 6. ВЗАИМОДЕЙСТВИЕ С РОДИТЕЛЯМИ С ЦЕЛЬЮ СОЗДАНИЯ УСЛОВИЙ ДЛЯ РЕАЛИЗАЦИИ ПРОЕКТА, ОБЕСПЕЧЕНИЯ ПРЕДМЕТАМИ НАРОДНОГО БЫТА И КУЛЬТУРЫ. </vt:lpstr>
      <vt:lpstr>2 ЭТАП: РЕАЛИЗАЦИЯ ПОСТАВЛЕННЫХ ЗАДАЧ ДЛЯ ДОСТИЖЕНИЯ ЦЕЛИ ПРОЕКТА</vt:lpstr>
      <vt:lpstr>Презентация PowerPoint</vt:lpstr>
      <vt:lpstr>Презентация PowerPoint</vt:lpstr>
      <vt:lpstr>3 этап: подведение результатов проекта(выставка работ ордынской росписи)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Образовательный проект «Ордынская роспись -  сибирской стороны узоры» Разработала  воспитатель разновозрастной группы «Солнышко» Крутюк Евгения Геннадьевна  МКОУ «Сенчанская основная школа №76» </dc:title>
  <dc:creator>Пользователь</dc:creator>
  <cp:lastModifiedBy>User_61</cp:lastModifiedBy>
  <cp:revision>1</cp:revision>
  <dcterms:created xsi:type="dcterms:W3CDTF">2022-02-17T00:53:12Z</dcterms:created>
  <dcterms:modified xsi:type="dcterms:W3CDTF">2022-06-08T13:04:26Z</dcterms:modified>
</cp:coreProperties>
</file>