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9" r:id="rId5"/>
    <p:sldId id="260" r:id="rId6"/>
    <p:sldId id="261" r:id="rId7"/>
    <p:sldId id="258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onk\Desktop\&#1076;&#1080;&#1072;&#1075;&#1088;&#1072;&#1084;&#1084;&#1072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defRPr>
            </a:pPr>
            <a:r>
              <a:rPr lang="ru-RU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Диаграмма мониторинга </a:t>
            </a:r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профессиональной </a:t>
            </a:r>
            <a:r>
              <a:rPr lang="ru-RU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компетенции учителей </a:t>
            </a:r>
            <a:r>
              <a:rPr lang="ru-RU" b="1" cap="none" spc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начальных классов </a:t>
            </a:r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СОШ № 3 г. Амурска  </a:t>
            </a:r>
          </a:p>
        </c:rich>
      </c:tx>
      <c:layout>
        <c:manualLayout>
          <c:xMode val="edge"/>
          <c:yMode val="edge"/>
          <c:x val="0.1071992919060417"/>
          <c:y val="0"/>
        </c:manualLayout>
      </c:layout>
    </c:title>
    <c:plotArea>
      <c:layout>
        <c:manualLayout>
          <c:layoutTarget val="inner"/>
          <c:xMode val="edge"/>
          <c:yMode val="edge"/>
          <c:x val="3.0384824092088938E-2"/>
          <c:y val="0.12326313490420264"/>
          <c:w val="0.72213773768020262"/>
          <c:h val="0.82875640080395108"/>
        </c:manualLayout>
      </c:layout>
      <c:barChart>
        <c:barDir val="col"/>
        <c:grouping val="clustered"/>
        <c:ser>
          <c:idx val="0"/>
          <c:order val="0"/>
          <c:tx>
            <c:strRef>
              <c:f>Лист1!$A$1</c:f>
              <c:strCache>
                <c:ptCount val="1"/>
                <c:pt idx="0">
                  <c:v>Предметно -методологическая </c:v>
                </c:pt>
              </c:strCache>
            </c:strRef>
          </c:tx>
          <c:val>
            <c:numRef>
              <c:f>Лист1!$B$1:$K$1</c:f>
              <c:numCache>
                <c:formatCode>General</c:formatCode>
                <c:ptCount val="10"/>
                <c:pt idx="0">
                  <c:v>8</c:v>
                </c:pt>
                <c:pt idx="1">
                  <c:v>6</c:v>
                </c:pt>
                <c:pt idx="2">
                  <c:v>7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Лист1!$A$2</c:f>
              <c:strCache>
                <c:ptCount val="1"/>
                <c:pt idx="0">
                  <c:v>Психолого - педагогическая</c:v>
                </c:pt>
              </c:strCache>
            </c:strRef>
          </c:tx>
          <c:val>
            <c:numRef>
              <c:f>Лист1!$B$2:$K$2</c:f>
              <c:numCache>
                <c:formatCode>General</c:formatCode>
                <c:ptCount val="10"/>
                <c:pt idx="0">
                  <c:v>6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  <c:pt idx="7">
                  <c:v>8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Лист1!$A$3</c:f>
              <c:strCache>
                <c:ptCount val="1"/>
                <c:pt idx="0">
                  <c:v>Валеологическая</c:v>
                </c:pt>
              </c:strCache>
            </c:strRef>
          </c:tx>
          <c:val>
            <c:numRef>
              <c:f>Лист1!$B$3:$K$3</c:f>
              <c:numCache>
                <c:formatCode>General</c:formatCode>
                <c:ptCount val="10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  <c:pt idx="7">
                  <c:v>7</c:v>
                </c:pt>
                <c:pt idx="8">
                  <c:v>7</c:v>
                </c:pt>
                <c:pt idx="9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Лист1!$A$4</c:f>
              <c:strCache>
                <c:ptCount val="1"/>
                <c:pt idx="0">
                  <c:v>Коммуникативная</c:v>
                </c:pt>
              </c:strCache>
            </c:strRef>
          </c:tx>
          <c:val>
            <c:numRef>
              <c:f>Лист1!$B$4:$K$4</c:f>
              <c:numCache>
                <c:formatCode>General</c:formatCode>
                <c:ptCount val="10"/>
                <c:pt idx="0">
                  <c:v>7</c:v>
                </c:pt>
                <c:pt idx="1">
                  <c:v>6</c:v>
                </c:pt>
                <c:pt idx="2">
                  <c:v>7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</c:numCache>
            </c:numRef>
          </c:val>
        </c:ser>
        <c:ser>
          <c:idx val="4"/>
          <c:order val="4"/>
          <c:tx>
            <c:strRef>
              <c:f>Лист1!$A$5</c:f>
              <c:strCache>
                <c:ptCount val="1"/>
                <c:pt idx="0">
                  <c:v>Медиатехнологическая</c:v>
                </c:pt>
              </c:strCache>
            </c:strRef>
          </c:tx>
          <c:val>
            <c:numRef>
              <c:f>Лист1!$B$5:$K$5</c:f>
              <c:numCache>
                <c:formatCode>General</c:formatCode>
                <c:ptCount val="10"/>
                <c:pt idx="0">
                  <c:v>5</c:v>
                </c:pt>
                <c:pt idx="1">
                  <c:v>4</c:v>
                </c:pt>
                <c:pt idx="2">
                  <c:v>7</c:v>
                </c:pt>
                <c:pt idx="3">
                  <c:v>5</c:v>
                </c:pt>
                <c:pt idx="4">
                  <c:v>6</c:v>
                </c:pt>
                <c:pt idx="5">
                  <c:v>6</c:v>
                </c:pt>
                <c:pt idx="6">
                  <c:v>5</c:v>
                </c:pt>
                <c:pt idx="7">
                  <c:v>5</c:v>
                </c:pt>
                <c:pt idx="8">
                  <c:v>2</c:v>
                </c:pt>
                <c:pt idx="9">
                  <c:v>3</c:v>
                </c:pt>
              </c:numCache>
            </c:numRef>
          </c:val>
        </c:ser>
        <c:ser>
          <c:idx val="5"/>
          <c:order val="5"/>
          <c:tx>
            <c:strRef>
              <c:f>Лист1!$A$6</c:f>
              <c:strCache>
                <c:ptCount val="1"/>
                <c:pt idx="0">
                  <c:v>Управление системой "Учитель - ученик"</c:v>
                </c:pt>
              </c:strCache>
            </c:strRef>
          </c:tx>
          <c:val>
            <c:numRef>
              <c:f>Лист1!$B$6:$K$6</c:f>
              <c:numCache>
                <c:formatCode>General</c:formatCode>
                <c:ptCount val="10"/>
                <c:pt idx="0">
                  <c:v>7</c:v>
                </c:pt>
                <c:pt idx="1">
                  <c:v>7</c:v>
                </c:pt>
                <c:pt idx="2">
                  <c:v>6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  <c:pt idx="6">
                  <c:v>6</c:v>
                </c:pt>
                <c:pt idx="7">
                  <c:v>4</c:v>
                </c:pt>
                <c:pt idx="8">
                  <c:v>4</c:v>
                </c:pt>
                <c:pt idx="9">
                  <c:v>3</c:v>
                </c:pt>
              </c:numCache>
            </c:numRef>
          </c:val>
        </c:ser>
        <c:ser>
          <c:idx val="6"/>
          <c:order val="6"/>
          <c:tx>
            <c:strRef>
              <c:f>Лист1!$A$7</c:f>
              <c:strCache>
                <c:ptCount val="1"/>
                <c:pt idx="0">
                  <c:v>Трансляция собственного опыта</c:v>
                </c:pt>
              </c:strCache>
            </c:strRef>
          </c:tx>
          <c:val>
            <c:numRef>
              <c:f>Лист1!$B$7:$K$7</c:f>
              <c:numCache>
                <c:formatCode>General</c:formatCode>
                <c:ptCount val="10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6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</c:numCache>
            </c:numRef>
          </c:val>
        </c:ser>
        <c:ser>
          <c:idx val="7"/>
          <c:order val="7"/>
          <c:tx>
            <c:strRef>
              <c:f>Лист1!$A$8</c:f>
              <c:strCache>
                <c:ptCount val="1"/>
                <c:pt idx="0">
                  <c:v>Исследовательская</c:v>
                </c:pt>
              </c:strCache>
            </c:strRef>
          </c:tx>
          <c:val>
            <c:numRef>
              <c:f>Лист1!$B$8:$K$8</c:f>
              <c:numCache>
                <c:formatCode>General</c:formatCode>
                <c:ptCount val="10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  <c:pt idx="7">
                  <c:v>3</c:v>
                </c:pt>
                <c:pt idx="8">
                  <c:v>4</c:v>
                </c:pt>
                <c:pt idx="9">
                  <c:v>4</c:v>
                </c:pt>
              </c:numCache>
            </c:numRef>
          </c:val>
        </c:ser>
        <c:ser>
          <c:idx val="8"/>
          <c:order val="8"/>
          <c:tx>
            <c:strRef>
              <c:f>Лист1!$A$9</c:f>
              <c:strCache>
                <c:ptCount val="1"/>
                <c:pt idx="0">
                  <c:v>Акмеологическая </c:v>
                </c:pt>
              </c:strCache>
            </c:strRef>
          </c:tx>
          <c:val>
            <c:numRef>
              <c:f>Лист1!$B$9:$K$9</c:f>
              <c:numCache>
                <c:formatCode>General</c:formatCode>
                <c:ptCount val="10"/>
                <c:pt idx="0">
                  <c:v>8</c:v>
                </c:pt>
                <c:pt idx="1">
                  <c:v>5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6</c:v>
                </c:pt>
              </c:numCache>
            </c:numRef>
          </c:val>
        </c:ser>
        <c:axId val="57428608"/>
        <c:axId val="57446784"/>
      </c:barChart>
      <c:catAx>
        <c:axId val="5742860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7446784"/>
        <c:crosses val="autoZero"/>
        <c:auto val="1"/>
        <c:lblAlgn val="ctr"/>
        <c:lblOffset val="100"/>
      </c:catAx>
      <c:valAx>
        <c:axId val="574467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57428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106496431525949"/>
          <c:y val="0.22206939127975689"/>
          <c:w val="0.24018945094254909"/>
          <c:h val="0.7321301421054226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0"/>
                  <c:y val="-8.3333333333333343E-2"/>
                </c:manualLayout>
              </c:layout>
              <c:showVal val="1"/>
            </c:dLbl>
            <c:dLbl>
              <c:idx val="1"/>
              <c:layout>
                <c:manualLayout>
                  <c:x val="1.111111111111112E-2"/>
                  <c:y val="-7.8703703703703734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Лист1!$A$1:$A$2</c:f>
              <c:strCache>
                <c:ptCount val="2"/>
                <c:pt idx="0">
                  <c:v>2013/2014</c:v>
                </c:pt>
                <c:pt idx="1">
                  <c:v>2014/2015</c:v>
                </c:pt>
              </c:strCache>
            </c:strRef>
          </c:cat>
          <c:val>
            <c:numRef>
              <c:f>Лист1!$B$1:$B$2</c:f>
              <c:numCache>
                <c:formatCode>0%</c:formatCode>
                <c:ptCount val="2"/>
                <c:pt idx="0">
                  <c:v>0.48000000000000015</c:v>
                </c:pt>
                <c:pt idx="1">
                  <c:v>0.56000000000000005</c:v>
                </c:pt>
              </c:numCache>
            </c:numRef>
          </c:val>
        </c:ser>
        <c:dLbls>
          <c:showVal val="1"/>
        </c:dLbls>
        <c:gapWidth val="75"/>
        <c:shape val="box"/>
        <c:axId val="57465088"/>
        <c:axId val="57470976"/>
        <c:axId val="53412736"/>
      </c:bar3DChart>
      <c:catAx>
        <c:axId val="574650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8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7470976"/>
        <c:crosses val="autoZero"/>
        <c:auto val="1"/>
        <c:lblAlgn val="ctr"/>
        <c:lblOffset val="100"/>
      </c:catAx>
      <c:valAx>
        <c:axId val="57470976"/>
        <c:scaling>
          <c:orientation val="minMax"/>
        </c:scaling>
        <c:axPos val="l"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7465088"/>
        <c:crosses val="autoZero"/>
        <c:crossBetween val="between"/>
      </c:valAx>
      <c:serAx>
        <c:axId val="53412736"/>
        <c:scaling>
          <c:orientation val="minMax"/>
        </c:scaling>
        <c:delete val="1"/>
        <c:axPos val="b"/>
        <c:majorTickMark val="none"/>
        <c:tickLblPos val="none"/>
        <c:crossAx val="57470976"/>
        <c:crosses val="autoZero"/>
      </c:ser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Лист1!$A$6</c:f>
              <c:strCache>
                <c:ptCount val="1"/>
                <c:pt idx="0">
                  <c:v>2013/2014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-9.1666666666666757E-2"/>
                  <c:y val="9.2592592592592712E-2"/>
                </c:manualLayout>
              </c:layout>
              <c:showVal val="1"/>
            </c:dLbl>
            <c:dLbl>
              <c:idx val="1"/>
              <c:layout>
                <c:manualLayout>
                  <c:x val="0.18333333333333351"/>
                  <c:y val="0.19907407407407415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Лист1!$B$5:$C$5</c:f>
              <c:strCache>
                <c:ptCount val="2"/>
                <c:pt idx="0">
                  <c:v>ударники</c:v>
                </c:pt>
                <c:pt idx="1">
                  <c:v>резерв </c:v>
                </c:pt>
              </c:strCache>
            </c:strRef>
          </c:cat>
          <c:val>
            <c:numRef>
              <c:f>Лист1!$B$6:$C$6</c:f>
              <c:numCache>
                <c:formatCode>0%</c:formatCode>
                <c:ptCount val="2"/>
                <c:pt idx="0">
                  <c:v>0.33000000000000024</c:v>
                </c:pt>
                <c:pt idx="1">
                  <c:v>7.0000000000000021E-2</c:v>
                </c:pt>
              </c:numCache>
            </c:numRef>
          </c:val>
        </c:ser>
        <c:ser>
          <c:idx val="1"/>
          <c:order val="1"/>
          <c:tx>
            <c:strRef>
              <c:f>Лист1!$A$7</c:f>
              <c:strCache>
                <c:ptCount val="1"/>
                <c:pt idx="0">
                  <c:v>2014/2015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layout>
                <c:manualLayout>
                  <c:x val="-0.13333333333333341"/>
                  <c:y val="2.3148148148148147E-2"/>
                </c:manualLayout>
              </c:layout>
              <c:showVal val="1"/>
            </c:dLbl>
            <c:dLbl>
              <c:idx val="1"/>
              <c:layout>
                <c:manualLayout>
                  <c:x val="0.1611111111111112"/>
                  <c:y val="0.13425925925925927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Лист1!$B$5:$C$5</c:f>
              <c:strCache>
                <c:ptCount val="2"/>
                <c:pt idx="0">
                  <c:v>ударники</c:v>
                </c:pt>
                <c:pt idx="1">
                  <c:v>резерв </c:v>
                </c:pt>
              </c:strCache>
            </c:strRef>
          </c:cat>
          <c:val>
            <c:numRef>
              <c:f>Лист1!$B$7:$C$7</c:f>
              <c:numCache>
                <c:formatCode>0%</c:formatCode>
                <c:ptCount val="2"/>
                <c:pt idx="0">
                  <c:v>0.37000000000000016</c:v>
                </c:pt>
                <c:pt idx="1">
                  <c:v>9.0000000000000024E-2</c:v>
                </c:pt>
              </c:numCache>
            </c:numRef>
          </c:val>
        </c:ser>
        <c:dLbls>
          <c:showVal val="1"/>
        </c:dLbls>
        <c:gapWidth val="75"/>
        <c:shape val="box"/>
        <c:axId val="59393920"/>
        <c:axId val="59395456"/>
        <c:axId val="58849024"/>
      </c:bar3DChart>
      <c:catAx>
        <c:axId val="5939392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9395456"/>
        <c:crosses val="autoZero"/>
        <c:auto val="1"/>
        <c:lblAlgn val="ctr"/>
        <c:lblOffset val="100"/>
      </c:catAx>
      <c:valAx>
        <c:axId val="59395456"/>
        <c:scaling>
          <c:orientation val="minMax"/>
        </c:scaling>
        <c:axPos val="l"/>
        <c:numFmt formatCode="0%" sourceLinked="1"/>
        <c:majorTickMark val="none"/>
        <c:tickLblPos val="nextTo"/>
        <c:crossAx val="59393920"/>
        <c:crosses val="autoZero"/>
        <c:crossBetween val="between"/>
      </c:valAx>
      <c:serAx>
        <c:axId val="58849024"/>
        <c:scaling>
          <c:orientation val="minMax"/>
        </c:scaling>
        <c:delete val="1"/>
        <c:axPos val="b"/>
        <c:tickLblPos val="none"/>
        <c:crossAx val="59395456"/>
        <c:crosses val="autoZero"/>
      </c:serAx>
    </c:plotArea>
    <c:legend>
      <c:legendPos val="b"/>
      <c:layout/>
      <c:txPr>
        <a:bodyPr/>
        <a:lstStyle/>
        <a:p>
          <a:pPr>
            <a:defRPr sz="18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1.2826857621880405E-2"/>
                  <c:y val="-4.6296296296296301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2.7777777777777832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Лист1!$A$10:$A$11</c:f>
              <c:strCache>
                <c:ptCount val="2"/>
                <c:pt idx="0">
                  <c:v>2013/2014</c:v>
                </c:pt>
                <c:pt idx="1">
                  <c:v>2014/2015</c:v>
                </c:pt>
              </c:strCache>
            </c:strRef>
          </c:cat>
          <c:val>
            <c:numRef>
              <c:f>Лист1!$B$10:$B$11</c:f>
              <c:numCache>
                <c:formatCode>0%</c:formatCode>
                <c:ptCount val="2"/>
                <c:pt idx="0">
                  <c:v>0.70000000000000029</c:v>
                </c:pt>
                <c:pt idx="1">
                  <c:v>0.77000000000000035</c:v>
                </c:pt>
              </c:numCache>
            </c:numRef>
          </c:val>
        </c:ser>
        <c:dLbls>
          <c:showVal val="1"/>
        </c:dLbls>
        <c:gapWidth val="75"/>
        <c:shape val="box"/>
        <c:axId val="59450112"/>
        <c:axId val="59451648"/>
        <c:axId val="58850368"/>
      </c:bar3DChart>
      <c:catAx>
        <c:axId val="5945011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8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9451648"/>
        <c:crosses val="autoZero"/>
        <c:auto val="1"/>
        <c:lblAlgn val="ctr"/>
        <c:lblOffset val="100"/>
      </c:catAx>
      <c:valAx>
        <c:axId val="59451648"/>
        <c:scaling>
          <c:orientation val="minMax"/>
        </c:scaling>
        <c:axPos val="l"/>
        <c:numFmt formatCode="0%" sourceLinked="1"/>
        <c:majorTickMark val="none"/>
        <c:tickLblPos val="nextTo"/>
        <c:crossAx val="59450112"/>
        <c:crosses val="autoZero"/>
        <c:crossBetween val="between"/>
      </c:valAx>
      <c:serAx>
        <c:axId val="58850368"/>
        <c:scaling>
          <c:orientation val="minMax"/>
        </c:scaling>
        <c:delete val="1"/>
        <c:axPos val="b"/>
        <c:tickLblPos val="none"/>
        <c:crossAx val="59451648"/>
        <c:crosses val="autoZero"/>
      </c:ser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upr.1september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8;&#1080;&#1090;&#1077;&#1088;&#1080;&#1080;.doc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2492896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мониторинга профессиональной компетенции учителя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4653136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Горбань Г.М., </a:t>
            </a:r>
          </a:p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зам. директора по УВР </a:t>
            </a:r>
          </a:p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МБОУ СОШ № 3 г. Амурска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88640"/>
          <a:ext cx="8820477" cy="6339840"/>
        </p:xfrm>
        <a:graphic>
          <a:graphicData uri="http://schemas.openxmlformats.org/drawingml/2006/table">
            <a:tbl>
              <a:tblPr/>
              <a:tblGrid>
                <a:gridCol w="7128798"/>
                <a:gridCol w="144016"/>
                <a:gridCol w="144016"/>
                <a:gridCol w="144016"/>
                <a:gridCol w="144016"/>
                <a:gridCol w="144016"/>
                <a:gridCol w="144016"/>
                <a:gridCol w="144016"/>
                <a:gridCol w="144016"/>
                <a:gridCol w="172032"/>
                <a:gridCol w="367519"/>
              </a:tblGrid>
              <a:tr h="14444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Формы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работы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Учителя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82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3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Прикрепление к учителю - наставнику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5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Работа в качестве учителя – наставника с учителями и студентами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Курсы по предмету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9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Курсы вне школы по современным технологиям общения и валеологии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Работа в проблемно – творческой группе в школе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-25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2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Самостоятельное освоение инновации в режиме ОРЭ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Годовая тема самообразования с обобщением на МО, педсовете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Организация и ведение кружка, элективного курса по предмету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Организация и ведение над- и межпредметного  элективного курса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Разработка и реализация тематического цикла классных часов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Разработка и реализация экскурсионной программы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2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Разработка комплектов развивающих заданий по предмету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Разработка медиаоснащения для предметного курса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Разработка учебных программ с полным описанием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Разработка учебных модулей с полным обеспечением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Комплекты технологических карт учебных тем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Серия открытых уроков с максимальной дефференциацией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Проектирование и реализация индивидуальных образовательных программ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Обобщение статей периодики с выступлениями на МО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Авторское содержание для предметных декад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Работа в качестве тьютера с педагогическим обобщением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Руководство клубом, объединением по интересам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Руководство проблемно – творческой группой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Подготовка и участие в профессиональном конкурсе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0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548680"/>
            <a:ext cx="828092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Курсы повышения квалификации: </a:t>
            </a: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«Психолого-педагогические технологии организации образовательной деятельности в начальной школе в соответствии с требованиями ФГОС». 108 ч. (Томск ГПУ Открытая педагогическая лаборатория.  Дистанционно) – 66%</a:t>
            </a:r>
          </a:p>
          <a:p>
            <a:pPr marL="342900" lvl="0" indent="-34290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Модульные курсы «Навыки профессиональной и личной эффективности» Педагогический университет «Первое сентября» Школа Цифрового века. (Дистанционно) – 58%</a:t>
            </a:r>
          </a:p>
          <a:p>
            <a:pPr marL="342900" lvl="0" indent="-34290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Модульные курсы «Инклюзивный подход в образовании»  Педагогический университет «Первое сентября» Школа Цифрового века. (Дистанционно) – 66%</a:t>
            </a:r>
          </a:p>
          <a:p>
            <a:pPr marL="342900" lvl="0" indent="-342900"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Проведено 17 открытых уроков и занятий курсов внеурочной деятельности. Приняли активное участие 92% учителей начальных классов.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D:\Методическая работа\Методическая работа 14-15\Уроки\Урок Новикова 26.02.15\P2260096.JPG"/>
          <p:cNvPicPr>
            <a:picLocks noChangeAspect="1" noChangeArrowheads="1"/>
          </p:cNvPicPr>
          <p:nvPr/>
        </p:nvPicPr>
        <p:blipFill>
          <a:blip r:embed="rId2" cstate="print"/>
          <a:srcRect l="19798" t="5279" r="30047" b="26087"/>
          <a:stretch>
            <a:fillRect/>
          </a:stretch>
        </p:blipFill>
        <p:spPr bwMode="auto">
          <a:xfrm>
            <a:off x="6156176" y="1052736"/>
            <a:ext cx="2736304" cy="2808312"/>
          </a:xfrm>
          <a:prstGeom prst="rect">
            <a:avLst/>
          </a:prstGeom>
          <a:noFill/>
        </p:spPr>
      </p:pic>
      <p:pic>
        <p:nvPicPr>
          <p:cNvPr id="23555" name="Picture 3" descr="D:\Методическая работа\Методическая работа 14-15\Уроки\Урок Мардамшина 26.02.15\P2260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0165" y="3933056"/>
            <a:ext cx="2976330" cy="2232248"/>
          </a:xfrm>
          <a:prstGeom prst="rect">
            <a:avLst/>
          </a:prstGeom>
          <a:noFill/>
        </p:spPr>
      </p:pic>
      <p:pic>
        <p:nvPicPr>
          <p:cNvPr id="23556" name="Picture 4" descr="D:\Методическая работа\Методическая работа 14-15\Уроки\Петрокина 26.02.15\P2260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412776"/>
            <a:ext cx="2863394" cy="2147546"/>
          </a:xfrm>
          <a:prstGeom prst="rect">
            <a:avLst/>
          </a:prstGeom>
          <a:noFill/>
        </p:spPr>
      </p:pic>
      <p:pic>
        <p:nvPicPr>
          <p:cNvPr id="23557" name="Picture 5" descr="D:\Методическая работа\Методическая работа 14-15\Уроки\Макарова Математика 26.02.15\P2260051.JPG"/>
          <p:cNvPicPr>
            <a:picLocks noChangeAspect="1" noChangeArrowheads="1"/>
          </p:cNvPicPr>
          <p:nvPr/>
        </p:nvPicPr>
        <p:blipFill>
          <a:blip r:embed="rId5" cstate="print"/>
          <a:srcRect l="15227" t="12652" r="10398" b="26818"/>
          <a:stretch>
            <a:fillRect/>
          </a:stretch>
        </p:blipFill>
        <p:spPr bwMode="auto">
          <a:xfrm>
            <a:off x="2267744" y="4005064"/>
            <a:ext cx="3960440" cy="2417411"/>
          </a:xfrm>
          <a:prstGeom prst="rect">
            <a:avLst/>
          </a:prstGeom>
          <a:noFill/>
        </p:spPr>
      </p:pic>
      <p:pic>
        <p:nvPicPr>
          <p:cNvPr id="23558" name="Picture 6" descr="D:\Методическая работа\Методическая работа 14-15\Уроки\Занятие Бурменко 26.02.15\P2260104.JPG"/>
          <p:cNvPicPr>
            <a:picLocks noChangeAspect="1" noChangeArrowheads="1"/>
          </p:cNvPicPr>
          <p:nvPr/>
        </p:nvPicPr>
        <p:blipFill>
          <a:blip r:embed="rId6" cstate="print"/>
          <a:srcRect l="19091" t="29394" r="16193" b="4924"/>
          <a:stretch>
            <a:fillRect/>
          </a:stretch>
        </p:blipFill>
        <p:spPr bwMode="auto">
          <a:xfrm>
            <a:off x="251520" y="1484784"/>
            <a:ext cx="2743364" cy="2088232"/>
          </a:xfrm>
          <a:prstGeom prst="rect">
            <a:avLst/>
          </a:prstGeom>
          <a:noFill/>
        </p:spPr>
      </p:pic>
      <p:pic>
        <p:nvPicPr>
          <p:cNvPr id="23559" name="Picture 7" descr="D:\Методическая работа\Методическая работа 14-15\Уроки\Абрарова Математика 25.02.15\P2250481.JPG"/>
          <p:cNvPicPr>
            <a:picLocks noChangeAspect="1" noChangeArrowheads="1"/>
          </p:cNvPicPr>
          <p:nvPr/>
        </p:nvPicPr>
        <p:blipFill>
          <a:blip r:embed="rId7" cstate="print"/>
          <a:srcRect l="12330" t="12652" r="34546"/>
          <a:stretch>
            <a:fillRect/>
          </a:stretch>
        </p:blipFill>
        <p:spPr bwMode="auto">
          <a:xfrm>
            <a:off x="251520" y="3933056"/>
            <a:ext cx="1963161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9289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Создано 55 методических продуктов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46 разработок  – представлено на личных страницах учителей сайта школы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92% учителей   приняли участие в районном конкурсе «Современный урок в начальной школе»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66% учителей начальных классов приняли участие в дистанционных конкурсах Всероссийского, Общероссийского уровней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2" name="Picture 6" descr="C:\Users\каб24\Desktop\2014-2015\Награды 2014-2015\Шишко Педсов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4474" y="3068960"/>
            <a:ext cx="2519526" cy="3465089"/>
          </a:xfrm>
          <a:prstGeom prst="rect">
            <a:avLst/>
          </a:prstGeom>
          <a:noFill/>
        </p:spPr>
      </p:pic>
      <p:pic>
        <p:nvPicPr>
          <p:cNvPr id="24583" name="Picture 7" descr="C:\Users\каб24\Desktop\2014-2015\Награды 2014-2015\Шишко Рассудар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3051" y="3356992"/>
            <a:ext cx="2336210" cy="3212976"/>
          </a:xfrm>
          <a:prstGeom prst="rect">
            <a:avLst/>
          </a:prstGeom>
          <a:noFill/>
        </p:spPr>
      </p:pic>
      <p:pic>
        <p:nvPicPr>
          <p:cNvPr id="24584" name="Picture 8" descr="C:\Users\каб24\Desktop\2014-2015\Награды 2014-2015\Шишко Татьяне Сергеевн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140968"/>
            <a:ext cx="2417164" cy="3429000"/>
          </a:xfrm>
          <a:prstGeom prst="rect">
            <a:avLst/>
          </a:prstGeom>
          <a:noFill/>
        </p:spPr>
      </p:pic>
      <p:pic>
        <p:nvPicPr>
          <p:cNvPr id="24585" name="Picture 9" descr="C:\Users\каб24\Desktop\2014-2015\Награды 2014-2015\Шишко Т.С. благодарност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12976"/>
            <a:ext cx="2360040" cy="3327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б24\Desktop\2014-2015\Награды 2014-2015\диплом  3 степени декабрь 2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73016"/>
            <a:ext cx="2246174" cy="3140968"/>
          </a:xfrm>
          <a:prstGeom prst="rect">
            <a:avLst/>
          </a:prstGeom>
          <a:noFill/>
        </p:spPr>
      </p:pic>
      <p:pic>
        <p:nvPicPr>
          <p:cNvPr id="3" name="Picture 4" descr="C:\Users\каб24\Desktop\2014-2015\Награды 2014-2015\Диплом Макаровой Е.В.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473624"/>
            <a:ext cx="2446465" cy="3384376"/>
          </a:xfrm>
          <a:prstGeom prst="rect">
            <a:avLst/>
          </a:prstGeom>
          <a:noFill/>
        </p:spPr>
      </p:pic>
      <p:pic>
        <p:nvPicPr>
          <p:cNvPr id="4" name="Picture 5" descr="C:\Users\каб24\Desktop\2014-2015\Награды 2014-2015\Макарова Е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17032"/>
            <a:ext cx="2034525" cy="2852936"/>
          </a:xfrm>
          <a:prstGeom prst="rect">
            <a:avLst/>
          </a:prstGeom>
          <a:noFill/>
        </p:spPr>
      </p:pic>
      <p:pic>
        <p:nvPicPr>
          <p:cNvPr id="25602" name="Picture 2" descr="C:\Users\каб24\Desktop\2014-2015\Награды 2014-2015\Мардамшина О.И.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3645024"/>
            <a:ext cx="2153946" cy="2979712"/>
          </a:xfrm>
          <a:prstGeom prst="rect">
            <a:avLst/>
          </a:prstGeom>
          <a:noFill/>
        </p:spPr>
      </p:pic>
      <p:pic>
        <p:nvPicPr>
          <p:cNvPr id="25603" name="Picture 3" descr="C:\Users\каб24\Desktop\2014-2015\Награды 2014-2015\Мардамшина%20О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04664"/>
            <a:ext cx="2304256" cy="3172818"/>
          </a:xfrm>
          <a:prstGeom prst="rect">
            <a:avLst/>
          </a:prstGeom>
          <a:noFill/>
        </p:spPr>
      </p:pic>
      <p:pic>
        <p:nvPicPr>
          <p:cNvPr id="25604" name="Picture 4" descr="C:\Users\каб24\Desktop\2014-2015\Награды 2014-2015\петрокина а в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332656"/>
            <a:ext cx="2263411" cy="3212976"/>
          </a:xfrm>
          <a:prstGeom prst="rect">
            <a:avLst/>
          </a:prstGeom>
          <a:noFill/>
        </p:spPr>
      </p:pic>
      <p:pic>
        <p:nvPicPr>
          <p:cNvPr id="25605" name="Picture 5" descr="C:\Users\каб24\Desktop\2014-2015\Награды 2014-2015\Рудницкой ТП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476672"/>
            <a:ext cx="2139817" cy="2996952"/>
          </a:xfrm>
          <a:prstGeom prst="rect">
            <a:avLst/>
          </a:prstGeom>
          <a:noFill/>
        </p:spPr>
      </p:pic>
      <p:pic>
        <p:nvPicPr>
          <p:cNvPr id="25606" name="Picture 6" descr="C:\Users\каб24\Desktop\2014-2015\Награды 2014-2015\Сертификат Мастер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476672"/>
            <a:ext cx="2146304" cy="2951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0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обучающихся 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195736" y="54868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395536" y="30689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860032" y="3645024"/>
          <a:ext cx="396044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64088" y="285293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Удовлетворенность внеурочной деятельностью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Список используемой литературы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95536" y="1021378"/>
            <a:ext cx="84249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Галеева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Н.Л. Мониторинг для учителя, //ПС,  Управление школой № 23, 2005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http://upr.1september.ru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Галеева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Н.Л.Материалы курса «Завуч и учитель как субъекты управления качеством образовательного процесса» : лекции 1-4. – М. Педагогический университет «Первой сентября», 2007. – 76 с.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Целью управленческой деятельности на каждом уровне управления является создание условий теми, кто управляет, 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успешной деятельности тех, 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кем управляют.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760" y="116632"/>
            <a:ext cx="67322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ГАЛЕЕВА Наталья Львовна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кандидат биологических наук, Почетный работник общего образования РФ,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доцент кафедры управления развитием школы МПГУ. Руководитель экспериментальных площадок «Методологическая и управленческая культура учителя как условие и средство обеспечения нового качества образования», «Условия роста и реализации профессиональных компетенций учителя в системе школьной методической и экспериментальной </a:t>
            </a:r>
            <a:endParaRPr lang="ru-RU" sz="2000" dirty="0"/>
          </a:p>
        </p:txBody>
      </p:sp>
      <p:pic>
        <p:nvPicPr>
          <p:cNvPr id="1027" name="Picture 3" descr="C:\Users\каб24\Desktop\12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870968" cy="266337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2852936"/>
            <a:ext cx="8964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деятельности», «Условия реализации социальной направленности образовательного процесса для детей с трудностями социальной адаптации».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Автор педагогической технологии «ИСУД» (учет и развитие индивидуального стиля учебно-познавательной деятельности ученика средствами учебного предмета), технологии мониторинга уровня профессиональной компетентности учителя личностно ориентированного образовательного процесса, соавтор и разработчик системы мониторинга профессиональной компетентности заместителя директора школы по УВР.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Автор более 50-ти статей, методических и практико-ориентированных пособий по дидактике и управлению личностно ориентированным образовательным процессом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08" y="188640"/>
            <a:ext cx="892899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Система компетенций учителя личностно ориентированного образовательного процесса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24744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Предметно-методологическая  компетентность: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знания в области преподаваемого предмета;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ориентация в современных исследованиях по предмету; 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владение методиками преподавания предмета.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996952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Психолого-педагогическая компетентность:</a:t>
            </a:r>
          </a:p>
          <a:p>
            <a:pPr algn="just">
              <a:defRPr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теоретические знания в области индивидуальных особенностей психологии и психофизиологии познавательных процессов ученика, умение использовать эти знания  в конструировании реального образовательного процесса;</a:t>
            </a:r>
          </a:p>
          <a:p>
            <a:pPr algn="just">
              <a:defRPr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умение педагогическими способами определить уровень развития «познавательных инструментов» ученика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Компетентность в области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валеологии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 образовательного процесса.</a:t>
            </a:r>
          </a:p>
          <a:p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Теоретические знания в области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валеологии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и умения проектировать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здоровьесберегающую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образовательную среду (урок, кабинет). Владение навыками использования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здоровьесберегающих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технологий. Теоретические знания  и практические умения по организации учебного и воспитательного  процесса для детей с ОВЗ.</a:t>
            </a:r>
          </a:p>
          <a:p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573016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Коммуникативная компетентность.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Практическое владение приемами эффективного общения, позволяющими осуществлять направленное результативное неразрушающее взаимодействие в системе «учитель-ученик».</a:t>
            </a:r>
            <a:endParaRPr lang="ru-RU" sz="2400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Компетентность в сфере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медиа-технологий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  и умения  проектировать  дидактическое оснащение образовательного процесса: 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владение методиками, приемами, технологиями, </a:t>
            </a:r>
          </a:p>
          <a:p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развивающими и социализирующими каждого ученика  средствами учебных предметов;</a:t>
            </a:r>
          </a:p>
          <a:p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владение методиками и технологиями 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медиа-образования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573016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Компетентность в области управления системой 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«учитель-ученик»: 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владение управленческими технологиями -  педагогический анализ ресурсов, умение проектировать цели, планировать, организовывать, корректировать и анализировать результаты своей работы. </a:t>
            </a:r>
            <a:endParaRPr lang="ru-RU" sz="2400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62068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Компетентность  в сфере трансляции собственного опыта: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способность  транслировать собственный положительный опыт в педагогическое сообщество (статьи, выступления, участие в конкурсах).</a:t>
            </a:r>
            <a:endParaRPr lang="ru-RU" sz="24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42088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Исследовательская компетентность: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умение планировать, организовать, провести и проанализировать педагогический эксперимент по внедрению инноваций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861048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Акмеологическая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 компетентность: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способность к постоянному профессиональному совершенствованию;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умение выбрать необходимое направление и формы деятельности для профессионального роста.</a:t>
            </a:r>
            <a:endParaRPr lang="ru-RU" sz="2400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51520" y="188640"/>
          <a:ext cx="8712968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827584" y="116632"/>
            <a:ext cx="75334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file"/>
              </a:rPr>
              <a:t>Критерии оценки уровня компетенций учителя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512" y="83671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8-10 баллов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оптимальный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уровень, 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требуется работы по этому направлению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7504" y="1691516"/>
            <a:ext cx="89289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6-7 баллов</a:t>
            </a:r>
            <a:r>
              <a:rPr kumimoji="0" lang="ru-RU" sz="24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достаточный уровень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в целом обладает необходимыми знаниями и умениями, но требуется систематизация, углубление, инициативность.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07504" y="3181617"/>
            <a:ext cx="88569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баллов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ниже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критический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недопустимый уровень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данной компетенции и именно в этой области следует акцентировать  работу  с данным педагогом.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923</Words>
  <Application>Microsoft Office PowerPoint</Application>
  <PresentationFormat>Экран (4:3)</PresentationFormat>
  <Paragraphs>245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каб24</dc:creator>
  <cp:lastModifiedBy>каб24</cp:lastModifiedBy>
  <cp:revision>38</cp:revision>
  <dcterms:created xsi:type="dcterms:W3CDTF">2015-12-13T23:05:55Z</dcterms:created>
  <dcterms:modified xsi:type="dcterms:W3CDTF">2018-09-12T05:22:22Z</dcterms:modified>
</cp:coreProperties>
</file>