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322" r:id="rId3"/>
    <p:sldId id="276" r:id="rId4"/>
    <p:sldId id="302" r:id="rId5"/>
    <p:sldId id="331" r:id="rId6"/>
    <p:sldId id="325" r:id="rId7"/>
    <p:sldId id="296" r:id="rId8"/>
    <p:sldId id="321" r:id="rId9"/>
    <p:sldId id="299" r:id="rId10"/>
    <p:sldId id="301" r:id="rId11"/>
    <p:sldId id="329" r:id="rId12"/>
    <p:sldId id="330" r:id="rId13"/>
    <p:sldId id="332" r:id="rId14"/>
    <p:sldId id="304" r:id="rId15"/>
    <p:sldId id="324" r:id="rId16"/>
    <p:sldId id="335" r:id="rId17"/>
    <p:sldId id="336" r:id="rId18"/>
    <p:sldId id="337" r:id="rId19"/>
    <p:sldId id="33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7126" autoAdjust="0"/>
    <p:restoredTop sz="94671" autoAdjust="0"/>
  </p:normalViewPr>
  <p:slideViewPr>
    <p:cSldViewPr>
      <p:cViewPr varScale="1">
        <p:scale>
          <a:sx n="87" d="100"/>
          <a:sy n="87" d="100"/>
        </p:scale>
        <p:origin x="48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76BD4D-05DE-4186-878B-1987DD2E9D70}" type="doc">
      <dgm:prSet loTypeId="urn:microsoft.com/office/officeart/2005/8/layout/radial1" loCatId="cycle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8D9149-F127-45C2-826F-A1C397D06D51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ОСНОВНЫЕ НАПРАВЛЕНИЯ</a:t>
          </a:r>
          <a:endParaRPr lang="ru-RU" sz="1400" dirty="0">
            <a:solidFill>
              <a:srgbClr val="002060"/>
            </a:solidFill>
          </a:endParaRPr>
        </a:p>
      </dgm:t>
    </dgm:pt>
    <dgm:pt modelId="{BA22E60C-0E9E-4B60-A4EC-855F0A3EAC5E}" type="parTrans" cxnId="{0923C06E-FB2C-4116-804E-4352044FA8E7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10F985BB-9482-4C24-A6DC-28CA6D7FE339}" type="sibTrans" cxnId="{0923C06E-FB2C-4116-804E-4352044FA8E7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3D5131D9-FA3C-4A4D-A7DC-3B34E981415A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Реализация программ профилактической и информационно-просветительской направленности</a:t>
          </a:r>
          <a:endParaRPr lang="ru-RU" sz="1400" dirty="0">
            <a:solidFill>
              <a:srgbClr val="002060"/>
            </a:solidFill>
          </a:endParaRPr>
        </a:p>
      </dgm:t>
    </dgm:pt>
    <dgm:pt modelId="{AAB886DE-8C1E-4EB1-9F2A-D809EA1981D7}" type="parTrans" cxnId="{B1F954B4-BFA7-4027-BB78-7C97AF6318B2}">
      <dgm:prSet custT="1"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944872A4-E5A1-44EB-A58D-3602E45DDE37}" type="sibTrans" cxnId="{B1F954B4-BFA7-4027-BB78-7C97AF6318B2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5CE36670-2DD2-4F23-902F-F3612DD85DC0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Пропаганда здорового образа жизни</a:t>
          </a:r>
          <a:endParaRPr lang="ru-RU" sz="1400" dirty="0">
            <a:solidFill>
              <a:srgbClr val="002060"/>
            </a:solidFill>
          </a:endParaRPr>
        </a:p>
      </dgm:t>
    </dgm:pt>
    <dgm:pt modelId="{F03EED53-B81F-4D2E-813A-3C82E96EC457}" type="parTrans" cxnId="{FAF38DB3-5B2A-42A7-BD57-59D706E62626}">
      <dgm:prSet custT="1"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3E1629E3-1757-4C3F-9B0B-663C0957A4E9}" type="sibTrans" cxnId="{FAF38DB3-5B2A-42A7-BD57-59D706E62626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88BEBEFE-DA47-4116-84AC-668C8DC45C42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Духовно-нравственное воспитание</a:t>
          </a:r>
          <a:endParaRPr lang="ru-RU" sz="1400" dirty="0">
            <a:solidFill>
              <a:srgbClr val="002060"/>
            </a:solidFill>
          </a:endParaRPr>
        </a:p>
      </dgm:t>
    </dgm:pt>
    <dgm:pt modelId="{177DD41D-6A38-4254-B799-EF31921525F9}" type="parTrans" cxnId="{7B2177AC-812E-4261-BAD3-8284626B191D}">
      <dgm:prSet custT="1"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4740E282-8A38-4D14-87F3-2C4CB50CEFFE}" type="sibTrans" cxnId="{7B2177AC-812E-4261-BAD3-8284626B191D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67DC8724-2F1E-4063-9AF5-EA25421726C6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Проведение социально значимых мероприятий и акций</a:t>
          </a:r>
          <a:endParaRPr lang="ru-RU" sz="1400" dirty="0">
            <a:solidFill>
              <a:srgbClr val="002060"/>
            </a:solidFill>
          </a:endParaRPr>
        </a:p>
      </dgm:t>
    </dgm:pt>
    <dgm:pt modelId="{72488B2D-F2DD-4866-84F5-1AD2938828DD}" type="parTrans" cxnId="{62F12048-C70F-4FEB-B83F-412EB83875F2}">
      <dgm:prSet custT="1"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2BFD5E51-7030-4116-AC77-44254ACC0B3C}" type="sibTrans" cxnId="{62F12048-C70F-4FEB-B83F-412EB83875F2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8E85FF0C-4189-460A-82CC-D88A7C3FEDAD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Помощь и поддержка различным категориям граждан города</a:t>
          </a:r>
          <a:endParaRPr lang="ru-RU" sz="1400" dirty="0">
            <a:solidFill>
              <a:srgbClr val="002060"/>
            </a:solidFill>
          </a:endParaRPr>
        </a:p>
      </dgm:t>
    </dgm:pt>
    <dgm:pt modelId="{67ABCC32-9B75-456F-8319-4F9D411266FE}" type="parTrans" cxnId="{A1D8EFE9-7B2C-496C-9853-5FACB3AF1E71}">
      <dgm:prSet custT="1"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6E8CEE7F-3DF5-468E-9E6A-6FA873CDA88E}" type="sibTrans" cxnId="{A1D8EFE9-7B2C-496C-9853-5FACB3AF1E71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4597E819-C694-4B60-B1E4-7AF4D89A82B9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Взаимодействие с общественными организациями</a:t>
          </a:r>
          <a:endParaRPr lang="ru-RU" sz="1400" dirty="0">
            <a:solidFill>
              <a:srgbClr val="002060"/>
            </a:solidFill>
          </a:endParaRPr>
        </a:p>
      </dgm:t>
    </dgm:pt>
    <dgm:pt modelId="{9787675B-4ED4-423C-ABDB-FD742F9B087D}" type="parTrans" cxnId="{1A3663C7-58F8-457B-9E18-C1D59FB5185F}">
      <dgm:prSet custT="1"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0220C6C8-63A8-4788-ADA9-BC86D6A51C65}" type="sibTrans" cxnId="{1A3663C7-58F8-457B-9E18-C1D59FB5185F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A943A6F5-10EB-4152-B0B8-DA83E1DD71A8}" type="pres">
      <dgm:prSet presAssocID="{5C76BD4D-05DE-4186-878B-1987DD2E9D7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5CCE3D-BA3B-461C-BE8A-2FC63E43629C}" type="pres">
      <dgm:prSet presAssocID="{FD8D9149-F127-45C2-826F-A1C397D06D51}" presName="centerShape" presStyleLbl="node0" presStyleIdx="0" presStyleCnt="1" custScaleX="124531" custScaleY="107354"/>
      <dgm:spPr/>
      <dgm:t>
        <a:bodyPr/>
        <a:lstStyle/>
        <a:p>
          <a:endParaRPr lang="ru-RU"/>
        </a:p>
      </dgm:t>
    </dgm:pt>
    <dgm:pt modelId="{19D71FE6-4935-44FC-9D44-F5A30CADCF4D}" type="pres">
      <dgm:prSet presAssocID="{AAB886DE-8C1E-4EB1-9F2A-D809EA1981D7}" presName="Name9" presStyleLbl="parChTrans1D2" presStyleIdx="0" presStyleCnt="6"/>
      <dgm:spPr/>
      <dgm:t>
        <a:bodyPr/>
        <a:lstStyle/>
        <a:p>
          <a:endParaRPr lang="ru-RU"/>
        </a:p>
      </dgm:t>
    </dgm:pt>
    <dgm:pt modelId="{5247CAD8-F902-479A-97D2-E0B3DB43FAA8}" type="pres">
      <dgm:prSet presAssocID="{AAB886DE-8C1E-4EB1-9F2A-D809EA1981D7}" presName="connTx" presStyleLbl="parChTrans1D2" presStyleIdx="0" presStyleCnt="6"/>
      <dgm:spPr/>
      <dgm:t>
        <a:bodyPr/>
        <a:lstStyle/>
        <a:p>
          <a:endParaRPr lang="ru-RU"/>
        </a:p>
      </dgm:t>
    </dgm:pt>
    <dgm:pt modelId="{1A0A4298-9EE7-447B-8F56-A8AE270BB6AC}" type="pres">
      <dgm:prSet presAssocID="{3D5131D9-FA3C-4A4D-A7DC-3B34E981415A}" presName="node" presStyleLbl="node1" presStyleIdx="0" presStyleCnt="6" custScaleX="131703" custScaleY="109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4C6B97-8AE3-44CC-9038-6468B594D60E}" type="pres">
      <dgm:prSet presAssocID="{F03EED53-B81F-4D2E-813A-3C82E96EC457}" presName="Name9" presStyleLbl="parChTrans1D2" presStyleIdx="1" presStyleCnt="6"/>
      <dgm:spPr/>
      <dgm:t>
        <a:bodyPr/>
        <a:lstStyle/>
        <a:p>
          <a:endParaRPr lang="ru-RU"/>
        </a:p>
      </dgm:t>
    </dgm:pt>
    <dgm:pt modelId="{0BA5AC19-FC10-4259-94DA-4DEAB577E0F1}" type="pres">
      <dgm:prSet presAssocID="{F03EED53-B81F-4D2E-813A-3C82E96EC457}" presName="connTx" presStyleLbl="parChTrans1D2" presStyleIdx="1" presStyleCnt="6"/>
      <dgm:spPr/>
      <dgm:t>
        <a:bodyPr/>
        <a:lstStyle/>
        <a:p>
          <a:endParaRPr lang="ru-RU"/>
        </a:p>
      </dgm:t>
    </dgm:pt>
    <dgm:pt modelId="{D59F1CAE-3D46-42A3-959F-0C561F0B7379}" type="pres">
      <dgm:prSet presAssocID="{5CE36670-2DD2-4F23-902F-F3612DD85DC0}" presName="node" presStyleLbl="node1" presStyleIdx="1" presStyleCnt="6" custScaleX="125899" custScaleY="102390" custRadScaleRad="109089" custRadScaleInc="2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08C97B-0436-4545-8E0E-828AF2160AAA}" type="pres">
      <dgm:prSet presAssocID="{177DD41D-6A38-4254-B799-EF31921525F9}" presName="Name9" presStyleLbl="parChTrans1D2" presStyleIdx="2" presStyleCnt="6"/>
      <dgm:spPr/>
      <dgm:t>
        <a:bodyPr/>
        <a:lstStyle/>
        <a:p>
          <a:endParaRPr lang="ru-RU"/>
        </a:p>
      </dgm:t>
    </dgm:pt>
    <dgm:pt modelId="{79F1CF20-C66F-41D8-9D8D-1282E699E320}" type="pres">
      <dgm:prSet presAssocID="{177DD41D-6A38-4254-B799-EF31921525F9}" presName="connTx" presStyleLbl="parChTrans1D2" presStyleIdx="2" presStyleCnt="6"/>
      <dgm:spPr/>
      <dgm:t>
        <a:bodyPr/>
        <a:lstStyle/>
        <a:p>
          <a:endParaRPr lang="ru-RU"/>
        </a:p>
      </dgm:t>
    </dgm:pt>
    <dgm:pt modelId="{CE44D60B-D2B8-4D40-8051-114CCD104EB3}" type="pres">
      <dgm:prSet presAssocID="{88BEBEFE-DA47-4116-84AC-668C8DC45C42}" presName="node" presStyleLbl="node1" presStyleIdx="2" presStyleCnt="6" custScaleX="127437" custScaleY="104153" custRadScaleRad="105906" custRadScaleInc="586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E69F0-FDA5-46C4-B2A1-4E188A598EEC}" type="pres">
      <dgm:prSet presAssocID="{72488B2D-F2DD-4866-84F5-1AD2938828DD}" presName="Name9" presStyleLbl="parChTrans1D2" presStyleIdx="3" presStyleCnt="6"/>
      <dgm:spPr/>
      <dgm:t>
        <a:bodyPr/>
        <a:lstStyle/>
        <a:p>
          <a:endParaRPr lang="ru-RU"/>
        </a:p>
      </dgm:t>
    </dgm:pt>
    <dgm:pt modelId="{5C426C60-2E53-4004-9494-D279AFB042AE}" type="pres">
      <dgm:prSet presAssocID="{72488B2D-F2DD-4866-84F5-1AD2938828DD}" presName="connTx" presStyleLbl="parChTrans1D2" presStyleIdx="3" presStyleCnt="6"/>
      <dgm:spPr/>
      <dgm:t>
        <a:bodyPr/>
        <a:lstStyle/>
        <a:p>
          <a:endParaRPr lang="ru-RU"/>
        </a:p>
      </dgm:t>
    </dgm:pt>
    <dgm:pt modelId="{305CCE56-D6CD-408C-A4A7-1A72AA5CB8F0}" type="pres">
      <dgm:prSet presAssocID="{67DC8724-2F1E-4063-9AF5-EA25421726C6}" presName="node" presStyleLbl="node1" presStyleIdx="3" presStyleCnt="6" custScaleX="132728" custScaleY="103094" custRadScaleRad="118856" custRadScaleInc="2187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694D69-5E31-4E3B-B835-704C270B5820}" type="pres">
      <dgm:prSet presAssocID="{67ABCC32-9B75-456F-8319-4F9D411266FE}" presName="Name9" presStyleLbl="parChTrans1D2" presStyleIdx="4" presStyleCnt="6"/>
      <dgm:spPr/>
      <dgm:t>
        <a:bodyPr/>
        <a:lstStyle/>
        <a:p>
          <a:endParaRPr lang="ru-RU"/>
        </a:p>
      </dgm:t>
    </dgm:pt>
    <dgm:pt modelId="{6AD32DF5-FA2D-481E-ADAA-FB110998DDCE}" type="pres">
      <dgm:prSet presAssocID="{67ABCC32-9B75-456F-8319-4F9D411266FE}" presName="connTx" presStyleLbl="parChTrans1D2" presStyleIdx="4" presStyleCnt="6"/>
      <dgm:spPr/>
      <dgm:t>
        <a:bodyPr/>
        <a:lstStyle/>
        <a:p>
          <a:endParaRPr lang="ru-RU"/>
        </a:p>
      </dgm:t>
    </dgm:pt>
    <dgm:pt modelId="{9E5F09DC-96A7-4C36-AA8B-4DF8B3AAFAD3}" type="pres">
      <dgm:prSet presAssocID="{8E85FF0C-4189-460A-82CC-D88A7C3FEDAD}" presName="node" presStyleLbl="node1" presStyleIdx="4" presStyleCnt="6" custScaleX="132247" custScaleY="113674" custRadScaleRad="124008" custRadScaleInc="-4209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F445A-1063-4B4D-AC39-4CF1A0B45592}" type="pres">
      <dgm:prSet presAssocID="{9787675B-4ED4-423C-ABDB-FD742F9B087D}" presName="Name9" presStyleLbl="parChTrans1D2" presStyleIdx="5" presStyleCnt="6"/>
      <dgm:spPr/>
      <dgm:t>
        <a:bodyPr/>
        <a:lstStyle/>
        <a:p>
          <a:endParaRPr lang="ru-RU"/>
        </a:p>
      </dgm:t>
    </dgm:pt>
    <dgm:pt modelId="{1143A29A-756D-455B-AC93-7288E5643016}" type="pres">
      <dgm:prSet presAssocID="{9787675B-4ED4-423C-ABDB-FD742F9B087D}" presName="connTx" presStyleLbl="parChTrans1D2" presStyleIdx="5" presStyleCnt="6"/>
      <dgm:spPr/>
      <dgm:t>
        <a:bodyPr/>
        <a:lstStyle/>
        <a:p>
          <a:endParaRPr lang="ru-RU"/>
        </a:p>
      </dgm:t>
    </dgm:pt>
    <dgm:pt modelId="{275372AC-A4F5-4B95-8DCE-8DB0E9A5E041}" type="pres">
      <dgm:prSet presAssocID="{4597E819-C694-4B60-B1E4-7AF4D89A82B9}" presName="node" presStyleLbl="node1" presStyleIdx="5" presStyleCnt="6" custScaleX="130088" custRadScaleRad="92014" custRadScaleInc="-4027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3FA0AD-45F5-4E4B-8F1D-399A3BF2778A}" type="presOf" srcId="{72488B2D-F2DD-4866-84F5-1AD2938828DD}" destId="{5C426C60-2E53-4004-9494-D279AFB042AE}" srcOrd="1" destOrd="0" presId="urn:microsoft.com/office/officeart/2005/8/layout/radial1"/>
    <dgm:cxn modelId="{4792B31E-8F1B-4649-8EBA-D22086CD3282}" type="presOf" srcId="{5C76BD4D-05DE-4186-878B-1987DD2E9D70}" destId="{A943A6F5-10EB-4152-B0B8-DA83E1DD71A8}" srcOrd="0" destOrd="0" presId="urn:microsoft.com/office/officeart/2005/8/layout/radial1"/>
    <dgm:cxn modelId="{55DDEA71-C456-437E-9954-0B05698F2278}" type="presOf" srcId="{9787675B-4ED4-423C-ABDB-FD742F9B087D}" destId="{6E0F445A-1063-4B4D-AC39-4CF1A0B45592}" srcOrd="0" destOrd="0" presId="urn:microsoft.com/office/officeart/2005/8/layout/radial1"/>
    <dgm:cxn modelId="{E3435560-B987-44B6-AAEE-B3E9B3EA22A3}" type="presOf" srcId="{67DC8724-2F1E-4063-9AF5-EA25421726C6}" destId="{305CCE56-D6CD-408C-A4A7-1A72AA5CB8F0}" srcOrd="0" destOrd="0" presId="urn:microsoft.com/office/officeart/2005/8/layout/radial1"/>
    <dgm:cxn modelId="{7F830B53-5EFD-4AD0-8150-B60575F198C6}" type="presOf" srcId="{3D5131D9-FA3C-4A4D-A7DC-3B34E981415A}" destId="{1A0A4298-9EE7-447B-8F56-A8AE270BB6AC}" srcOrd="0" destOrd="0" presId="urn:microsoft.com/office/officeart/2005/8/layout/radial1"/>
    <dgm:cxn modelId="{86BB08D0-AAD7-4986-AE23-2D432854D103}" type="presOf" srcId="{88BEBEFE-DA47-4116-84AC-668C8DC45C42}" destId="{CE44D60B-D2B8-4D40-8051-114CCD104EB3}" srcOrd="0" destOrd="0" presId="urn:microsoft.com/office/officeart/2005/8/layout/radial1"/>
    <dgm:cxn modelId="{8EEA2D4A-11FA-4185-9A83-237B7D671CC6}" type="presOf" srcId="{177DD41D-6A38-4254-B799-EF31921525F9}" destId="{7708C97B-0436-4545-8E0E-828AF2160AAA}" srcOrd="0" destOrd="0" presId="urn:microsoft.com/office/officeart/2005/8/layout/radial1"/>
    <dgm:cxn modelId="{15301AA5-58AB-455A-A59E-8665BBEDCEFF}" type="presOf" srcId="{67ABCC32-9B75-456F-8319-4F9D411266FE}" destId="{6AD32DF5-FA2D-481E-ADAA-FB110998DDCE}" srcOrd="1" destOrd="0" presId="urn:microsoft.com/office/officeart/2005/8/layout/radial1"/>
    <dgm:cxn modelId="{1A3663C7-58F8-457B-9E18-C1D59FB5185F}" srcId="{FD8D9149-F127-45C2-826F-A1C397D06D51}" destId="{4597E819-C694-4B60-B1E4-7AF4D89A82B9}" srcOrd="5" destOrd="0" parTransId="{9787675B-4ED4-423C-ABDB-FD742F9B087D}" sibTransId="{0220C6C8-63A8-4788-ADA9-BC86D6A51C65}"/>
    <dgm:cxn modelId="{BC538721-EC06-443A-8B6D-A3F7A360DB3D}" type="presOf" srcId="{72488B2D-F2DD-4866-84F5-1AD2938828DD}" destId="{901E69F0-FDA5-46C4-B2A1-4E188A598EEC}" srcOrd="0" destOrd="0" presId="urn:microsoft.com/office/officeart/2005/8/layout/radial1"/>
    <dgm:cxn modelId="{B364A6EC-4EA8-4479-91EC-483E92DC2146}" type="presOf" srcId="{F03EED53-B81F-4D2E-813A-3C82E96EC457}" destId="{0BA5AC19-FC10-4259-94DA-4DEAB577E0F1}" srcOrd="1" destOrd="0" presId="urn:microsoft.com/office/officeart/2005/8/layout/radial1"/>
    <dgm:cxn modelId="{7B2177AC-812E-4261-BAD3-8284626B191D}" srcId="{FD8D9149-F127-45C2-826F-A1C397D06D51}" destId="{88BEBEFE-DA47-4116-84AC-668C8DC45C42}" srcOrd="2" destOrd="0" parTransId="{177DD41D-6A38-4254-B799-EF31921525F9}" sibTransId="{4740E282-8A38-4D14-87F3-2C4CB50CEFFE}"/>
    <dgm:cxn modelId="{FAF38DB3-5B2A-42A7-BD57-59D706E62626}" srcId="{FD8D9149-F127-45C2-826F-A1C397D06D51}" destId="{5CE36670-2DD2-4F23-902F-F3612DD85DC0}" srcOrd="1" destOrd="0" parTransId="{F03EED53-B81F-4D2E-813A-3C82E96EC457}" sibTransId="{3E1629E3-1757-4C3F-9B0B-663C0957A4E9}"/>
    <dgm:cxn modelId="{B1F954B4-BFA7-4027-BB78-7C97AF6318B2}" srcId="{FD8D9149-F127-45C2-826F-A1C397D06D51}" destId="{3D5131D9-FA3C-4A4D-A7DC-3B34E981415A}" srcOrd="0" destOrd="0" parTransId="{AAB886DE-8C1E-4EB1-9F2A-D809EA1981D7}" sibTransId="{944872A4-E5A1-44EB-A58D-3602E45DDE37}"/>
    <dgm:cxn modelId="{6142D75C-2ADA-4DED-9928-776CFECD32B5}" type="presOf" srcId="{4597E819-C694-4B60-B1E4-7AF4D89A82B9}" destId="{275372AC-A4F5-4B95-8DCE-8DB0E9A5E041}" srcOrd="0" destOrd="0" presId="urn:microsoft.com/office/officeart/2005/8/layout/radial1"/>
    <dgm:cxn modelId="{A557D9C1-81A4-43CA-9ABC-0B567C3D9C84}" type="presOf" srcId="{5CE36670-2DD2-4F23-902F-F3612DD85DC0}" destId="{D59F1CAE-3D46-42A3-959F-0C561F0B7379}" srcOrd="0" destOrd="0" presId="urn:microsoft.com/office/officeart/2005/8/layout/radial1"/>
    <dgm:cxn modelId="{62F12048-C70F-4FEB-B83F-412EB83875F2}" srcId="{FD8D9149-F127-45C2-826F-A1C397D06D51}" destId="{67DC8724-2F1E-4063-9AF5-EA25421726C6}" srcOrd="3" destOrd="0" parTransId="{72488B2D-F2DD-4866-84F5-1AD2938828DD}" sibTransId="{2BFD5E51-7030-4116-AC77-44254ACC0B3C}"/>
    <dgm:cxn modelId="{0923C06E-FB2C-4116-804E-4352044FA8E7}" srcId="{5C76BD4D-05DE-4186-878B-1987DD2E9D70}" destId="{FD8D9149-F127-45C2-826F-A1C397D06D51}" srcOrd="0" destOrd="0" parTransId="{BA22E60C-0E9E-4B60-A4EC-855F0A3EAC5E}" sibTransId="{10F985BB-9482-4C24-A6DC-28CA6D7FE339}"/>
    <dgm:cxn modelId="{56DD129A-A93D-48B0-A5C5-3DBC758C10C5}" type="presOf" srcId="{AAB886DE-8C1E-4EB1-9F2A-D809EA1981D7}" destId="{5247CAD8-F902-479A-97D2-E0B3DB43FAA8}" srcOrd="1" destOrd="0" presId="urn:microsoft.com/office/officeart/2005/8/layout/radial1"/>
    <dgm:cxn modelId="{A1D8EFE9-7B2C-496C-9853-5FACB3AF1E71}" srcId="{FD8D9149-F127-45C2-826F-A1C397D06D51}" destId="{8E85FF0C-4189-460A-82CC-D88A7C3FEDAD}" srcOrd="4" destOrd="0" parTransId="{67ABCC32-9B75-456F-8319-4F9D411266FE}" sibTransId="{6E8CEE7F-3DF5-468E-9E6A-6FA873CDA88E}"/>
    <dgm:cxn modelId="{B3268252-C359-4505-82B3-E59F689FA3EA}" type="presOf" srcId="{F03EED53-B81F-4D2E-813A-3C82E96EC457}" destId="{634C6B97-8AE3-44CC-9038-6468B594D60E}" srcOrd="0" destOrd="0" presId="urn:microsoft.com/office/officeart/2005/8/layout/radial1"/>
    <dgm:cxn modelId="{69B70E3D-FBEE-458D-9AC9-3973DC794FD7}" type="presOf" srcId="{9787675B-4ED4-423C-ABDB-FD742F9B087D}" destId="{1143A29A-756D-455B-AC93-7288E5643016}" srcOrd="1" destOrd="0" presId="urn:microsoft.com/office/officeart/2005/8/layout/radial1"/>
    <dgm:cxn modelId="{4EDC1B23-D4D8-447A-AEA1-7AB8403A4149}" type="presOf" srcId="{FD8D9149-F127-45C2-826F-A1C397D06D51}" destId="{DA5CCE3D-BA3B-461C-BE8A-2FC63E43629C}" srcOrd="0" destOrd="0" presId="urn:microsoft.com/office/officeart/2005/8/layout/radial1"/>
    <dgm:cxn modelId="{1BC01DDF-7242-4697-9F18-F65FBFDF31C9}" type="presOf" srcId="{177DD41D-6A38-4254-B799-EF31921525F9}" destId="{79F1CF20-C66F-41D8-9D8D-1282E699E320}" srcOrd="1" destOrd="0" presId="urn:microsoft.com/office/officeart/2005/8/layout/radial1"/>
    <dgm:cxn modelId="{401D38B0-4FC6-4814-BE3D-5AA5F35149D0}" type="presOf" srcId="{67ABCC32-9B75-456F-8319-4F9D411266FE}" destId="{2C694D69-5E31-4E3B-B835-704C270B5820}" srcOrd="0" destOrd="0" presId="urn:microsoft.com/office/officeart/2005/8/layout/radial1"/>
    <dgm:cxn modelId="{7DDC3ED3-979A-432C-BF09-A786E59CD4B2}" type="presOf" srcId="{8E85FF0C-4189-460A-82CC-D88A7C3FEDAD}" destId="{9E5F09DC-96A7-4C36-AA8B-4DF8B3AAFAD3}" srcOrd="0" destOrd="0" presId="urn:microsoft.com/office/officeart/2005/8/layout/radial1"/>
    <dgm:cxn modelId="{27CDF1F8-A34F-4509-B645-F4D47F00EAEF}" type="presOf" srcId="{AAB886DE-8C1E-4EB1-9F2A-D809EA1981D7}" destId="{19D71FE6-4935-44FC-9D44-F5A30CADCF4D}" srcOrd="0" destOrd="0" presId="urn:microsoft.com/office/officeart/2005/8/layout/radial1"/>
    <dgm:cxn modelId="{BCFC692B-254B-4B7F-AE91-5259EEE9F683}" type="presParOf" srcId="{A943A6F5-10EB-4152-B0B8-DA83E1DD71A8}" destId="{DA5CCE3D-BA3B-461C-BE8A-2FC63E43629C}" srcOrd="0" destOrd="0" presId="urn:microsoft.com/office/officeart/2005/8/layout/radial1"/>
    <dgm:cxn modelId="{97B4C4AA-20BA-482D-B986-2871905CAF1D}" type="presParOf" srcId="{A943A6F5-10EB-4152-B0B8-DA83E1DD71A8}" destId="{19D71FE6-4935-44FC-9D44-F5A30CADCF4D}" srcOrd="1" destOrd="0" presId="urn:microsoft.com/office/officeart/2005/8/layout/radial1"/>
    <dgm:cxn modelId="{AC844C9C-FBFE-4D15-9598-117E52ABCD95}" type="presParOf" srcId="{19D71FE6-4935-44FC-9D44-F5A30CADCF4D}" destId="{5247CAD8-F902-479A-97D2-E0B3DB43FAA8}" srcOrd="0" destOrd="0" presId="urn:microsoft.com/office/officeart/2005/8/layout/radial1"/>
    <dgm:cxn modelId="{FE6FAC92-31ED-4DA6-BEA4-C1D746219F9E}" type="presParOf" srcId="{A943A6F5-10EB-4152-B0B8-DA83E1DD71A8}" destId="{1A0A4298-9EE7-447B-8F56-A8AE270BB6AC}" srcOrd="2" destOrd="0" presId="urn:microsoft.com/office/officeart/2005/8/layout/radial1"/>
    <dgm:cxn modelId="{F05B0ED7-67EB-46A9-A0BC-E5046AC4F36E}" type="presParOf" srcId="{A943A6F5-10EB-4152-B0B8-DA83E1DD71A8}" destId="{634C6B97-8AE3-44CC-9038-6468B594D60E}" srcOrd="3" destOrd="0" presId="urn:microsoft.com/office/officeart/2005/8/layout/radial1"/>
    <dgm:cxn modelId="{17962083-EE3D-427A-8574-05F27C740235}" type="presParOf" srcId="{634C6B97-8AE3-44CC-9038-6468B594D60E}" destId="{0BA5AC19-FC10-4259-94DA-4DEAB577E0F1}" srcOrd="0" destOrd="0" presId="urn:microsoft.com/office/officeart/2005/8/layout/radial1"/>
    <dgm:cxn modelId="{8105703C-E6AD-4466-89EC-3A00D6FEF3B0}" type="presParOf" srcId="{A943A6F5-10EB-4152-B0B8-DA83E1DD71A8}" destId="{D59F1CAE-3D46-42A3-959F-0C561F0B7379}" srcOrd="4" destOrd="0" presId="urn:microsoft.com/office/officeart/2005/8/layout/radial1"/>
    <dgm:cxn modelId="{C4AEF648-F40A-44C3-B1F2-925A05CAFCA5}" type="presParOf" srcId="{A943A6F5-10EB-4152-B0B8-DA83E1DD71A8}" destId="{7708C97B-0436-4545-8E0E-828AF2160AAA}" srcOrd="5" destOrd="0" presId="urn:microsoft.com/office/officeart/2005/8/layout/radial1"/>
    <dgm:cxn modelId="{3BA4AB77-3215-46AD-8A77-654DBA43FB10}" type="presParOf" srcId="{7708C97B-0436-4545-8E0E-828AF2160AAA}" destId="{79F1CF20-C66F-41D8-9D8D-1282E699E320}" srcOrd="0" destOrd="0" presId="urn:microsoft.com/office/officeart/2005/8/layout/radial1"/>
    <dgm:cxn modelId="{C5581742-3E0D-4574-B9B8-4542F6721F88}" type="presParOf" srcId="{A943A6F5-10EB-4152-B0B8-DA83E1DD71A8}" destId="{CE44D60B-D2B8-4D40-8051-114CCD104EB3}" srcOrd="6" destOrd="0" presId="urn:microsoft.com/office/officeart/2005/8/layout/radial1"/>
    <dgm:cxn modelId="{C95A65C5-5B87-4DFB-A5BA-C348D09602F5}" type="presParOf" srcId="{A943A6F5-10EB-4152-B0B8-DA83E1DD71A8}" destId="{901E69F0-FDA5-46C4-B2A1-4E188A598EEC}" srcOrd="7" destOrd="0" presId="urn:microsoft.com/office/officeart/2005/8/layout/radial1"/>
    <dgm:cxn modelId="{A294CD13-DA8C-4A20-9049-57B91E25BF78}" type="presParOf" srcId="{901E69F0-FDA5-46C4-B2A1-4E188A598EEC}" destId="{5C426C60-2E53-4004-9494-D279AFB042AE}" srcOrd="0" destOrd="0" presId="urn:microsoft.com/office/officeart/2005/8/layout/radial1"/>
    <dgm:cxn modelId="{91C5BEE3-B98C-4A0B-9264-AF63C81341E9}" type="presParOf" srcId="{A943A6F5-10EB-4152-B0B8-DA83E1DD71A8}" destId="{305CCE56-D6CD-408C-A4A7-1A72AA5CB8F0}" srcOrd="8" destOrd="0" presId="urn:microsoft.com/office/officeart/2005/8/layout/radial1"/>
    <dgm:cxn modelId="{779A9F21-2316-483D-A4A7-F5B35E33EBED}" type="presParOf" srcId="{A943A6F5-10EB-4152-B0B8-DA83E1DD71A8}" destId="{2C694D69-5E31-4E3B-B835-704C270B5820}" srcOrd="9" destOrd="0" presId="urn:microsoft.com/office/officeart/2005/8/layout/radial1"/>
    <dgm:cxn modelId="{8BD670D6-F0E6-42CE-B6A4-626C80BC092A}" type="presParOf" srcId="{2C694D69-5E31-4E3B-B835-704C270B5820}" destId="{6AD32DF5-FA2D-481E-ADAA-FB110998DDCE}" srcOrd="0" destOrd="0" presId="urn:microsoft.com/office/officeart/2005/8/layout/radial1"/>
    <dgm:cxn modelId="{AC7C0F24-B0E7-40E4-AFAE-8F34335C8831}" type="presParOf" srcId="{A943A6F5-10EB-4152-B0B8-DA83E1DD71A8}" destId="{9E5F09DC-96A7-4C36-AA8B-4DF8B3AAFAD3}" srcOrd="10" destOrd="0" presId="urn:microsoft.com/office/officeart/2005/8/layout/radial1"/>
    <dgm:cxn modelId="{270F67B2-9F4E-4EFE-8087-7C90E1471878}" type="presParOf" srcId="{A943A6F5-10EB-4152-B0B8-DA83E1DD71A8}" destId="{6E0F445A-1063-4B4D-AC39-4CF1A0B45592}" srcOrd="11" destOrd="0" presId="urn:microsoft.com/office/officeart/2005/8/layout/radial1"/>
    <dgm:cxn modelId="{2324B1B2-A8C4-4C14-AFF9-9C3F13BAB461}" type="presParOf" srcId="{6E0F445A-1063-4B4D-AC39-4CF1A0B45592}" destId="{1143A29A-756D-455B-AC93-7288E5643016}" srcOrd="0" destOrd="0" presId="urn:microsoft.com/office/officeart/2005/8/layout/radial1"/>
    <dgm:cxn modelId="{793F6DF8-6435-430C-B9E6-757BFC29A517}" type="presParOf" srcId="{A943A6F5-10EB-4152-B0B8-DA83E1DD71A8}" destId="{275372AC-A4F5-4B95-8DCE-8DB0E9A5E041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3.pn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2.jpeg"/><Relationship Id="rId4" Type="http://schemas.openxmlformats.org/officeDocument/2006/relationships/image" Target="../media/image4.png"/><Relationship Id="rId9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Объединения «Волонтер» и «Лидер»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МАУ ДО «ДДТ» город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Когалым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 - Дедович О.Н.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428736"/>
            <a:ext cx="5715040" cy="3980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324762" y="0"/>
            <a:ext cx="78192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Всероссийская акция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«Дети России»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1268760"/>
            <a:ext cx="86061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  <a:tabLst>
                <a:tab pos="180975" algn="l"/>
              </a:tabLst>
            </a:pPr>
            <a:r>
              <a:rPr lang="ru-RU" sz="2800" dirty="0" smtClean="0">
                <a:latin typeface="Times New Roman"/>
                <a:ea typeface="Calibri"/>
              </a:rPr>
              <a:t>Были розданы памятки гостям торгового центра,  проведен зажигательный </a:t>
            </a:r>
            <a:r>
              <a:rPr lang="ru-RU" sz="2800" dirty="0" err="1" smtClean="0">
                <a:latin typeface="Times New Roman"/>
                <a:ea typeface="Calibri"/>
              </a:rPr>
              <a:t>флешмоб</a:t>
            </a:r>
            <a:r>
              <a:rPr lang="ru-RU" sz="2800" dirty="0" smtClean="0">
                <a:latin typeface="Times New Roman"/>
                <a:ea typeface="Calibri"/>
              </a:rPr>
              <a:t>, интересные беседы с посетителями.</a:t>
            </a:r>
          </a:p>
        </p:txBody>
      </p:sp>
      <p:pic>
        <p:nvPicPr>
          <p:cNvPr id="107522" name="Picture 2" descr="https://pp.userapi.com/c847018/v847018138/ed0d2/hyaje4kOL_I.jpg"/>
          <p:cNvPicPr>
            <a:picLocks noChangeAspect="1" noChangeArrowheads="1"/>
          </p:cNvPicPr>
          <p:nvPr/>
        </p:nvPicPr>
        <p:blipFill>
          <a:blip r:embed="rId4" cstate="print"/>
          <a:srcRect l="3898"/>
          <a:stretch>
            <a:fillRect/>
          </a:stretch>
        </p:blipFill>
        <p:spPr bwMode="auto">
          <a:xfrm>
            <a:off x="3214678" y="2786058"/>
            <a:ext cx="5594948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https://pp.userapi.com/c847018/v847018138/ed0f0/txI75ooUHBU.jpg"/>
          <p:cNvPicPr>
            <a:picLocks noChangeAspect="1" noChangeArrowheads="1"/>
          </p:cNvPicPr>
          <p:nvPr/>
        </p:nvPicPr>
        <p:blipFill>
          <a:blip r:embed="rId5" cstate="print"/>
          <a:srcRect l="16917" t="22400" r="18586" b="11801"/>
          <a:stretch>
            <a:fillRect/>
          </a:stretch>
        </p:blipFill>
        <p:spPr bwMode="auto">
          <a:xfrm>
            <a:off x="142844" y="2289214"/>
            <a:ext cx="2857520" cy="4403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928662" y="0"/>
            <a:ext cx="82153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Всероссийская  акция «Георгиевская ленточка</a:t>
            </a:r>
            <a:r>
              <a:rPr lang="ru-RU" sz="3200" b="1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»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5" name="Picture 7" descr="\\Sekretary\референд\9. ДЕДОВИЧ\Фото Акция Ленточки 9мая\IMG_4323.JPG"/>
          <p:cNvPicPr>
            <a:picLocks noChangeAspect="1" noChangeArrowheads="1"/>
          </p:cNvPicPr>
          <p:nvPr/>
        </p:nvPicPr>
        <p:blipFill>
          <a:blip r:embed="rId4" cstate="print"/>
          <a:srcRect t="10024" r="3814"/>
          <a:stretch>
            <a:fillRect/>
          </a:stretch>
        </p:blipFill>
        <p:spPr bwMode="auto">
          <a:xfrm>
            <a:off x="5286380" y="1428736"/>
            <a:ext cx="3500462" cy="2455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6" descr="\\Sekretary\референд\9. ДЕДОВИЧ\Фото Акция Ленточки 9мая\IMG_4331.JPG"/>
          <p:cNvPicPr>
            <a:picLocks noChangeAspect="1" noChangeArrowheads="1"/>
          </p:cNvPicPr>
          <p:nvPr/>
        </p:nvPicPr>
        <p:blipFill>
          <a:blip r:embed="rId5" cstate="print"/>
          <a:srcRect l="8108"/>
          <a:stretch>
            <a:fillRect/>
          </a:stretch>
        </p:blipFill>
        <p:spPr bwMode="auto">
          <a:xfrm>
            <a:off x="5286380" y="4071942"/>
            <a:ext cx="3413546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9" descr="http://himkol.ru/wp-content/uploads/2017/04/eNhrGhWcWm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1357298"/>
            <a:ext cx="3357555" cy="2237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" descr="\\Sekretary\референд\9. ДЕДОВИЧ\Фото Акция Ленточки 9мая\IMG_4332.JPG"/>
          <p:cNvPicPr>
            <a:picLocks noChangeAspect="1" noChangeArrowheads="1"/>
          </p:cNvPicPr>
          <p:nvPr/>
        </p:nvPicPr>
        <p:blipFill>
          <a:blip r:embed="rId7" cstate="print"/>
          <a:srcRect l="11718" t="13663" r="36719"/>
          <a:stretch>
            <a:fillRect/>
          </a:stretch>
        </p:blipFill>
        <p:spPr bwMode="auto">
          <a:xfrm>
            <a:off x="2071670" y="3071810"/>
            <a:ext cx="3000396" cy="3571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928662" y="0"/>
            <a:ext cx="8215338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Акция «Подарок ветерану»</a:t>
            </a:r>
          </a:p>
          <a:p>
            <a:pPr algn="ctr"/>
            <a:endParaRPr lang="ru-RU" sz="3600" b="1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07" name="Picture 3" descr="D:\АЛЬКИНА\ФОТО\Фото_отчетный концерт\20190511_140713.jpg"/>
          <p:cNvPicPr>
            <a:picLocks noChangeAspect="1" noChangeArrowheads="1"/>
          </p:cNvPicPr>
          <p:nvPr/>
        </p:nvPicPr>
        <p:blipFill>
          <a:blip r:embed="rId4" cstate="print"/>
          <a:srcRect l="6250" t="8084" r="16467"/>
          <a:stretch>
            <a:fillRect/>
          </a:stretch>
        </p:blipFill>
        <p:spPr bwMode="auto">
          <a:xfrm>
            <a:off x="285719" y="1357298"/>
            <a:ext cx="4585531" cy="2651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9506" name="Picture 2" descr="D:\АЛЬКИНА\ФОТО\Фото_отчетный концерт\20190511_140659(0).jpg"/>
          <p:cNvPicPr>
            <a:picLocks noChangeAspect="1" noChangeArrowheads="1"/>
          </p:cNvPicPr>
          <p:nvPr/>
        </p:nvPicPr>
        <p:blipFill>
          <a:blip r:embed="rId5" cstate="print"/>
          <a:srcRect t="10307" r="9079"/>
          <a:stretch>
            <a:fillRect/>
          </a:stretch>
        </p:blipFill>
        <p:spPr bwMode="auto">
          <a:xfrm>
            <a:off x="4071934" y="3655315"/>
            <a:ext cx="4857784" cy="2966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142976" y="0"/>
            <a:ext cx="80010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Митинг, посвященный  30-летию вывода Советских войск из Афганистана </a:t>
            </a:r>
          </a:p>
        </p:txBody>
      </p:sp>
      <p:pic>
        <p:nvPicPr>
          <p:cNvPr id="5" name="Picture 3" descr="C:\Documents and Settings\психолог\Рабочий стол\пед.орган\справки о мероприятиях за 2019 год\15.02.19\IMG_30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785926"/>
            <a:ext cx="4113750" cy="471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Documents and Settings\психолог\Рабочий стол\пед.орган\справки о мероприятиях за 2019 год\15.02.19\IMG_30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613176"/>
            <a:ext cx="3786214" cy="4887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85852" y="0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Благотворительная акция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«Подарок другу»</a:t>
            </a:r>
          </a:p>
        </p:txBody>
      </p:sp>
      <p:pic>
        <p:nvPicPr>
          <p:cNvPr id="8" name="Picture 8" descr="undefined"/>
          <p:cNvPicPr>
            <a:picLocks noChangeAspect="1" noChangeArrowheads="1"/>
          </p:cNvPicPr>
          <p:nvPr/>
        </p:nvPicPr>
        <p:blipFill>
          <a:blip r:embed="rId4" cstate="print"/>
          <a:srcRect t="29503" b="13287"/>
          <a:stretch>
            <a:fillRect/>
          </a:stretch>
        </p:blipFill>
        <p:spPr bwMode="auto">
          <a:xfrm>
            <a:off x="1142976" y="1214422"/>
            <a:ext cx="7200800" cy="3093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5714" name="Picture 2" descr="D:\!!НАТАША\Анализ работы\Анализы 2017-2018\Фотки\День инвалида\IMG_20171204_103957.jpg"/>
          <p:cNvPicPr>
            <a:picLocks noChangeAspect="1" noChangeArrowheads="1"/>
          </p:cNvPicPr>
          <p:nvPr/>
        </p:nvPicPr>
        <p:blipFill>
          <a:blip r:embed="rId5" cstate="print"/>
          <a:srcRect r="5087"/>
          <a:stretch>
            <a:fillRect/>
          </a:stretch>
        </p:blipFill>
        <p:spPr bwMode="auto">
          <a:xfrm>
            <a:off x="4500562" y="3842640"/>
            <a:ext cx="3573633" cy="2823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5715" name="Picture 3" descr="D:\!!НАТАША\Анализ работы\Анализы 2017-2018\Фотки\День инвалида\IMG_20171204_104017.jpg"/>
          <p:cNvPicPr>
            <a:picLocks noChangeAspect="1" noChangeArrowheads="1"/>
          </p:cNvPicPr>
          <p:nvPr/>
        </p:nvPicPr>
        <p:blipFill>
          <a:blip r:embed="rId6" cstate="print"/>
          <a:srcRect b="5376"/>
          <a:stretch>
            <a:fillRect/>
          </a:stretch>
        </p:blipFill>
        <p:spPr bwMode="auto">
          <a:xfrm>
            <a:off x="1857356" y="3857628"/>
            <a:ext cx="2214578" cy="2794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00100" y="214290"/>
            <a:ext cx="8358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Акция «Час добра» </a:t>
            </a:r>
          </a:p>
        </p:txBody>
      </p:sp>
      <p:pic>
        <p:nvPicPr>
          <p:cNvPr id="5" name="Рисунок 4" descr="C:\Documents and Settings\психолог\Рабочий стол\пед.орган\фото акция Твори добро 20.02.19г\WRWE1037 (1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00174"/>
            <a:ext cx="5029729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Documents and Settings\психолог\Рабочий стол\пед.орган\фото акция Твори добро 20.02.19г\LPQC9014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1500174"/>
            <a:ext cx="3929058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85852" y="0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Международные конкурсы</a:t>
            </a:r>
          </a:p>
        </p:txBody>
      </p:sp>
      <p:pic>
        <p:nvPicPr>
          <p:cNvPr id="9" name="Picture 1" descr="C:\Documents and Settings\психолог\Рабочий стол\диплом Жадан Н.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142984"/>
            <a:ext cx="2924399" cy="3714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" name="Picture 5" descr="C:\Documents and Settings\психолог\Рабочий стол\дипломы 2018 детей\диплом Изосимов М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1357298"/>
            <a:ext cx="2428892" cy="33857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2" name="Picture 3" descr="C:\Documents and Settings\психолог\Рабочий стол\дипломы 2018 детей\Черкашин егор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1214422"/>
            <a:ext cx="2692902" cy="36433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71472" y="5072074"/>
          <a:ext cx="8001057" cy="157163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231327"/>
                <a:gridCol w="2617033"/>
                <a:gridCol w="1152697"/>
              </a:tblGrid>
              <a:tr h="37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Участник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Место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Конкурс «Праздники и памятные дни России» </a:t>
                      </a:r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Жадан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Анастасия</a:t>
                      </a:r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Интернет-олимпиада «Я помню! Я горжусь!» </a:t>
                      </a:r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Изосимов Максим</a:t>
                      </a:r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006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Интернет-олимпиада по психологии </a:t>
                      </a:r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Черкашин Егор</a:t>
                      </a:r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85852" y="0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Всероссийские, окружные конкурсы </a:t>
            </a:r>
          </a:p>
        </p:txBody>
      </p:sp>
      <p:pic>
        <p:nvPicPr>
          <p:cNvPr id="5" name="Picture 5" descr="D:\Документы с рабочего стола\карта результативности\для аттестации Дедович О.Н\достижения воспитанников\Щепина Т.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928670"/>
            <a:ext cx="2736304" cy="3600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3357563" y="1214438"/>
          <a:ext cx="2736850" cy="369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PDF" r:id="rId6" imgW="0" imgH="0" progId="FoxitReader.Document">
                  <p:embed/>
                </p:oleObj>
              </mc:Choice>
              <mc:Fallback>
                <p:oleObj name="PDF" r:id="rId6" imgW="0" imgH="0" progId="FoxitReader.Document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63" y="1214438"/>
                        <a:ext cx="2736850" cy="369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6215063" y="928688"/>
          <a:ext cx="2520950" cy="368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PDF" r:id="rId8" imgW="0" imgH="0" progId="FoxitReader.Document">
                  <p:embed/>
                </p:oleObj>
              </mc:Choice>
              <mc:Fallback>
                <p:oleObj name="PDF" r:id="rId8" imgW="0" imgH="0" progId="FoxitReader.Document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63" y="928688"/>
                        <a:ext cx="2520950" cy="3684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5072074"/>
          <a:ext cx="8643998" cy="1571636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4571343"/>
                <a:gridCol w="2827331"/>
                <a:gridCol w="1245324"/>
              </a:tblGrid>
              <a:tr h="37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Участник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Место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Конкурс «Права ребенка»</a:t>
                      </a: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Щепина Татьяна</a:t>
                      </a: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Блиц-олимпиада «Я- гражданин России» </a:t>
                      </a: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Байдацкий</a:t>
                      </a:r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Никита</a:t>
                      </a: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006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Конкурс: «Я Россией горжусь!» </a:t>
                      </a: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Махрова Елизавета</a:t>
                      </a: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85852" y="0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volunteer34.ru/uploads/news/items/preview_photo_58c28554a734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95674">
            <a:off x="164280" y="785387"/>
            <a:ext cx="4091361" cy="2548334"/>
          </a:xfrm>
          <a:prstGeom prst="rect">
            <a:avLst/>
          </a:prstGeom>
          <a:noFill/>
        </p:spPr>
      </p:pic>
      <p:pic>
        <p:nvPicPr>
          <p:cNvPr id="8" name="Picture 4" descr="C:\Users\Admin\Desktop\РДШ\j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142852"/>
            <a:ext cx="2286016" cy="1987165"/>
          </a:xfrm>
          <a:prstGeom prst="rect">
            <a:avLst/>
          </a:prstGeom>
          <a:noFill/>
        </p:spPr>
      </p:pic>
      <p:pic>
        <p:nvPicPr>
          <p:cNvPr id="9" name="Picture 2" descr="C:\Users\Admin\Desktop\РДШ\8299623_w640_h640_znachok-ya-volonter.jpg"/>
          <p:cNvPicPr>
            <a:picLocks noChangeAspect="1" noChangeArrowheads="1"/>
          </p:cNvPicPr>
          <p:nvPr/>
        </p:nvPicPr>
        <p:blipFill>
          <a:blip r:embed="rId6" cstate="print"/>
          <a:srcRect l="9000" t="9000" r="6998" b="9998"/>
          <a:stretch>
            <a:fillRect/>
          </a:stretch>
        </p:blipFill>
        <p:spPr bwMode="auto">
          <a:xfrm>
            <a:off x="6699233" y="285728"/>
            <a:ext cx="2444767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C:\Users\Home\AppData\Local\Temp\Rar$DIa0.681\акция Твори добро.jpg"/>
          <p:cNvPicPr>
            <a:picLocks noChangeAspect="1" noChangeArrowheads="1"/>
          </p:cNvPicPr>
          <p:nvPr/>
        </p:nvPicPr>
        <p:blipFill>
          <a:blip r:embed="rId7" cstate="print"/>
          <a:srcRect l="3747" t="40022" r="9582" b="4964"/>
          <a:stretch>
            <a:fillRect/>
          </a:stretch>
        </p:blipFill>
        <p:spPr bwMode="auto">
          <a:xfrm>
            <a:off x="90398" y="3357562"/>
            <a:ext cx="8839320" cy="32329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28728" y="0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Каждый волонтер – настоящий герой!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Волонтеры очень хотят сделать мир лучше и добрее!!! </a:t>
            </a:r>
          </a:p>
        </p:txBody>
      </p:sp>
      <p:pic>
        <p:nvPicPr>
          <p:cNvPr id="9" name="Picture 5" descr="superhero-304713__3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484313"/>
            <a:ext cx="4857750" cy="3238500"/>
          </a:xfrm>
          <a:prstGeom prst="rect">
            <a:avLst/>
          </a:prstGeom>
          <a:noFill/>
        </p:spPr>
      </p:pic>
      <p:sp>
        <p:nvSpPr>
          <p:cNvPr id="10" name="WordArt 7"/>
          <p:cNvSpPr>
            <a:spLocks noChangeArrowheads="1" noChangeShapeType="1" noTextEdit="1"/>
          </p:cNvSpPr>
          <p:nvPr/>
        </p:nvSpPr>
        <p:spPr bwMode="auto">
          <a:xfrm>
            <a:off x="250825" y="4581525"/>
            <a:ext cx="8569325" cy="1963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Спешите делать добро!</a:t>
            </a:r>
          </a:p>
        </p:txBody>
      </p:sp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 t="153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Схема 3"/>
          <p:cNvGraphicFramePr/>
          <p:nvPr/>
        </p:nvGraphicFramePr>
        <p:xfrm>
          <a:off x="0" y="357166"/>
          <a:ext cx="9144000" cy="6103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Пропаганда здорового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образа жизни </a:t>
            </a:r>
          </a:p>
        </p:txBody>
      </p:sp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0"/>
          <p:cNvSpPr>
            <a:spLocks noChangeArrowheads="1"/>
          </p:cNvSpPr>
          <p:nvPr/>
        </p:nvSpPr>
        <p:spPr bwMode="auto">
          <a:xfrm>
            <a:off x="214282" y="2000240"/>
            <a:ext cx="842667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>Акция «День борьбы со </a:t>
            </a:r>
            <a:r>
              <a:rPr lang="ru-RU" sz="2000" dirty="0" err="1" smtClean="0">
                <a:latin typeface="Times New Roman"/>
                <a:ea typeface="Calibri"/>
              </a:rPr>
              <a:t>СПИДом</a:t>
            </a:r>
            <a:r>
              <a:rPr lang="ru-RU" sz="2000" dirty="0" smtClean="0">
                <a:latin typeface="Times New Roman"/>
                <a:ea typeface="Calibri"/>
              </a:rPr>
              <a:t>» </a:t>
            </a:r>
          </a:p>
          <a:p>
            <a:pPr marR="0" lvl="0" indent="0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>Акция «Откажись от вредных привычек» </a:t>
            </a:r>
          </a:p>
          <a:p>
            <a:pPr marR="0" lvl="0" indent="0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>Акция «Защитим детей на дорогах» </a:t>
            </a:r>
          </a:p>
          <a:p>
            <a:pPr marR="0" lvl="0" indent="0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>Акция «Шагающий автобус»</a:t>
            </a:r>
          </a:p>
          <a:p>
            <a:pPr fontAlgn="base"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>Акция «</a:t>
            </a:r>
            <a:r>
              <a:rPr lang="ru-RU" sz="2000" dirty="0" err="1" smtClean="0">
                <a:latin typeface="Times New Roman"/>
                <a:ea typeface="Calibri"/>
              </a:rPr>
              <a:t>Миссия-жить</a:t>
            </a:r>
            <a:r>
              <a:rPr lang="ru-RU" sz="2000" dirty="0" smtClean="0">
                <a:latin typeface="Times New Roman"/>
                <a:ea typeface="Calibri"/>
              </a:rPr>
              <a:t>» </a:t>
            </a:r>
          </a:p>
          <a:p>
            <a:pPr fontAlgn="base"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>Акция «</a:t>
            </a:r>
            <a:r>
              <a:rPr lang="ru-RU" sz="2000" dirty="0" err="1" smtClean="0">
                <a:latin typeface="Times New Roman"/>
                <a:ea typeface="Calibri"/>
              </a:rPr>
              <a:t>Дети-детям</a:t>
            </a:r>
            <a:r>
              <a:rPr lang="ru-RU" sz="2000" dirty="0" smtClean="0">
                <a:latin typeface="Times New Roman"/>
                <a:ea typeface="Calibri"/>
              </a:rPr>
              <a:t>»</a:t>
            </a:r>
          </a:p>
          <a:p>
            <a:pPr marR="0" lvl="0" indent="0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>Конкурсы рисунков «Я выбираю жизнь»</a:t>
            </a:r>
          </a:p>
          <a:p>
            <a:pPr fontAlgn="base"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>Часы общения на тему «Курение опасное увлечение»</a:t>
            </a:r>
          </a:p>
          <a:p>
            <a:pPr marR="0" lvl="0" indent="0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>Профилактические беседы с подростками «Жизнь-главная ценность на земле»</a:t>
            </a:r>
          </a:p>
          <a:p>
            <a:pPr fontAlgn="base"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>Беседы с учащимися объединений МАУ ДО «ДДТ» «Вредные привычки и их последствия» </a:t>
            </a:r>
          </a:p>
          <a:p>
            <a:pPr marR="0" lvl="0" indent="0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>Спортивные соревнования среди учащихся объединений МАУ ДО «ДДТ»  в рамках фестиваля  «Мы выбираем здоровье!»</a:t>
            </a:r>
          </a:p>
        </p:txBody>
      </p:sp>
      <p:pic>
        <p:nvPicPr>
          <p:cNvPr id="10" name="Picture 2" descr="https://bal-ds52.edumsko.ru/uploads/3000/2977/section/196353/DSC_0003.JPG?1491569633077"/>
          <p:cNvPicPr>
            <a:picLocks noChangeAspect="1" noChangeArrowheads="1"/>
          </p:cNvPicPr>
          <p:nvPr/>
        </p:nvPicPr>
        <p:blipFill>
          <a:blip r:embed="rId4" cstate="print"/>
          <a:srcRect t="2312" r="3441" b="2900"/>
          <a:stretch>
            <a:fillRect/>
          </a:stretch>
        </p:blipFill>
        <p:spPr bwMode="auto">
          <a:xfrm>
            <a:off x="4929190" y="1357299"/>
            <a:ext cx="4000496" cy="2653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 t="153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25323" r="24136" b="4301"/>
          <a:stretch>
            <a:fillRect/>
          </a:stretch>
        </p:blipFill>
        <p:spPr bwMode="auto">
          <a:xfrm>
            <a:off x="43382" y="3929066"/>
            <a:ext cx="4210343" cy="2928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22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Профилактические беседы: «Жизнь-главная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ценность на земле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«Учимся быть терпимыми»</a:t>
            </a:r>
            <a:r>
              <a:rPr lang="ru-RU" sz="28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b="0" cap="none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cuments and Settings\Администратор\Рабочий стол\ФОТО Дедович ОН\P1169042.JPG"/>
          <p:cNvPicPr/>
          <p:nvPr/>
        </p:nvPicPr>
        <p:blipFill>
          <a:blip r:embed="rId4" cstate="print"/>
          <a:srcRect t="17209"/>
          <a:stretch>
            <a:fillRect/>
          </a:stretch>
        </p:blipFill>
        <p:spPr bwMode="auto">
          <a:xfrm>
            <a:off x="285720" y="1142984"/>
            <a:ext cx="4143404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Documents and Settings\Администратор\Рабочий стол\ФОТО Дедович ОН\P1169053.JPG"/>
          <p:cNvPicPr/>
          <p:nvPr/>
        </p:nvPicPr>
        <p:blipFill>
          <a:blip r:embed="rId5" cstate="print"/>
          <a:srcRect t="22679"/>
          <a:stretch>
            <a:fillRect/>
          </a:stretch>
        </p:blipFill>
        <p:spPr bwMode="auto">
          <a:xfrm>
            <a:off x="4572000" y="3929066"/>
            <a:ext cx="4214842" cy="2928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/>
          <a:srcRect l="4055" t="12190" r="8589" b="11725"/>
          <a:stretch>
            <a:fillRect/>
          </a:stretch>
        </p:blipFill>
        <p:spPr>
          <a:xfrm>
            <a:off x="4857752" y="1114381"/>
            <a:ext cx="3929090" cy="2751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33672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00298" y="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Беседа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«Внимание, всем!» </a:t>
            </a:r>
          </a:p>
        </p:txBody>
      </p:sp>
      <p:pic>
        <p:nvPicPr>
          <p:cNvPr id="5" name="Рисунок 4" descr="C:\Documents and Settings\психолог\Рабочий стол\РАБОТА\лидер конспекты\фото час общения ЗОЖ\IMG_8782.JPG"/>
          <p:cNvPicPr/>
          <p:nvPr/>
        </p:nvPicPr>
        <p:blipFill>
          <a:blip r:embed="rId4" cstate="print"/>
          <a:srcRect t="2857"/>
          <a:stretch>
            <a:fillRect/>
          </a:stretch>
        </p:blipFill>
        <p:spPr bwMode="auto">
          <a:xfrm>
            <a:off x="0" y="1857364"/>
            <a:ext cx="4500594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Documents and Settings\психолог\Рабочий стол\РАБОТА\лидер конспекты\фото объединения Лидер\фото2.jpg"/>
          <p:cNvPicPr/>
          <p:nvPr/>
        </p:nvPicPr>
        <p:blipFill>
          <a:blip r:embed="rId5" cstate="print"/>
          <a:srcRect t="6250" r="-1667"/>
          <a:stretch>
            <a:fillRect/>
          </a:stretch>
        </p:blipFill>
        <p:spPr bwMode="auto">
          <a:xfrm>
            <a:off x="4572000" y="1857364"/>
            <a:ext cx="4572000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357290" y="0"/>
            <a:ext cx="77867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Марафон здоровья, посвященный Всероссийскому дню здоровья.</a:t>
            </a:r>
            <a:endParaRPr lang="ru-RU" sz="25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\\Sekretary\референд\7. АЛЬКИНА\МАРАФОН ЗДОРОВЬЯ\фото ЗОЖ\20190409_145933(0).jpg"/>
          <p:cNvPicPr/>
          <p:nvPr/>
        </p:nvPicPr>
        <p:blipFill>
          <a:blip r:embed="rId4" cstate="print"/>
          <a:srcRect t="6491" r="1754" b="14003"/>
          <a:stretch>
            <a:fillRect/>
          </a:stretch>
        </p:blipFill>
        <p:spPr bwMode="auto">
          <a:xfrm>
            <a:off x="4786314" y="1357298"/>
            <a:ext cx="4000528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\\Sekretary\референд\7. АЛЬКИНА\МАРАФОН ЗДОРОВЬЯ\Фото неделя  здоровья\20190402_16145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428736"/>
            <a:ext cx="4006634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\\Sekretary\референд\7. АЛЬКИНА\МАРАФОН ЗДОРОВЬЯ\Фото неделя  здоровья\20190402_162101.jpg"/>
          <p:cNvPicPr/>
          <p:nvPr/>
        </p:nvPicPr>
        <p:blipFill>
          <a:blip r:embed="rId6" cstate="print"/>
          <a:srcRect b="18329"/>
          <a:stretch>
            <a:fillRect/>
          </a:stretch>
        </p:blipFill>
        <p:spPr bwMode="auto">
          <a:xfrm>
            <a:off x="214282" y="4143380"/>
            <a:ext cx="4929222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Admin\Desktop\ФОТО\Фото Веселые старты старты 2019\HZVC7049.JPG"/>
          <p:cNvPicPr/>
          <p:nvPr/>
        </p:nvPicPr>
        <p:blipFill>
          <a:blip r:embed="rId7" cstate="print"/>
          <a:srcRect l="9042" t="10811" r="11577"/>
          <a:stretch>
            <a:fillRect/>
          </a:stretch>
        </p:blipFill>
        <p:spPr bwMode="auto">
          <a:xfrm>
            <a:off x="5357818" y="4071942"/>
            <a:ext cx="350046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58507" y="285728"/>
            <a:ext cx="79551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Городская акция «Стоп ВИЧ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СПИД»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1268760"/>
            <a:ext cx="82490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  <a:tabLst>
                <a:tab pos="180975" algn="l"/>
              </a:tabLst>
            </a:pPr>
            <a:r>
              <a:rPr lang="ru-RU" sz="2400" dirty="0" smtClean="0">
                <a:latin typeface="Times New Roman"/>
                <a:ea typeface="Calibri"/>
              </a:rPr>
              <a:t>Учащиеся МАУ ДО «ДДТ» объединения «Волонтер» вышли на улицы города и раздавали жителям города Когалыма буклеты и брошюры по данной тематике</a:t>
            </a:r>
            <a:r>
              <a:rPr lang="ru-RU" sz="2000" dirty="0" smtClean="0">
                <a:latin typeface="Times New Roman"/>
                <a:ea typeface="Calibri"/>
              </a:rPr>
              <a:t/>
            </a:r>
            <a:br>
              <a:rPr lang="ru-RU" sz="2000" dirty="0" smtClean="0">
                <a:latin typeface="Times New Roman"/>
                <a:ea typeface="Calibri"/>
              </a:rPr>
            </a:br>
            <a:endParaRPr lang="ru-RU" sz="2000" dirty="0" smtClean="0">
              <a:latin typeface="Times New Roman"/>
              <a:ea typeface="Calibri"/>
            </a:endParaRPr>
          </a:p>
        </p:txBody>
      </p:sp>
      <p:pic>
        <p:nvPicPr>
          <p:cNvPr id="13" name="Содержимое 3" descr="C:\Users\user\Desktop\все фото\IMG_20171130_162825.jpg"/>
          <p:cNvPicPr>
            <a:picLocks noGrp="1"/>
          </p:cNvPicPr>
          <p:nvPr>
            <p:ph idx="1"/>
          </p:nvPr>
        </p:nvPicPr>
        <p:blipFill>
          <a:blip r:embed="rId4" cstate="print"/>
          <a:srcRect l="6335"/>
          <a:stretch>
            <a:fillRect/>
          </a:stretch>
        </p:blipFill>
        <p:spPr bwMode="auto">
          <a:xfrm>
            <a:off x="0" y="2500306"/>
            <a:ext cx="442912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C:\Users\user\Desktop\все фото\IMG_20171130_162028.jpg"/>
          <p:cNvPicPr/>
          <p:nvPr/>
        </p:nvPicPr>
        <p:blipFill>
          <a:blip r:embed="rId5" cstate="print"/>
          <a:srcRect t="12851" r="28720" b="15155"/>
          <a:stretch>
            <a:fillRect/>
          </a:stretch>
        </p:blipFill>
        <p:spPr bwMode="auto">
          <a:xfrm>
            <a:off x="4572000" y="2928934"/>
            <a:ext cx="4429156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71440" y="0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Участие в окружном конкурсе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патриотических проектов «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СелфИстория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1268760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  <a:tabLst>
                <a:tab pos="180975" algn="l"/>
              </a:tabLst>
            </a:pPr>
            <a:r>
              <a:rPr lang="ru-RU" sz="2000" dirty="0" smtClean="0">
                <a:latin typeface="Times New Roman"/>
                <a:ea typeface="Calibri"/>
              </a:rPr>
              <a:t/>
            </a:r>
            <a:br>
              <a:rPr lang="ru-RU" sz="2000" dirty="0" smtClean="0">
                <a:latin typeface="Times New Roman"/>
                <a:ea typeface="Calibri"/>
              </a:rPr>
            </a:br>
            <a:endParaRPr lang="ru-RU" sz="2000" dirty="0" smtClean="0">
              <a:latin typeface="Times New Roman"/>
              <a:ea typeface="Calibri"/>
            </a:endParaRP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7039" t="14377" r="55316" b="43099"/>
          <a:stretch>
            <a:fillRect/>
          </a:stretch>
        </p:blipFill>
        <p:spPr bwMode="auto">
          <a:xfrm>
            <a:off x="142844" y="1857364"/>
            <a:ext cx="5083714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3905" name="Picture 1" descr="\\Sekretary\референд\14. АЛЬКИНА\РДШ\от Дедович О.Н\диплом Селфи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16752" y="1214422"/>
            <a:ext cx="3827247" cy="5643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900igr.net/datai/obschestvoznanie/Upravlenie-razvitiem-gorodov/0002-002-Napravlenie-podgotovki-27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1" descr="C:\Documents and Settings\Администратор\Рабочий стол\БУЛЬБА 2011 - 2012\МЕРОПРИЯТИЯ\сургут\4339611341f791f55f0ccae471250f6f9a9ad0519e_s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928630" y="0"/>
            <a:ext cx="82153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Всероссийская акция «Дети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России-против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наркотиков» </a:t>
            </a:r>
          </a:p>
          <a:p>
            <a:pPr algn="ctr"/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1268760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  <a:tabLst>
                <a:tab pos="180975" algn="l"/>
              </a:tabLst>
            </a:pPr>
            <a:r>
              <a:rPr lang="ru-RU" sz="2800" dirty="0" smtClean="0">
                <a:latin typeface="Times New Roman"/>
                <a:ea typeface="Calibri"/>
              </a:rPr>
              <a:t>Проведена совместно с инспекторами ОДН и ОКОН </a:t>
            </a:r>
          </a:p>
          <a:p>
            <a:pPr algn="ctr" fontAlgn="base">
              <a:spcAft>
                <a:spcPct val="0"/>
              </a:spcAft>
              <a:tabLst>
                <a:tab pos="180975" algn="l"/>
              </a:tabLst>
            </a:pPr>
            <a:r>
              <a:rPr lang="ru-RU" sz="2800" dirty="0" smtClean="0">
                <a:latin typeface="Times New Roman"/>
                <a:ea typeface="Calibri"/>
              </a:rPr>
              <a:t>(ОМВД России по </a:t>
            </a:r>
            <a:r>
              <a:rPr lang="ru-RU" sz="2800" dirty="0" err="1" smtClean="0">
                <a:latin typeface="Times New Roman"/>
                <a:ea typeface="Calibri"/>
              </a:rPr>
              <a:t>г.Когалыму</a:t>
            </a:r>
            <a:r>
              <a:rPr lang="ru-RU" sz="2800" dirty="0" smtClean="0">
                <a:latin typeface="Times New Roman"/>
                <a:ea typeface="Calibri"/>
              </a:rPr>
              <a:t>)</a:t>
            </a:r>
          </a:p>
        </p:txBody>
      </p:sp>
      <p:pic>
        <p:nvPicPr>
          <p:cNvPr id="15" name="Picture 10" descr="undefined"/>
          <p:cNvPicPr>
            <a:picLocks noChangeAspect="1" noChangeArrowheads="1"/>
          </p:cNvPicPr>
          <p:nvPr/>
        </p:nvPicPr>
        <p:blipFill>
          <a:blip r:embed="rId4" cstate="print"/>
          <a:srcRect l="3468" t="6756" b="9773"/>
          <a:stretch>
            <a:fillRect/>
          </a:stretch>
        </p:blipFill>
        <p:spPr bwMode="auto">
          <a:xfrm>
            <a:off x="3071802" y="2500306"/>
            <a:ext cx="5869316" cy="3675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6" descr="undefined"/>
          <p:cNvPicPr>
            <a:picLocks noChangeAspect="1" noChangeArrowheads="1"/>
          </p:cNvPicPr>
          <p:nvPr/>
        </p:nvPicPr>
        <p:blipFill>
          <a:blip r:embed="rId5" cstate="print"/>
          <a:srcRect t="9598" r="13376" b="8454"/>
          <a:stretch>
            <a:fillRect/>
          </a:stretch>
        </p:blipFill>
        <p:spPr bwMode="auto">
          <a:xfrm>
            <a:off x="214282" y="2500306"/>
            <a:ext cx="2791785" cy="3521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83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870</TotalTime>
  <Words>366</Words>
  <Application>Microsoft Office PowerPoint</Application>
  <PresentationFormat>Экран (4:3)</PresentationFormat>
  <Paragraphs>73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Calibri</vt:lpstr>
      <vt:lpstr>Georgia</vt:lpstr>
      <vt:lpstr>Lucida Sans Unicode</vt:lpstr>
      <vt:lpstr>Times New Roman</vt:lpstr>
      <vt:lpstr>Verdana</vt:lpstr>
      <vt:lpstr>Wingdings 2</vt:lpstr>
      <vt:lpstr>Wingdings 3</vt:lpstr>
      <vt:lpstr>Открытая</vt:lpstr>
      <vt:lpstr>PDF</vt:lpstr>
      <vt:lpstr>Презентация PowerPoint</vt:lpstr>
      <vt:lpstr>Презентация PowerPoint</vt:lpstr>
      <vt:lpstr>Презентация PowerPoint</vt:lpstr>
      <vt:lpstr> Профилактические беседы: «Жизнь-главная ценность на земле», «Учимся быть терпимыми»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Митинг, посвященный  30-летию вывода Советских войск из Афганистана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A8</cp:lastModifiedBy>
  <cp:revision>208</cp:revision>
  <dcterms:modified xsi:type="dcterms:W3CDTF">2022-02-09T10:13:35Z</dcterms:modified>
</cp:coreProperties>
</file>