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0" r:id="rId5"/>
    <p:sldId id="272" r:id="rId6"/>
    <p:sldId id="276" r:id="rId7"/>
    <p:sldId id="278" r:id="rId8"/>
    <p:sldId id="275" r:id="rId9"/>
    <p:sldId id="279" r:id="rId10"/>
    <p:sldId id="280" r:id="rId11"/>
    <p:sldId id="266" r:id="rId12"/>
    <p:sldId id="267" r:id="rId13"/>
    <p:sldId id="268" r:id="rId14"/>
    <p:sldId id="281" r:id="rId15"/>
    <p:sldId id="264" r:id="rId16"/>
    <p:sldId id="270" r:id="rId17"/>
    <p:sldId id="269" r:id="rId18"/>
    <p:sldId id="261" r:id="rId19"/>
    <p:sldId id="265" r:id="rId20"/>
    <p:sldId id="26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DDDD"/>
    <a:srgbClr val="CCCCFF"/>
    <a:srgbClr val="FFFFCC"/>
    <a:srgbClr val="CC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6B92D-E1B1-479F-B94D-035705841F82}" type="datetimeFigureOut">
              <a:rPr lang="ru-RU" smtClean="0"/>
              <a:pPr/>
              <a:t>05.12.2021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82356-C3FE-4174-A004-A02C253BB89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67677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82356-C3FE-4174-A004-A02C253BB89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7009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png"/><Relationship Id="rId7" Type="http://schemas.openxmlformats.org/officeDocument/2006/relationships/image" Target="../media/image6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10" Type="http://schemas.openxmlformats.org/officeDocument/2006/relationships/image" Target="../media/image9.gif"/><Relationship Id="rId4" Type="http://schemas.openxmlformats.org/officeDocument/2006/relationships/image" Target="../media/image3.gif"/><Relationship Id="rId9" Type="http://schemas.openxmlformats.org/officeDocument/2006/relationships/image" Target="../media/image8.gi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 descr="46489442_1247982706_36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24300"/>
            <a:ext cx="914400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Группа 28"/>
          <p:cNvGrpSpPr>
            <a:grpSpLocks/>
          </p:cNvGrpSpPr>
          <p:nvPr/>
        </p:nvGrpSpPr>
        <p:grpSpPr bwMode="auto">
          <a:xfrm>
            <a:off x="-50800" y="-12700"/>
            <a:ext cx="9220200" cy="6896100"/>
            <a:chOff x="-51516" y="-12879"/>
            <a:chExt cx="9221274" cy="6896637"/>
          </a:xfrm>
        </p:grpSpPr>
        <p:pic>
          <p:nvPicPr>
            <p:cNvPr id="4" name="Рисунок 8" descr="63637715_2caa93e66836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6039820" y="3728062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Рисунок 9" descr="63637715_2caa93e66836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1516" y="-12879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10" descr="63637715_2caa93e66836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039820" y="57996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11" descr="63637715_2caa93e66836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109512" y="3753820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Рисунок 12" descr="лев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4365625"/>
            <a:ext cx="144462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3" descr="просьба.gif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652963"/>
            <a:ext cx="12827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4" descr="кувырок.gi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51364">
            <a:off x="3465513" y="4073525"/>
            <a:ext cx="14827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5" descr="пугает.gi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724400"/>
            <a:ext cx="1335087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6" descr="смеется.gif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868863"/>
            <a:ext cx="154940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7" descr="машет лапкой.gif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088" y="3357563"/>
            <a:ext cx="11303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 descr="68776316_94ac70e4f77f3074a94043f2f6e6845d.gif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9013" y="5903913"/>
            <a:ext cx="30749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EB583-B2E6-4A90-AA67-E8B6F4F9B39B}" type="datetimeFigureOut">
              <a:rPr lang="ru-RU"/>
              <a:pPr>
                <a:defRPr/>
              </a:pPr>
              <a:t>05.12.2021</a:t>
            </a:fld>
            <a:endParaRPr lang="ru-RU" dirty="0"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39ACE-DE6E-4DB7-BB8F-5DE1C6C80B8D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189361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1"/>
          <p:cNvGrpSpPr>
            <a:grpSpLocks/>
          </p:cNvGrpSpPr>
          <p:nvPr/>
        </p:nvGrpSpPr>
        <p:grpSpPr bwMode="auto">
          <a:xfrm>
            <a:off x="-50800" y="-12700"/>
            <a:ext cx="9220200" cy="6896100"/>
            <a:chOff x="-51516" y="-12879"/>
            <a:chExt cx="9221274" cy="6896637"/>
          </a:xfrm>
        </p:grpSpPr>
        <p:pic>
          <p:nvPicPr>
            <p:cNvPr id="5" name="Рисунок 7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6039820" y="3728062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8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1516" y="-12879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9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039820" y="57996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Рисунок 10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109512" y="3753820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Рисунок 11" descr="лев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08500"/>
            <a:ext cx="1590675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383E3-6129-422C-AD63-B2E211CA7E3B}" type="datetimeFigureOut">
              <a:rPr lang="ru-RU"/>
              <a:pPr>
                <a:defRPr/>
              </a:pPr>
              <a:t>05.12.2021</a:t>
            </a:fld>
            <a:endParaRPr lang="ru-RU" dirty="0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943EA-D7EA-4AFA-A71C-DF9E0BAE6FF8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1561345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-50800" y="-12700"/>
            <a:ext cx="9220200" cy="6896100"/>
            <a:chOff x="-51516" y="-12879"/>
            <a:chExt cx="9221274" cy="6896637"/>
          </a:xfrm>
        </p:grpSpPr>
        <p:pic>
          <p:nvPicPr>
            <p:cNvPr id="4" name="Рисунок 7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6039820" y="3728062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Рисунок 8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1516" y="-12879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9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039820" y="57996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10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109512" y="3753820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Рисунок 11" descr="93578a989ca4d5625deac32e5a4513a6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125" y="4581525"/>
            <a:ext cx="1512888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BEE6E-EE51-4F30-8EB5-378932E74382}" type="datetimeFigureOut">
              <a:rPr lang="ru-RU"/>
              <a:pPr>
                <a:defRPr/>
              </a:pPr>
              <a:t>05.12.2021</a:t>
            </a:fld>
            <a:endParaRPr lang="ru-RU" dirty="0"/>
          </a:p>
        </p:txBody>
      </p:sp>
      <p:sp>
        <p:nvSpPr>
          <p:cNvPr id="10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1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4D589E-A6F6-4FDB-B5B0-851FD4487F01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1724059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9"/>
          <p:cNvGrpSpPr>
            <a:grpSpLocks/>
          </p:cNvGrpSpPr>
          <p:nvPr/>
        </p:nvGrpSpPr>
        <p:grpSpPr bwMode="auto">
          <a:xfrm>
            <a:off x="-50800" y="-12700"/>
            <a:ext cx="9220200" cy="6896100"/>
            <a:chOff x="-51516" y="-12879"/>
            <a:chExt cx="9221274" cy="6896637"/>
          </a:xfrm>
        </p:grpSpPr>
        <p:pic>
          <p:nvPicPr>
            <p:cNvPr id="5" name="Рисунок 7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6039820" y="3728062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8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1516" y="-12879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9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039820" y="57996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Рисунок 10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109512" y="3753820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Рисунок 11" descr="кувырок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894138"/>
            <a:ext cx="1800225" cy="291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8BEA1-8495-4B93-9505-6E418261F597}" type="datetimeFigureOut">
              <a:rPr lang="ru-RU"/>
              <a:pPr>
                <a:defRPr/>
              </a:pPr>
              <a:t>05.12.2021</a:t>
            </a:fld>
            <a:endParaRPr lang="ru-RU" dirty="0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D6C326-30E2-4EE6-891F-F167C8380264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436011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-50800" y="-12700"/>
            <a:ext cx="9220200" cy="6896100"/>
            <a:chOff x="-51516" y="-12879"/>
            <a:chExt cx="9221274" cy="6896637"/>
          </a:xfrm>
        </p:grpSpPr>
        <p:pic>
          <p:nvPicPr>
            <p:cNvPr id="3" name="Рисунок 7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6039820" y="3728062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Рисунок 8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1516" y="-12879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Рисунок 9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039820" y="57996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10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109512" y="3753820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Рисунок 11" descr="146217b1ded284022cfde1884793a289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508500"/>
            <a:ext cx="1476375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393C7-0B48-4B3A-BA2B-487AA55CE900}" type="datetimeFigureOut">
              <a:rPr lang="ru-RU"/>
              <a:pPr>
                <a:defRPr/>
              </a:pPr>
              <a:t>05.12.2021</a:t>
            </a:fld>
            <a:endParaRPr lang="ru-RU" dirty="0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790C7-7F42-4E49-A3F2-BF4EEA70F79B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2700707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8"/>
          <p:cNvGrpSpPr>
            <a:grpSpLocks/>
          </p:cNvGrpSpPr>
          <p:nvPr/>
        </p:nvGrpSpPr>
        <p:grpSpPr bwMode="auto">
          <a:xfrm>
            <a:off x="-50800" y="-12700"/>
            <a:ext cx="9220200" cy="6896100"/>
            <a:chOff x="-51516" y="-12879"/>
            <a:chExt cx="9221274" cy="6896637"/>
          </a:xfrm>
        </p:grpSpPr>
        <p:pic>
          <p:nvPicPr>
            <p:cNvPr id="4" name="Рисунок 7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6039820" y="3728062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Рисунок 8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1516" y="-12879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9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039820" y="57996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10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109512" y="3753820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Рисунок 11" descr="bcf6a3f2b43bb0d7607ba6139faafab4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940300"/>
            <a:ext cx="1979613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D71D1-C0B2-4678-85F7-81B4D8654926}" type="datetimeFigureOut">
              <a:rPr lang="ru-RU"/>
              <a:pPr>
                <a:defRPr/>
              </a:pPr>
              <a:t>05.12.2021</a:t>
            </a:fld>
            <a:endParaRPr lang="ru-RU" dirty="0"/>
          </a:p>
        </p:txBody>
      </p:sp>
      <p:sp>
        <p:nvSpPr>
          <p:cNvPr id="10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1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C0098-BBE4-42E4-8696-A51D6A54A826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3390896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-50800" y="-12700"/>
            <a:ext cx="9220200" cy="6896100"/>
            <a:chOff x="-51516" y="-12879"/>
            <a:chExt cx="9221274" cy="6896637"/>
          </a:xfrm>
        </p:grpSpPr>
        <p:pic>
          <p:nvPicPr>
            <p:cNvPr id="4" name="Рисунок 7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6039820" y="3728062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Рисунок 8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1516" y="-12879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Рисунок 9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039820" y="57996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10" descr="63637715_2caa93e66836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109512" y="3753820"/>
              <a:ext cx="3200813" cy="3059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Рисунок 11" descr="машет лапкой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5825" y="4365625"/>
            <a:ext cx="1562100" cy="203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3363D-3865-42FD-BC62-CB51E83CA936}" type="datetimeFigureOut">
              <a:rPr lang="ru-RU"/>
              <a:pPr>
                <a:defRPr/>
              </a:pPr>
              <a:t>05.12.2021</a:t>
            </a:fld>
            <a:endParaRPr lang="ru-RU" dirty="0"/>
          </a:p>
        </p:txBody>
      </p:sp>
      <p:sp>
        <p:nvSpPr>
          <p:cNvPr id="10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1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815766-2CF7-48D5-A12C-454799C36672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1136723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FFCC"/>
            </a:gs>
            <a:gs pos="50000">
              <a:srgbClr val="FFFFCC"/>
            </a:gs>
            <a:gs pos="99001">
              <a:srgbClr val="FFDDDD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831F5B-6AE5-4E3B-ADC4-0EE42C522BDD}" type="datetimeFigureOut">
              <a:rPr lang="ru-RU"/>
              <a:pPr>
                <a:defRPr/>
              </a:pPr>
              <a:t>05.12.2021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Times New Roman" panose="02020603050405020304" pitchFamily="18" charset="0"/>
              </a:defRPr>
            </a:lvl1pPr>
          </a:lstStyle>
          <a:p>
            <a:fld id="{34FF915B-75EB-4EE4-848F-6A29542267AC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image" Target="../media/image24.png"/><Relationship Id="rId7" Type="http://schemas.openxmlformats.org/officeDocument/2006/relationships/image" Target="../media/image8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6.gif"/><Relationship Id="rId4" Type="http://schemas.openxmlformats.org/officeDocument/2006/relationships/image" Target="../media/image7.gif"/><Relationship Id="rId9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123728" y="3212976"/>
            <a:ext cx="6192838" cy="3928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sz="2000" b="1" dirty="0">
              <a:latin typeface="+mn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67744" y="116632"/>
            <a:ext cx="45902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accent6"/>
                </a:solidFill>
                <a:latin typeface="+mn-lt"/>
              </a:rPr>
              <a:t>Муниципальное автономное дошкольное образовательное учреждение детский сад </a:t>
            </a:r>
            <a:r>
              <a:rPr lang="ru-RU" sz="1600" dirty="0" smtClean="0">
                <a:solidFill>
                  <a:schemeClr val="accent6"/>
                </a:solidFill>
                <a:latin typeface="+mn-lt"/>
              </a:rPr>
              <a:t>«Сказка» корпус «Искорка» </a:t>
            </a:r>
          </a:p>
          <a:p>
            <a:pPr algn="ctr"/>
            <a:endParaRPr lang="ru-RU" sz="16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3284983"/>
            <a:ext cx="53285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500" b="1" kern="0" dirty="0">
              <a:solidFill>
                <a:srgbClr val="0066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1" i="0" u="none" strike="noStrike" kern="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500" b="1" kern="0" dirty="0">
              <a:solidFill>
                <a:srgbClr val="0066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1" i="0" u="none" strike="noStrike" kern="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700" dirty="0">
                <a:solidFill>
                  <a:srgbClr val="0066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700" dirty="0" smtClean="0">
                <a:solidFill>
                  <a:srgbClr val="0066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</a:t>
            </a:r>
            <a:r>
              <a:rPr lang="ru-RU" sz="1600" dirty="0" smtClean="0">
                <a:solidFill>
                  <a:schemeClr val="accent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Выполнила:  </a:t>
            </a:r>
            <a:r>
              <a:rPr lang="ru-RU" sz="1600" dirty="0" err="1" smtClean="0">
                <a:solidFill>
                  <a:schemeClr val="accent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Беляевских</a:t>
            </a:r>
            <a:r>
              <a:rPr lang="ru-RU" sz="1600" dirty="0" smtClean="0">
                <a:solidFill>
                  <a:schemeClr val="accent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И.Ю.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>
                <a:solidFill>
                  <a:schemeClr val="accent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600" dirty="0">
                <a:solidFill>
                  <a:schemeClr val="accent6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dirty="0">
                <a:solidFill>
                  <a:schemeClr val="accent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</a:t>
            </a:r>
            <a:r>
              <a:rPr lang="ru-RU" sz="1600" dirty="0" smtClean="0">
                <a:solidFill>
                  <a:schemeClr val="accent6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lang="ru-RU" sz="1700" dirty="0">
                <a:solidFill>
                  <a:srgbClr val="0066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700" dirty="0">
                <a:solidFill>
                  <a:srgbClr val="0066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700" dirty="0">
                <a:solidFill>
                  <a:srgbClr val="0066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</a:t>
            </a:r>
            <a:r>
              <a:rPr kumimoji="0" lang="ru-RU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700" b="0" i="0" u="none" strike="noStrike" kern="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196752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Презентация проекта  интегрированного занятия во 2 младшей группе по пожарной безопасности  на тему : по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потешке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«Кошкин дом»</a:t>
            </a:r>
          </a:p>
        </p:txBody>
      </p:sp>
      <p:pic>
        <p:nvPicPr>
          <p:cNvPr id="6" name="Рисунок 5" descr="C:\Users\Ирина\Desktop\фото\IMG_20211203_0651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492896"/>
            <a:ext cx="50405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60648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Рассказывание и обыгрывание </a:t>
            </a:r>
            <a:r>
              <a:rPr lang="ru-RU" b="1" dirty="0" err="1" smtClean="0"/>
              <a:t>потешки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C:\Users\Ирина\Desktop\фото\IMG_20211203_0817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268760"/>
            <a:ext cx="3456384" cy="460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32656"/>
            <a:ext cx="7272808" cy="4814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7704856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3690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Ирина\Desktop\фото\IMG_20211203_08164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7" y="620688"/>
            <a:ext cx="4320480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652120" y="3244334"/>
            <a:ext cx="302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Пожарная машина 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60648"/>
            <a:ext cx="5886400" cy="49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endParaRPr lang="ru-RU" sz="200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804692"/>
            <a:ext cx="4572000" cy="8874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8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000" b="1" dirty="0"/>
              <a:t>2. Выполнение проекта.</a:t>
            </a:r>
            <a:endParaRPr lang="ru-RU" sz="2000" dirty="0"/>
          </a:p>
          <a:p>
            <a:pPr>
              <a:lnSpc>
                <a:spcPts val="18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268760"/>
            <a:ext cx="5526360" cy="4799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Модель трех вопросов: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Что мы знаем про пожарных?</a:t>
            </a:r>
            <a:endParaRPr lang="ru-RU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Они тушат огонь </a:t>
            </a:r>
            <a:r>
              <a:rPr lang="ru-RU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(Женя. Г)</a:t>
            </a:r>
            <a:endParaRPr lang="ru-RU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Они спасают людей </a:t>
            </a:r>
            <a:r>
              <a:rPr lang="ru-RU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Ульяна</a:t>
            </a:r>
            <a:r>
              <a:rPr lang="ru-RU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 Я)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Что мы хотим узнать?</a:t>
            </a:r>
            <a:endParaRPr lang="ru-RU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Как они поднимаются на </a:t>
            </a:r>
            <a:r>
              <a:rPr lang="ru-RU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крышу? (Лиза. О)</a:t>
            </a:r>
            <a:endParaRPr lang="ru-RU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Как они узнают о пожаре? </a:t>
            </a:r>
            <a:r>
              <a:rPr lang="ru-RU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(Милана .Ш)</a:t>
            </a:r>
            <a:endParaRPr lang="ru-RU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Какими инструментами пользуются? </a:t>
            </a:r>
            <a:r>
              <a:rPr lang="ru-RU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(Ксюша .В)</a:t>
            </a:r>
            <a:endParaRPr lang="ru-RU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Что нужно сделать, чтобы узнать?</a:t>
            </a:r>
            <a:endParaRPr lang="ru-RU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Посмотреть </a:t>
            </a:r>
            <a:r>
              <a:rPr lang="ru-RU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в книге (</a:t>
            </a:r>
            <a:r>
              <a:rPr lang="ru-RU" dirty="0" err="1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Саша.С</a:t>
            </a:r>
            <a:r>
              <a:rPr lang="ru-RU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Спросить у мамы и у папы. </a:t>
            </a:r>
            <a:r>
              <a:rPr lang="ru-RU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(Ярослав .К)</a:t>
            </a:r>
            <a:endParaRPr lang="ru-RU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Посмотреть в компьютере. </a:t>
            </a:r>
            <a:r>
              <a:rPr lang="ru-RU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Ариша</a:t>
            </a:r>
            <a:r>
              <a:rPr lang="ru-RU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.Г)</a:t>
            </a:r>
            <a:endParaRPr lang="ru-RU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761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777686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8208912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7776864" cy="4882554"/>
          </a:xfrm>
        </p:spPr>
        <p:txBody>
          <a:bodyPr/>
          <a:lstStyle/>
          <a:p>
            <a:r>
              <a:rPr lang="ru-RU" sz="2400" b="1" dirty="0">
                <a:latin typeface="+mn-lt"/>
              </a:rPr>
              <a:t>3 этап. Заключительный. Итог проекта</a:t>
            </a:r>
            <a:r>
              <a:rPr lang="ru-RU" sz="2400" b="1" dirty="0" smtClean="0">
                <a:latin typeface="+mn-lt"/>
              </a:rPr>
              <a:t>.</a:t>
            </a:r>
            <a:br>
              <a:rPr lang="ru-RU" sz="2400" b="1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Исценировка</a:t>
            </a:r>
            <a:r>
              <a:rPr lang="ru-RU" sz="2800" dirty="0" smtClean="0">
                <a:latin typeface="+mn-lt"/>
              </a:rPr>
              <a:t> </a:t>
            </a:r>
            <a:r>
              <a:rPr lang="ru-RU" sz="2800" dirty="0" err="1" smtClean="0">
                <a:latin typeface="+mn-lt"/>
              </a:rPr>
              <a:t>потешки</a:t>
            </a:r>
            <a:r>
              <a:rPr lang="ru-RU" sz="2800" dirty="0" smtClean="0">
                <a:latin typeface="+mn-lt"/>
              </a:rPr>
              <a:t> «Кошкин дом</a:t>
            </a:r>
            <a:br>
              <a:rPr lang="ru-RU" sz="2800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>Выставка рисунков «Кошкин дом» </a:t>
            </a:r>
            <a:br>
              <a:rPr lang="ru-RU" sz="2800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>Презентация </a:t>
            </a:r>
            <a:r>
              <a:rPr lang="ru-RU" sz="2800" dirty="0">
                <a:latin typeface="+mn-lt"/>
              </a:rPr>
              <a:t>проекта</a:t>
            </a:r>
            <a:r>
              <a:rPr lang="ru-RU" sz="2800" dirty="0" smtClean="0">
                <a:latin typeface="+mn-lt"/>
              </a:rPr>
              <a:t>.</a:t>
            </a:r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r>
              <a:rPr lang="ru-RU" sz="2800" dirty="0">
                <a:latin typeface="+mn-lt"/>
              </a:rPr>
              <a:t> </a:t>
            </a:r>
            <a:br>
              <a:rPr lang="ru-RU" sz="2800" dirty="0">
                <a:latin typeface="+mn-lt"/>
              </a:rPr>
            </a:br>
            <a:endParaRPr lang="ru-RU" altLang="ru-RU" sz="2800" dirty="0" smtClean="0">
              <a:latin typeface="+mn-lt"/>
            </a:endParaRPr>
          </a:p>
        </p:txBody>
      </p:sp>
      <p:pic>
        <p:nvPicPr>
          <p:cNvPr id="3" name="Рисунок 2" descr="C:\Users\Ирина\Desktop\фото\IMG_20211203_06504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789040"/>
            <a:ext cx="4608511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7776864" cy="4882554"/>
          </a:xfrm>
        </p:spPr>
        <p:txBody>
          <a:bodyPr/>
          <a:lstStyle/>
          <a:p>
            <a:r>
              <a:rPr lang="ru-RU" sz="2800" dirty="0">
                <a:latin typeface="+mn-lt"/>
              </a:rPr>
              <a:t/>
            </a:r>
            <a:br>
              <a:rPr lang="ru-RU" sz="2800" dirty="0">
                <a:latin typeface="+mn-lt"/>
              </a:rPr>
            </a:br>
            <a:endParaRPr lang="ru-RU" altLang="ru-RU" sz="2800" dirty="0" smtClean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23728" y="908720"/>
            <a:ext cx="5382344" cy="490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6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  <a:r>
              <a:rPr lang="ru-RU" b="1" dirty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В ходе проекта дети узнали, что есть такая </a:t>
            </a:r>
            <a:r>
              <a:rPr lang="ru-RU" dirty="0" smtClean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профессия, как пожарные. У них сформировались азы в </a:t>
            </a:r>
            <a:r>
              <a:rPr lang="ru-RU" dirty="0" smtClean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проявлении </a:t>
            </a:r>
            <a:r>
              <a:rPr lang="ru-RU" dirty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заботливости, внимательности к сверстникам, взрослым.</a:t>
            </a:r>
            <a:endParaRPr lang="ru-RU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>
              <a:spcAft>
                <a:spcPts val="0"/>
              </a:spcAft>
            </a:pPr>
            <a:r>
              <a:rPr lang="ru-RU" dirty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</a:rPr>
              <a:t> Во время бесед, </a:t>
            </a:r>
            <a:r>
              <a:rPr lang="ru-RU" dirty="0" smtClean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</a:rPr>
              <a:t>дети узнали, что в детском саду имеются кнопки для сигнала о </a:t>
            </a:r>
            <a:r>
              <a:rPr lang="ru-RU" b="1" dirty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</a:rPr>
              <a:t>пожаре,</a:t>
            </a:r>
            <a:r>
              <a:rPr lang="ru-RU" dirty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</a:rPr>
              <a:t>запасные выходы из помещения, а также главная кнопка, которая подает сигнал </a:t>
            </a:r>
            <a:r>
              <a:rPr lang="ru-RU" dirty="0" smtClean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</a:rPr>
              <a:t>тревоги.</a:t>
            </a:r>
            <a:endParaRPr lang="ru-RU" dirty="0">
              <a:latin typeface="+mn-lt"/>
              <a:ea typeface="Times New Roman" panose="02020603050405020304" pitchFamily="18" charset="0"/>
            </a:endParaRPr>
          </a:p>
          <a:p>
            <a:pPr indent="228600">
              <a:spcAft>
                <a:spcPts val="0"/>
              </a:spcAft>
            </a:pPr>
            <a:r>
              <a:rPr lang="ru-RU" dirty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</a:rPr>
              <a:t> Из учебной</a:t>
            </a:r>
            <a:r>
              <a:rPr lang="ru-RU" b="1" dirty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</a:rPr>
              <a:t> пожарной</a:t>
            </a:r>
            <a:r>
              <a:rPr lang="ru-RU" dirty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</a:rPr>
              <a:t> тревоги-эвакуации из дошкольного учреждения дети узнали, что необходимо быстро, без суеты и крика, под четким руководством взрослого покинуть помещение. </a:t>
            </a:r>
            <a:endParaRPr lang="ru-RU" dirty="0">
              <a:latin typeface="+mn-lt"/>
              <a:ea typeface="Times New Roman" panose="02020603050405020304" pitchFamily="18" charset="0"/>
            </a:endParaRPr>
          </a:p>
          <a:p>
            <a:pPr indent="228600">
              <a:spcAft>
                <a:spcPts val="0"/>
              </a:spcAft>
            </a:pPr>
            <a:r>
              <a:rPr lang="ru-RU" dirty="0">
                <a:solidFill>
                  <a:srgbClr val="111111"/>
                </a:solidFill>
                <a:latin typeface="+mn-lt"/>
                <a:ea typeface="Times New Roman" panose="02020603050405020304" pitchFamily="18" charset="0"/>
              </a:rPr>
              <a:t>Родители стали нашими активными участниками и помощниками. Просвещенность родителей в направлении профориентации даст детям положительное отношение к профессии пожарного.</a:t>
            </a:r>
            <a:endParaRPr lang="ru-RU" dirty="0">
              <a:latin typeface="+mn-lt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6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4664"/>
            <a:ext cx="5760640" cy="504056"/>
          </a:xfrm>
        </p:spPr>
        <p:txBody>
          <a:bodyPr rtlCol="0">
            <a:normAutofit/>
          </a:bodyPr>
          <a:lstStyle/>
          <a:p>
            <a:pPr lvl="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6"/>
                </a:solidFill>
                <a:latin typeface="+mn-lt"/>
              </a:rPr>
              <a:t>Актуальность проекта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 flipV="1">
            <a:off x="971600" y="7749480"/>
            <a:ext cx="7738119" cy="3918644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997565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81793" y="3244334"/>
            <a:ext cx="704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0850"/>
            <a:r>
              <a:rPr lang="ru-RU" smtClean="0">
                <a:solidFill>
                  <a:srgbClr val="000000"/>
                </a:solidFill>
                <a:ea typeface="Times New Roman" pitchFamily="18" charset="0"/>
              </a:rPr>
              <a:t>.</a:t>
            </a:r>
            <a:endParaRPr lang="ru-RU" sz="1400" dirty="0" smtClean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555776" y="744968"/>
            <a:ext cx="367240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11560" y="1237139"/>
            <a:ext cx="748883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При поступлении ребенка в дошкольное учреждение ведущими задачами являются  появление эмоционального отклика на взрослых и сверстников. Огромную помощь в этом оказывают  произведения народного фольклора.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Из бесед с родителями стало ясно: в большинстве семей нашей группы родители практически не используют с детьми малые формы фольклора.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В семьях все меньше и меньше знают данные произведения устного народного творчества, сейчас они помнят лишь несколько загадок и поговорок, а из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потешек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называют одну «Сорока – белобока…».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По результатам наблюдений, можно сделать вывод, что объем знаний  детей две – три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потешки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, не всегда понимают их содержание, не умеют обыгрывать.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550" y="3860800"/>
            <a:ext cx="7129463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4340" name="Picture 4" descr="&amp;rcy;&amp;acy;&amp;zcy;&amp;dcy;&amp;iecy;&amp;lcy;&amp;icy;&amp;tcy;&amp;iecy;&amp;lcy;&amp;softcy; &amp;tcy;&amp;iecy;&amp;kcy;&amp;scy;&amp;tcy;&amp;a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1268413"/>
            <a:ext cx="10795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5" descr=" (700x669, 298Kb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765175"/>
            <a:ext cx="1042988" cy="99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6" descr="smil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063" y="908050"/>
            <a:ext cx="982662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7" descr="smiley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628775"/>
            <a:ext cx="865187" cy="11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8" descr="smil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8038" y="1773238"/>
            <a:ext cx="79216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Picture 9" descr="smil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773238"/>
            <a:ext cx="719138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Picture 10" descr="smil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50" y="2276475"/>
            <a:ext cx="1008063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11" descr="smili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781300"/>
            <a:ext cx="8636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052" y="2276475"/>
            <a:ext cx="4511674" cy="2538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7200" dirty="0" smtClean="0">
                <a:solidFill>
                  <a:schemeClr val="accent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Спасибо за   внимание!</a:t>
            </a:r>
            <a:endParaRPr lang="ru-RU" sz="7200" dirty="0">
              <a:solidFill>
                <a:schemeClr val="accent6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02634"/>
          </a:xfrm>
        </p:spPr>
        <p:txBody>
          <a:bodyPr/>
          <a:lstStyle/>
          <a:p>
            <a:r>
              <a:rPr lang="ru-RU" sz="2000" b="1" dirty="0">
                <a:latin typeface="+mn-lt"/>
              </a:rPr>
              <a:t>Участники проекта: </a:t>
            </a:r>
            <a:r>
              <a:rPr lang="ru-RU" sz="2000" dirty="0">
                <a:latin typeface="+mn-lt"/>
              </a:rPr>
              <a:t>дети, родители, </a:t>
            </a:r>
            <a:r>
              <a:rPr lang="ru-RU" sz="2000" dirty="0" smtClean="0">
                <a:latin typeface="+mn-lt"/>
              </a:rPr>
              <a:t>воспитатель.</a:t>
            </a:r>
            <a:r>
              <a:rPr lang="ru-RU" sz="2000" dirty="0">
                <a:latin typeface="+mn-lt"/>
              </a:rPr>
              <a:t/>
            </a:r>
            <a:br>
              <a:rPr lang="ru-RU" sz="2000" dirty="0">
                <a:latin typeface="+mn-lt"/>
              </a:rPr>
            </a:br>
            <a:r>
              <a:rPr lang="ru-RU" sz="2000" b="1" dirty="0">
                <a:latin typeface="+mn-lt"/>
              </a:rPr>
              <a:t>Целевая группа: </a:t>
            </a:r>
            <a:r>
              <a:rPr lang="ru-RU" sz="2000" dirty="0">
                <a:latin typeface="+mn-lt"/>
              </a:rPr>
              <a:t>дети </a:t>
            </a:r>
            <a:r>
              <a:rPr lang="ru-RU" sz="2000" dirty="0" smtClean="0">
                <a:latin typeface="+mn-lt"/>
              </a:rPr>
              <a:t>младшей группы</a:t>
            </a:r>
            <a:r>
              <a:rPr lang="ru-RU" sz="2000" dirty="0">
                <a:latin typeface="+mn-lt"/>
              </a:rPr>
              <a:t>.</a:t>
            </a:r>
            <a:br>
              <a:rPr lang="ru-RU" sz="2000" dirty="0">
                <a:latin typeface="+mn-lt"/>
              </a:rPr>
            </a:br>
            <a:r>
              <a:rPr lang="ru-RU" sz="2000" b="1" dirty="0">
                <a:latin typeface="+mn-lt"/>
              </a:rPr>
              <a:t>По </a:t>
            </a:r>
            <a:r>
              <a:rPr lang="ru-RU" sz="2000" b="1" dirty="0" smtClean="0">
                <a:latin typeface="+mn-lt"/>
              </a:rPr>
              <a:t>продолжительности: </a:t>
            </a:r>
            <a:r>
              <a:rPr lang="ru-RU" sz="2000" dirty="0" smtClean="0">
                <a:latin typeface="+mn-lt"/>
              </a:rPr>
              <a:t>краткосрочный.</a:t>
            </a:r>
            <a:r>
              <a:rPr lang="ru-RU" sz="2000" dirty="0">
                <a:latin typeface="+mn-lt"/>
              </a:rPr>
              <a:t/>
            </a:r>
            <a:br>
              <a:rPr lang="ru-RU" sz="2000" dirty="0">
                <a:latin typeface="+mn-lt"/>
              </a:rPr>
            </a:br>
            <a:r>
              <a:rPr lang="ru-RU" sz="2000" b="1" dirty="0">
                <a:latin typeface="+mn-lt"/>
              </a:rPr>
              <a:t>Типология проекта:</a:t>
            </a:r>
            <a:r>
              <a:rPr lang="ru-RU" sz="2000" dirty="0">
                <a:latin typeface="+mn-lt"/>
              </a:rPr>
              <a:t> социально-коммуникативное развитие.</a:t>
            </a:r>
            <a:br>
              <a:rPr lang="ru-RU" sz="2000" dirty="0">
                <a:latin typeface="+mn-lt"/>
              </a:rPr>
            </a:br>
            <a:r>
              <a:rPr lang="ru-RU" sz="2000" b="1" dirty="0">
                <a:latin typeface="+mn-lt"/>
              </a:rPr>
              <a:t>По доминирующей деятельности:</a:t>
            </a:r>
            <a:r>
              <a:rPr lang="ru-RU" sz="2000" dirty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познавательный.</a:t>
            </a:r>
            <a:r>
              <a:rPr lang="ru-RU" sz="2000" dirty="0">
                <a:latin typeface="+mn-lt"/>
              </a:rPr>
              <a:t/>
            </a:r>
            <a:br>
              <a:rPr lang="ru-RU" sz="2000" dirty="0">
                <a:latin typeface="+mn-lt"/>
              </a:rPr>
            </a:br>
            <a:r>
              <a:rPr lang="ru-RU" sz="2000" b="1" dirty="0">
                <a:latin typeface="+mn-lt"/>
              </a:rPr>
              <a:t>По форме деятельности: </a:t>
            </a:r>
            <a:r>
              <a:rPr lang="ru-RU" sz="2000" dirty="0">
                <a:latin typeface="+mn-lt"/>
              </a:rPr>
              <a:t>групповая, коллективная.</a:t>
            </a:r>
            <a:br>
              <a:rPr lang="ru-RU" sz="2000" dirty="0">
                <a:latin typeface="+mn-lt"/>
              </a:rPr>
            </a:br>
            <a:r>
              <a:rPr lang="ru-RU" sz="2000" b="1" dirty="0">
                <a:latin typeface="+mn-lt"/>
              </a:rPr>
              <a:t>Условия реализации проекта: </a:t>
            </a:r>
            <a:r>
              <a:rPr lang="ru-RU" sz="2000" dirty="0">
                <a:latin typeface="+mn-lt"/>
              </a:rPr>
              <a:t>заинтересованность детей и родителей, регулярность и систематичность работы.</a:t>
            </a:r>
            <a:br>
              <a:rPr lang="ru-RU" sz="2000" dirty="0">
                <a:latin typeface="+mn-lt"/>
              </a:rPr>
            </a:br>
            <a:r>
              <a:rPr lang="ru-RU" sz="2000" b="1" dirty="0">
                <a:latin typeface="+mn-lt"/>
              </a:rPr>
              <a:t>По организованным формам проведения работы над проектом: </a:t>
            </a:r>
            <a:r>
              <a:rPr lang="ru-RU" sz="2000" dirty="0">
                <a:latin typeface="+mn-lt"/>
              </a:rPr>
              <a:t>в организованно-образовательной, игровой деятельности, в совместной деятельности взрослых и детей, в режимных моментах.</a:t>
            </a:r>
            <a:br>
              <a:rPr lang="ru-RU" sz="2000" dirty="0">
                <a:latin typeface="+mn-lt"/>
              </a:rPr>
            </a:br>
            <a:endParaRPr lang="ru-RU" altLang="ru-RU" sz="20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60648"/>
            <a:ext cx="58864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6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b="1" dirty="0">
                <a:solidFill>
                  <a:schemeClr val="accent6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dirty="0">
              <a:solidFill>
                <a:schemeClr val="accent6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Обучающие</a:t>
            </a:r>
            <a:r>
              <a:rPr lang="ru-RU" sz="16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: дать детям элементарные представления о пожаре, о пожарной безопасности, о профессии пожарного, формировать у детей умение с помощью взрослого обыгрывать </a:t>
            </a:r>
            <a:r>
              <a:rPr lang="ru-RU" sz="1600" dirty="0" err="1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потешку</a:t>
            </a:r>
            <a:r>
              <a:rPr lang="ru-RU" sz="16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.Формировать у детей знания о пользе  и вреде огня .Огонь может быть на только врагом  но и другом  при приготовление еды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b="1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Развивающие</a:t>
            </a:r>
            <a:r>
              <a:rPr lang="ru-RU" sz="16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: развивать осознание необходимости выполнения правил пожарной безопасности в ситуациях действий  с огнем.. Развивать речь детей. Развивать умение детей </a:t>
            </a:r>
            <a:r>
              <a:rPr lang="ru-RU" sz="1600" dirty="0" err="1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расказывават</a:t>
            </a:r>
            <a:r>
              <a:rPr lang="ru-RU" sz="16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знакомую </a:t>
            </a:r>
            <a:r>
              <a:rPr lang="ru-RU" sz="1600" dirty="0" err="1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потешку</a:t>
            </a:r>
            <a:r>
              <a:rPr lang="ru-RU" sz="16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, передавать жестами и действиями  ее содержание. Развивать навык соединения </a:t>
            </a:r>
            <a:r>
              <a:rPr lang="ru-RU" sz="1600" dirty="0" err="1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лего</a:t>
            </a:r>
            <a:r>
              <a:rPr lang="ru-RU" sz="16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– конструктора деталей.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600" b="1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Воспитательные</a:t>
            </a:r>
            <a:r>
              <a:rPr lang="ru-RU" sz="16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b="1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способствовать воспитанию интереса к труду пожарных., и доброжелательное взаимодействие детей в группе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200" dirty="0" smtClean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120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188640"/>
            <a:ext cx="43204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dirty="0" smtClean="0">
                <a:latin typeface="+mn-lt"/>
                <a:cs typeface="Segoe UI Semibold" pitchFamily="34" charset="0"/>
              </a:rPr>
              <a:t>.</a:t>
            </a:r>
            <a:r>
              <a:rPr lang="ru-RU" sz="2000" b="1" dirty="0" smtClean="0">
                <a:latin typeface="+mn-lt"/>
                <a:cs typeface="Segoe UI Semibold" pitchFamily="34" charset="0"/>
              </a:rPr>
              <a:t>Этапы работы над проектом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836712"/>
            <a:ext cx="69127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dirty="0" smtClean="0">
                <a:latin typeface="+mn-lt"/>
                <a:cs typeface="Times New Roman" pitchFamily="18" charset="0"/>
              </a:rPr>
              <a:t>1. Подготовительный:</a:t>
            </a:r>
            <a:endParaRPr lang="ru-RU" sz="2000" dirty="0" smtClean="0">
              <a:latin typeface="+mn-lt"/>
              <a:cs typeface="Times New Roman" pitchFamily="18" charset="0"/>
            </a:endParaRPr>
          </a:p>
          <a:p>
            <a:r>
              <a:rPr lang="ru-RU" sz="2000" dirty="0" smtClean="0">
                <a:latin typeface="+mn-lt"/>
                <a:cs typeface="Times New Roman" pitchFamily="18" charset="0"/>
              </a:rPr>
              <a:t>Постановка цели и задач, приемов. </a:t>
            </a:r>
          </a:p>
          <a:p>
            <a:r>
              <a:rPr lang="ru-RU" sz="2000" dirty="0" smtClean="0">
                <a:latin typeface="+mn-lt"/>
                <a:cs typeface="Times New Roman" pitchFamily="18" charset="0"/>
              </a:rPr>
              <a:t>Планирование совместной деятельности с детьми.</a:t>
            </a:r>
          </a:p>
          <a:p>
            <a:r>
              <a:rPr lang="ru-RU" sz="2000" dirty="0" smtClean="0">
                <a:latin typeface="+mn-lt"/>
                <a:cs typeface="Times New Roman" pitchFamily="18" charset="0"/>
              </a:rPr>
              <a:t>Подготовка картотеки «Песенки и </a:t>
            </a:r>
            <a:r>
              <a:rPr lang="ru-RU" sz="2000" dirty="0" err="1" smtClean="0">
                <a:latin typeface="+mn-lt"/>
                <a:cs typeface="Times New Roman" pitchFamily="18" charset="0"/>
              </a:rPr>
              <a:t>потешки</a:t>
            </a:r>
            <a:r>
              <a:rPr lang="ru-RU" sz="2000" dirty="0" smtClean="0">
                <a:latin typeface="+mn-lt"/>
                <a:cs typeface="Times New Roman" pitchFamily="18" charset="0"/>
              </a:rPr>
              <a:t>»</a:t>
            </a:r>
          </a:p>
          <a:p>
            <a:r>
              <a:rPr lang="ru-RU" sz="2000" dirty="0" smtClean="0">
                <a:latin typeface="+mn-lt"/>
                <a:cs typeface="Times New Roman" pitchFamily="18" charset="0"/>
              </a:rPr>
              <a:t> Чтение </a:t>
            </a:r>
            <a:r>
              <a:rPr lang="ru-RU" sz="2000" dirty="0" err="1" smtClean="0">
                <a:latin typeface="+mn-lt"/>
                <a:cs typeface="Times New Roman" pitchFamily="18" charset="0"/>
              </a:rPr>
              <a:t>потешки</a:t>
            </a:r>
            <a:r>
              <a:rPr lang="ru-RU" sz="2000" dirty="0" smtClean="0">
                <a:latin typeface="+mn-lt"/>
                <a:cs typeface="Times New Roman" pitchFamily="18" charset="0"/>
              </a:rPr>
              <a:t>  «Кошкин дом».</a:t>
            </a:r>
          </a:p>
          <a:p>
            <a:r>
              <a:rPr lang="ru-RU" sz="2000" dirty="0" smtClean="0">
                <a:latin typeface="+mn-lt"/>
                <a:cs typeface="Times New Roman" pitchFamily="18" charset="0"/>
              </a:rPr>
              <a:t>Подбор наглядного, иллюстрационного и дидактического материала.</a:t>
            </a:r>
          </a:p>
          <a:p>
            <a:r>
              <a:rPr lang="ru-RU" sz="2000" dirty="0" smtClean="0">
                <a:latin typeface="+mn-lt"/>
                <a:cs typeface="Times New Roman" pitchFamily="18" charset="0"/>
              </a:rPr>
              <a:t>Обогащение предметно-развивающей среды.   </a:t>
            </a:r>
          </a:p>
          <a:p>
            <a:r>
              <a:rPr lang="ru-RU" sz="2000" dirty="0" smtClean="0">
                <a:latin typeface="+mn-lt"/>
                <a:cs typeface="Times New Roman" pitchFamily="18" charset="0"/>
              </a:rPr>
              <a:t>  Подготовка оборудования и материалов для игр.</a:t>
            </a:r>
            <a:r>
              <a:rPr lang="ru-RU" sz="2000" b="1" dirty="0" smtClean="0">
                <a:latin typeface="+mn-lt"/>
              </a:rPr>
              <a:t> </a:t>
            </a:r>
            <a:endParaRPr lang="ru-RU" sz="2000" dirty="0" smtClean="0">
              <a:latin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Ирина\Desktop\фото\IMG_20211203_08134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492896"/>
            <a:ext cx="2952327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483768" y="404664"/>
            <a:ext cx="413953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+mn-lt"/>
              </a:rPr>
              <a:t>Рассматривание иллюстраций В.Васнецова к </a:t>
            </a:r>
            <a:r>
              <a:rPr lang="ru-RU" sz="3200" b="1" dirty="0" err="1" smtClean="0">
                <a:latin typeface="+mn-lt"/>
              </a:rPr>
              <a:t>потешке</a:t>
            </a:r>
            <a:r>
              <a:rPr lang="ru-RU" sz="3200" b="1" dirty="0" smtClean="0">
                <a:latin typeface="+mn-lt"/>
              </a:rPr>
              <a:t> «</a:t>
            </a:r>
            <a:r>
              <a:rPr lang="ru-RU" sz="3200" b="1" dirty="0" err="1" smtClean="0">
                <a:latin typeface="+mn-lt"/>
              </a:rPr>
              <a:t>Тили-бом</a:t>
            </a:r>
            <a:r>
              <a:rPr lang="ru-RU" sz="3200" b="1" dirty="0" smtClean="0">
                <a:latin typeface="+mn-lt"/>
              </a:rPr>
              <a:t>, </a:t>
            </a:r>
            <a:r>
              <a:rPr lang="ru-RU" sz="3200" b="1" dirty="0" err="1" smtClean="0">
                <a:latin typeface="+mn-lt"/>
              </a:rPr>
              <a:t>тили-бом</a:t>
            </a:r>
            <a:r>
              <a:rPr lang="ru-RU" sz="3200" b="1" dirty="0" smtClean="0">
                <a:latin typeface="+mn-lt"/>
              </a:rPr>
              <a:t>.</a:t>
            </a:r>
            <a:endParaRPr lang="ru-RU" sz="3200" dirty="0">
              <a:latin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Ирина\Desktop\фото\IMG_20211203_08305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844824"/>
            <a:ext cx="6768751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771799" y="323612"/>
            <a:ext cx="43204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Игра-имитация </a:t>
            </a:r>
            <a:r>
              <a:rPr lang="ru-RU" b="1" smtClean="0"/>
              <a:t>«Котята»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Ирина\Desktop\фото\IMG_20211203_09031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1"/>
            <a:ext cx="7776863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03648" y="404665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Игра с конструктором </a:t>
            </a:r>
            <a:r>
              <a:rPr lang="ru-RU" b="1" dirty="0" err="1" smtClean="0"/>
              <a:t>Лего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                  «Домик для кошечки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Ирина\Desktop\фото\IMG_20211203_0817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980728"/>
            <a:ext cx="360040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95736" y="332656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НОД «Загорелся </a:t>
            </a:r>
            <a:r>
              <a:rPr lang="ru-RU" b="1" dirty="0" err="1" smtClean="0"/>
              <a:t>кошкин</a:t>
            </a:r>
            <a:r>
              <a:rPr lang="ru-RU" b="1" dirty="0" smtClean="0"/>
              <a:t> дом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РЫЖИЙ КОТЕНО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РЫЖИЙ КОТЕНОК</Template>
  <TotalTime>347</TotalTime>
  <Words>446</Words>
  <Application>Microsoft Office PowerPoint</Application>
  <PresentationFormat>Экран (4:3)</PresentationFormat>
  <Paragraphs>64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РЫЖИЙ КОТЕНОК</vt:lpstr>
      <vt:lpstr>Слайд 1</vt:lpstr>
      <vt:lpstr>Актуальность проекта</vt:lpstr>
      <vt:lpstr>Участники проекта: дети, родители, воспитатель. Целевая группа: дети младшей группы. По продолжительности: краткосрочный. Типология проекта: социально-коммуникативное развитие. По доминирующей деятельности: познавательный. По форме деятельности: групповая, коллективная. Условия реализации проекта: заинтересованность детей и родителей, регулярность и систематичность работы. По организованным формам проведения работы над проектом: в организованно-образовательной, игровой деятельности, в совместной деятельности взрослых и детей, в режимных моментах.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3 этап. Заключительный. Итог проекта.  Исценировка потешки «Кошкин дом Выставка рисунков «Кошкин дом»  Презентация проекта.   </vt:lpstr>
      <vt:lpstr> 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Ирина</cp:lastModifiedBy>
  <cp:revision>95</cp:revision>
  <dcterms:created xsi:type="dcterms:W3CDTF">2019-02-16T10:22:55Z</dcterms:created>
  <dcterms:modified xsi:type="dcterms:W3CDTF">2021-12-05T16:28:12Z</dcterms:modified>
</cp:coreProperties>
</file>