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1" r:id="rId4"/>
    <p:sldId id="263" r:id="rId5"/>
    <p:sldId id="277" r:id="rId6"/>
    <p:sldId id="279" r:id="rId7"/>
    <p:sldId id="281" r:id="rId8"/>
    <p:sldId id="283" r:id="rId9"/>
    <p:sldId id="259" r:id="rId10"/>
    <p:sldId id="285" r:id="rId11"/>
    <p:sldId id="287" r:id="rId12"/>
    <p:sldId id="289" r:id="rId13"/>
    <p:sldId id="291" r:id="rId14"/>
    <p:sldId id="293" r:id="rId15"/>
    <p:sldId id="295" r:id="rId16"/>
    <p:sldId id="297" r:id="rId17"/>
    <p:sldId id="270" r:id="rId18"/>
    <p:sldId id="271" r:id="rId19"/>
    <p:sldId id="273" r:id="rId20"/>
    <p:sldId id="265" r:id="rId21"/>
    <p:sldId id="266" r:id="rId22"/>
    <p:sldId id="267" r:id="rId23"/>
    <p:sldId id="269" r:id="rId24"/>
    <p:sldId id="274" r:id="rId25"/>
    <p:sldId id="27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26" autoAdjust="0"/>
    <p:restoredTop sz="96433" autoAdjust="0"/>
  </p:normalViewPr>
  <p:slideViewPr>
    <p:cSldViewPr snapToGrid="0">
      <p:cViewPr varScale="1">
        <p:scale>
          <a:sx n="70" d="100"/>
          <a:sy n="70" d="100"/>
        </p:scale>
        <p:origin x="-130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A6F556-8DB0-4F7D-8546-71630A38F4AA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D12E03A-922B-44A1-BE48-D3941358EB53}">
      <dgm:prSet phldrT="[Текст]"/>
      <dgm:spPr>
        <a:solidFill>
          <a:srgbClr val="002060"/>
        </a:solidFill>
      </dgm:spPr>
      <dgm:t>
        <a:bodyPr/>
        <a:lstStyle/>
        <a:p>
          <a:r>
            <a:rPr lang="ru-RU" dirty="0" smtClean="0"/>
            <a:t>Биологические</a:t>
          </a:r>
          <a:endParaRPr lang="ru-RU" dirty="0"/>
        </a:p>
      </dgm:t>
    </dgm:pt>
    <dgm:pt modelId="{77D913C9-CC8E-435F-A253-015FD470952F}" type="parTrans" cxnId="{8E10C2E9-17B5-492A-AA0A-A9F852709410}">
      <dgm:prSet/>
      <dgm:spPr/>
      <dgm:t>
        <a:bodyPr/>
        <a:lstStyle/>
        <a:p>
          <a:endParaRPr lang="ru-RU"/>
        </a:p>
      </dgm:t>
    </dgm:pt>
    <dgm:pt modelId="{56794688-D8A3-410B-B91A-C0308844CB8B}" type="sibTrans" cxnId="{8E10C2E9-17B5-492A-AA0A-A9F852709410}">
      <dgm:prSet/>
      <dgm:spPr/>
      <dgm:t>
        <a:bodyPr/>
        <a:lstStyle/>
        <a:p>
          <a:endParaRPr lang="ru-RU"/>
        </a:p>
      </dgm:t>
    </dgm:pt>
    <dgm:pt modelId="{CB149DEB-6C50-400E-AD73-D6AA0400C89F}">
      <dgm:prSet phldrT="[Текст]" custT="1"/>
      <dgm:spPr/>
      <dgm:t>
        <a:bodyPr/>
        <a:lstStyle/>
        <a:p>
          <a:r>
            <a:rPr lang="ru-RU" sz="2000" dirty="0" smtClean="0"/>
            <a:t>Патология беременности </a:t>
          </a:r>
          <a:endParaRPr lang="ru-RU" sz="2000" dirty="0"/>
        </a:p>
      </dgm:t>
    </dgm:pt>
    <dgm:pt modelId="{D8C8B976-1E04-4976-8F09-65E0ACDB0929}" type="parTrans" cxnId="{A310EBAE-32A8-49E7-8A8F-8AEFDF60BCD4}">
      <dgm:prSet/>
      <dgm:spPr/>
      <dgm:t>
        <a:bodyPr/>
        <a:lstStyle/>
        <a:p>
          <a:endParaRPr lang="ru-RU"/>
        </a:p>
      </dgm:t>
    </dgm:pt>
    <dgm:pt modelId="{1DE123D0-8CB1-487F-B485-264E1379CE00}" type="sibTrans" cxnId="{A310EBAE-32A8-49E7-8A8F-8AEFDF60BCD4}">
      <dgm:prSet/>
      <dgm:spPr/>
      <dgm:t>
        <a:bodyPr/>
        <a:lstStyle/>
        <a:p>
          <a:endParaRPr lang="ru-RU"/>
        </a:p>
      </dgm:t>
    </dgm:pt>
    <dgm:pt modelId="{4DD5B0E2-7D09-4A3F-950C-96A22B45B6FA}">
      <dgm:prSet phldrT="[Текст]" custT="1"/>
      <dgm:spPr/>
      <dgm:t>
        <a:bodyPr/>
        <a:lstStyle/>
        <a:p>
          <a:r>
            <a:rPr lang="ru-RU" sz="2000" dirty="0" smtClean="0"/>
            <a:t>Недоношенность</a:t>
          </a:r>
          <a:endParaRPr lang="ru-RU" sz="2000" dirty="0"/>
        </a:p>
      </dgm:t>
    </dgm:pt>
    <dgm:pt modelId="{459519A6-B050-4B86-8DFE-379E193D69C8}" type="parTrans" cxnId="{DBB68E17-2054-45F6-BC2F-E6DE235E8F87}">
      <dgm:prSet/>
      <dgm:spPr/>
      <dgm:t>
        <a:bodyPr/>
        <a:lstStyle/>
        <a:p>
          <a:endParaRPr lang="ru-RU"/>
        </a:p>
      </dgm:t>
    </dgm:pt>
    <dgm:pt modelId="{B2F4F855-A9EA-4833-84AC-1FC15AB696E4}" type="sibTrans" cxnId="{DBB68E17-2054-45F6-BC2F-E6DE235E8F87}">
      <dgm:prSet/>
      <dgm:spPr/>
      <dgm:t>
        <a:bodyPr/>
        <a:lstStyle/>
        <a:p>
          <a:endParaRPr lang="ru-RU"/>
        </a:p>
      </dgm:t>
    </dgm:pt>
    <dgm:pt modelId="{6A73B56B-068B-4AF6-B255-62262A20C575}">
      <dgm:prSet phldrT="[Текст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dirty="0" smtClean="0"/>
            <a:t>Социальные</a:t>
          </a:r>
          <a:endParaRPr lang="ru-RU" dirty="0"/>
        </a:p>
      </dgm:t>
    </dgm:pt>
    <dgm:pt modelId="{7B9346A1-57FC-4E2B-A196-DE6051B56312}" type="parTrans" cxnId="{980A6FBA-BDE0-40AB-BDEC-3DA4E0A9F3C2}">
      <dgm:prSet/>
      <dgm:spPr/>
      <dgm:t>
        <a:bodyPr/>
        <a:lstStyle/>
        <a:p>
          <a:endParaRPr lang="ru-RU"/>
        </a:p>
      </dgm:t>
    </dgm:pt>
    <dgm:pt modelId="{4BD60F8C-719B-42C9-BB81-516FEDDD2671}" type="sibTrans" cxnId="{980A6FBA-BDE0-40AB-BDEC-3DA4E0A9F3C2}">
      <dgm:prSet/>
      <dgm:spPr/>
      <dgm:t>
        <a:bodyPr/>
        <a:lstStyle/>
        <a:p>
          <a:endParaRPr lang="ru-RU"/>
        </a:p>
      </dgm:t>
    </dgm:pt>
    <dgm:pt modelId="{8D70E0AB-136D-4BA3-BC51-EE6A45AB4BDF}">
      <dgm:prSet phldrT="[Текст]" custT="1"/>
      <dgm:spPr/>
      <dgm:t>
        <a:bodyPr/>
        <a:lstStyle/>
        <a:p>
          <a:r>
            <a:rPr lang="ru-RU" sz="2000" dirty="0" err="1" smtClean="0"/>
            <a:t>Дительное</a:t>
          </a:r>
          <a:r>
            <a:rPr lang="ru-RU" sz="2000" dirty="0" smtClean="0"/>
            <a:t> ограничение жизнедеятельности ребенка</a:t>
          </a:r>
          <a:endParaRPr lang="ru-RU" sz="2000" dirty="0"/>
        </a:p>
      </dgm:t>
    </dgm:pt>
    <dgm:pt modelId="{155A9971-2993-4063-BE2A-A8EAB4446827}" type="parTrans" cxnId="{4C96CB24-F172-4A88-B17C-A4C548913E92}">
      <dgm:prSet/>
      <dgm:spPr/>
      <dgm:t>
        <a:bodyPr/>
        <a:lstStyle/>
        <a:p>
          <a:endParaRPr lang="ru-RU"/>
        </a:p>
      </dgm:t>
    </dgm:pt>
    <dgm:pt modelId="{04523FEB-77D5-4C2F-BF57-E1DF350040ED}" type="sibTrans" cxnId="{4C96CB24-F172-4A88-B17C-A4C548913E92}">
      <dgm:prSet/>
      <dgm:spPr/>
      <dgm:t>
        <a:bodyPr/>
        <a:lstStyle/>
        <a:p>
          <a:endParaRPr lang="ru-RU"/>
        </a:p>
      </dgm:t>
    </dgm:pt>
    <dgm:pt modelId="{3C21AA68-9F82-4D00-A901-1337B9EEF939}">
      <dgm:prSet phldrT="[Текст]" custT="1"/>
      <dgm:spPr/>
      <dgm:t>
        <a:bodyPr/>
        <a:lstStyle/>
        <a:p>
          <a:r>
            <a:rPr lang="ru-RU" sz="1800" dirty="0" smtClean="0"/>
            <a:t>Неблагоприятные условия воспитания, частые психотравмирующие ситуации в жизни ребенка</a:t>
          </a:r>
          <a:endParaRPr lang="ru-RU" sz="1800" dirty="0"/>
        </a:p>
      </dgm:t>
    </dgm:pt>
    <dgm:pt modelId="{0DB04F58-FA6A-4C3B-A63D-8C6DE96C7852}" type="parTrans" cxnId="{67E8B77D-2489-4716-9C64-16D84BF88CEE}">
      <dgm:prSet/>
      <dgm:spPr/>
      <dgm:t>
        <a:bodyPr/>
        <a:lstStyle/>
        <a:p>
          <a:endParaRPr lang="ru-RU"/>
        </a:p>
      </dgm:t>
    </dgm:pt>
    <dgm:pt modelId="{B297539C-E584-4875-B846-D9FFB09892CB}" type="sibTrans" cxnId="{67E8B77D-2489-4716-9C64-16D84BF88CEE}">
      <dgm:prSet/>
      <dgm:spPr/>
      <dgm:t>
        <a:bodyPr/>
        <a:lstStyle/>
        <a:p>
          <a:endParaRPr lang="ru-RU"/>
        </a:p>
      </dgm:t>
    </dgm:pt>
    <dgm:pt modelId="{DC7E3DD4-FCCA-4C69-8036-6B0A93C31C07}">
      <dgm:prSet phldrT="[Текст]" custT="1"/>
      <dgm:spPr/>
      <dgm:t>
        <a:bodyPr/>
        <a:lstStyle/>
        <a:p>
          <a:r>
            <a:rPr lang="ru-RU" sz="2000" dirty="0" smtClean="0"/>
            <a:t>Асфиксия и травмы при родах</a:t>
          </a:r>
          <a:endParaRPr lang="ru-RU" sz="2000" dirty="0"/>
        </a:p>
      </dgm:t>
    </dgm:pt>
    <dgm:pt modelId="{C384D216-9869-4ADC-A0B8-D4CAD91604FF}" type="parTrans" cxnId="{108838A2-D53B-424F-A494-B50578D7752E}">
      <dgm:prSet/>
      <dgm:spPr/>
      <dgm:t>
        <a:bodyPr/>
        <a:lstStyle/>
        <a:p>
          <a:endParaRPr lang="ru-RU"/>
        </a:p>
      </dgm:t>
    </dgm:pt>
    <dgm:pt modelId="{1FBBB368-8C4D-4E69-BFB1-F919AE0D3640}" type="sibTrans" cxnId="{108838A2-D53B-424F-A494-B50578D7752E}">
      <dgm:prSet/>
      <dgm:spPr/>
      <dgm:t>
        <a:bodyPr/>
        <a:lstStyle/>
        <a:p>
          <a:endParaRPr lang="ru-RU"/>
        </a:p>
      </dgm:t>
    </dgm:pt>
    <dgm:pt modelId="{19F49853-3B1B-46F2-8212-6AEA3C000B91}">
      <dgm:prSet phldrT="[Текст]" custT="1"/>
      <dgm:spPr/>
      <dgm:t>
        <a:bodyPr/>
        <a:lstStyle/>
        <a:p>
          <a:r>
            <a:rPr lang="ru-RU" sz="1600" dirty="0" smtClean="0"/>
            <a:t>Заболевания инфекционного, токсического и травматического характера на ранних этапах развития ребенка</a:t>
          </a:r>
          <a:endParaRPr lang="ru-RU" sz="1600" dirty="0"/>
        </a:p>
      </dgm:t>
    </dgm:pt>
    <dgm:pt modelId="{F4A75BA1-4BFF-44BD-AFF7-525192F443C3}" type="parTrans" cxnId="{46C4A7EB-2667-48C8-AE9E-38E7E552B4F5}">
      <dgm:prSet/>
      <dgm:spPr/>
      <dgm:t>
        <a:bodyPr/>
        <a:lstStyle/>
        <a:p>
          <a:endParaRPr lang="ru-RU"/>
        </a:p>
      </dgm:t>
    </dgm:pt>
    <dgm:pt modelId="{79BB2C95-E833-4434-885F-E59516D18081}" type="sibTrans" cxnId="{46C4A7EB-2667-48C8-AE9E-38E7E552B4F5}">
      <dgm:prSet/>
      <dgm:spPr/>
      <dgm:t>
        <a:bodyPr/>
        <a:lstStyle/>
        <a:p>
          <a:endParaRPr lang="ru-RU"/>
        </a:p>
      </dgm:t>
    </dgm:pt>
    <dgm:pt modelId="{6780E22A-0338-4D71-96DC-D898404E155C}">
      <dgm:prSet phldrT="[Текст]" custT="1"/>
      <dgm:spPr/>
      <dgm:t>
        <a:bodyPr/>
        <a:lstStyle/>
        <a:p>
          <a:r>
            <a:rPr lang="ru-RU" sz="2000" dirty="0" smtClean="0"/>
            <a:t>Генетическая обусловленность</a:t>
          </a:r>
          <a:endParaRPr lang="ru-RU" sz="2000" dirty="0"/>
        </a:p>
      </dgm:t>
    </dgm:pt>
    <dgm:pt modelId="{0209D981-9551-417C-9AC1-C45FF8BC0B35}" type="parTrans" cxnId="{3E3A8B78-1B1C-46FF-A179-4C077D261728}">
      <dgm:prSet/>
      <dgm:spPr/>
      <dgm:t>
        <a:bodyPr/>
        <a:lstStyle/>
        <a:p>
          <a:endParaRPr lang="ru-RU"/>
        </a:p>
      </dgm:t>
    </dgm:pt>
    <dgm:pt modelId="{B73D867E-FE2A-4766-B60B-F9E67027A436}" type="sibTrans" cxnId="{3E3A8B78-1B1C-46FF-A179-4C077D261728}">
      <dgm:prSet/>
      <dgm:spPr/>
      <dgm:t>
        <a:bodyPr/>
        <a:lstStyle/>
        <a:p>
          <a:endParaRPr lang="ru-RU"/>
        </a:p>
      </dgm:t>
    </dgm:pt>
    <dgm:pt modelId="{B0C24EF0-B852-478E-BBBB-70E04839355E}" type="pres">
      <dgm:prSet presAssocID="{1FA6F556-8DB0-4F7D-8546-71630A38F4A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4DE386-AA69-4CE8-8DE9-157EB65AE975}" type="pres">
      <dgm:prSet presAssocID="{DD12E03A-922B-44A1-BE48-D3941358EB53}" presName="vertFlow" presStyleCnt="0"/>
      <dgm:spPr/>
    </dgm:pt>
    <dgm:pt modelId="{017A4921-C932-4613-AD93-93A43D2DC405}" type="pres">
      <dgm:prSet presAssocID="{DD12E03A-922B-44A1-BE48-D3941358EB53}" presName="header" presStyleLbl="node1" presStyleIdx="0" presStyleCnt="2"/>
      <dgm:spPr/>
      <dgm:t>
        <a:bodyPr/>
        <a:lstStyle/>
        <a:p>
          <a:endParaRPr lang="ru-RU"/>
        </a:p>
      </dgm:t>
    </dgm:pt>
    <dgm:pt modelId="{BCECEC09-FF06-4849-B0A1-675B2EDBC120}" type="pres">
      <dgm:prSet presAssocID="{D8C8B976-1E04-4976-8F09-65E0ACDB0929}" presName="parTrans" presStyleLbl="sibTrans2D1" presStyleIdx="0" presStyleCnt="7"/>
      <dgm:spPr/>
      <dgm:t>
        <a:bodyPr/>
        <a:lstStyle/>
        <a:p>
          <a:endParaRPr lang="ru-RU"/>
        </a:p>
      </dgm:t>
    </dgm:pt>
    <dgm:pt modelId="{8B17B762-100B-4889-A8E8-393E00B1B1D6}" type="pres">
      <dgm:prSet presAssocID="{CB149DEB-6C50-400E-AD73-D6AA0400C89F}" presName="child" presStyleLbl="alignAccFollowNode1" presStyleIdx="0" presStyleCnt="7" custScaleX="1465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456C18-FA50-4086-98B1-283FFB647757}" type="pres">
      <dgm:prSet presAssocID="{1DE123D0-8CB1-487F-B485-264E1379CE00}" presName="sibTrans" presStyleLbl="sibTrans2D1" presStyleIdx="1" presStyleCnt="7"/>
      <dgm:spPr/>
      <dgm:t>
        <a:bodyPr/>
        <a:lstStyle/>
        <a:p>
          <a:endParaRPr lang="ru-RU"/>
        </a:p>
      </dgm:t>
    </dgm:pt>
    <dgm:pt modelId="{5A5C58E5-8F20-4091-9149-B32CD0102AAB}" type="pres">
      <dgm:prSet presAssocID="{4DD5B0E2-7D09-4A3F-950C-96A22B45B6FA}" presName="child" presStyleLbl="alignAccFollowNode1" presStyleIdx="1" presStyleCnt="7" custScaleX="1465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BBD824-9643-47A9-91E6-D554717F04BC}" type="pres">
      <dgm:prSet presAssocID="{B2F4F855-A9EA-4833-84AC-1FC15AB696E4}" presName="sibTrans" presStyleLbl="sibTrans2D1" presStyleIdx="2" presStyleCnt="7"/>
      <dgm:spPr/>
      <dgm:t>
        <a:bodyPr/>
        <a:lstStyle/>
        <a:p>
          <a:endParaRPr lang="ru-RU"/>
        </a:p>
      </dgm:t>
    </dgm:pt>
    <dgm:pt modelId="{6CD902AD-0439-4846-9448-6E3B7A629816}" type="pres">
      <dgm:prSet presAssocID="{DC7E3DD4-FCCA-4C69-8036-6B0A93C31C07}" presName="child" presStyleLbl="alignAccFollowNode1" presStyleIdx="2" presStyleCnt="7" custScaleX="1465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0EB8EF-E171-4409-B37F-DB535E5BE107}" type="pres">
      <dgm:prSet presAssocID="{1FBBB368-8C4D-4E69-BFB1-F919AE0D3640}" presName="sibTrans" presStyleLbl="sibTrans2D1" presStyleIdx="3" presStyleCnt="7"/>
      <dgm:spPr/>
      <dgm:t>
        <a:bodyPr/>
        <a:lstStyle/>
        <a:p>
          <a:endParaRPr lang="ru-RU"/>
        </a:p>
      </dgm:t>
    </dgm:pt>
    <dgm:pt modelId="{6CC99D3D-AD3E-46AF-BF72-37B22E7DFE52}" type="pres">
      <dgm:prSet presAssocID="{19F49853-3B1B-46F2-8212-6AEA3C000B91}" presName="child" presStyleLbl="alignAccFollowNode1" presStyleIdx="3" presStyleCnt="7" custScaleX="146597" custScaleY="1693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A7BA2E-C59B-4E2B-9545-98BA1B6E9548}" type="pres">
      <dgm:prSet presAssocID="{79BB2C95-E833-4434-885F-E59516D18081}" presName="sibTrans" presStyleLbl="sibTrans2D1" presStyleIdx="4" presStyleCnt="7"/>
      <dgm:spPr/>
      <dgm:t>
        <a:bodyPr/>
        <a:lstStyle/>
        <a:p>
          <a:endParaRPr lang="ru-RU"/>
        </a:p>
      </dgm:t>
    </dgm:pt>
    <dgm:pt modelId="{81660C41-A2CF-4447-91D5-8DC2B1D4B1FD}" type="pres">
      <dgm:prSet presAssocID="{6780E22A-0338-4D71-96DC-D898404E155C}" presName="child" presStyleLbl="alignAccFollowNode1" presStyleIdx="4" presStyleCnt="7" custScaleX="14659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63183F-3CE2-428E-8692-6F3C130E2198}" type="pres">
      <dgm:prSet presAssocID="{DD12E03A-922B-44A1-BE48-D3941358EB53}" presName="hSp" presStyleCnt="0"/>
      <dgm:spPr/>
    </dgm:pt>
    <dgm:pt modelId="{C52B0FD8-7E8D-44B3-A133-E349C08EBFD1}" type="pres">
      <dgm:prSet presAssocID="{6A73B56B-068B-4AF6-B255-62262A20C575}" presName="vertFlow" presStyleCnt="0"/>
      <dgm:spPr/>
    </dgm:pt>
    <dgm:pt modelId="{6A463A03-3BEA-4535-B45E-4AD69FC13F19}" type="pres">
      <dgm:prSet presAssocID="{6A73B56B-068B-4AF6-B255-62262A20C575}" presName="header" presStyleLbl="node1" presStyleIdx="1" presStyleCnt="2"/>
      <dgm:spPr/>
      <dgm:t>
        <a:bodyPr/>
        <a:lstStyle/>
        <a:p>
          <a:endParaRPr lang="ru-RU"/>
        </a:p>
      </dgm:t>
    </dgm:pt>
    <dgm:pt modelId="{D43AD038-1555-4359-8498-A6098EA5371A}" type="pres">
      <dgm:prSet presAssocID="{155A9971-2993-4063-BE2A-A8EAB4446827}" presName="parTrans" presStyleLbl="sibTrans2D1" presStyleIdx="5" presStyleCnt="7"/>
      <dgm:spPr/>
      <dgm:t>
        <a:bodyPr/>
        <a:lstStyle/>
        <a:p>
          <a:endParaRPr lang="ru-RU"/>
        </a:p>
      </dgm:t>
    </dgm:pt>
    <dgm:pt modelId="{5F0F974A-8D0A-44CC-849B-A668F21B6F4F}" type="pres">
      <dgm:prSet presAssocID="{8D70E0AB-136D-4BA3-BC51-EE6A45AB4BDF}" presName="child" presStyleLbl="alignAccFollowNode1" presStyleIdx="5" presStyleCnt="7" custScaleX="14343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F66B7E-40EB-4DF5-A058-374111E183B6}" type="pres">
      <dgm:prSet presAssocID="{04523FEB-77D5-4C2F-BF57-E1DF350040ED}" presName="sibTrans" presStyleLbl="sibTrans2D1" presStyleIdx="6" presStyleCnt="7"/>
      <dgm:spPr/>
      <dgm:t>
        <a:bodyPr/>
        <a:lstStyle/>
        <a:p>
          <a:endParaRPr lang="ru-RU"/>
        </a:p>
      </dgm:t>
    </dgm:pt>
    <dgm:pt modelId="{CD08B3D0-9B40-4E5D-8321-C683983FAD21}" type="pres">
      <dgm:prSet presAssocID="{3C21AA68-9F82-4D00-A901-1337B9EEF939}" presName="child" presStyleLbl="alignAccFollowNode1" presStyleIdx="6" presStyleCnt="7" custScaleX="143433" custScaleY="2859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0479C4-E128-4C71-ADD7-A991ADFD8B31}" type="presOf" srcId="{155A9971-2993-4063-BE2A-A8EAB4446827}" destId="{D43AD038-1555-4359-8498-A6098EA5371A}" srcOrd="0" destOrd="0" presId="urn:microsoft.com/office/officeart/2005/8/layout/lProcess1"/>
    <dgm:cxn modelId="{98E284EA-00C3-4435-94C8-612BD64D6DD4}" type="presOf" srcId="{CB149DEB-6C50-400E-AD73-D6AA0400C89F}" destId="{8B17B762-100B-4889-A8E8-393E00B1B1D6}" srcOrd="0" destOrd="0" presId="urn:microsoft.com/office/officeart/2005/8/layout/lProcess1"/>
    <dgm:cxn modelId="{DD562CED-5ADD-4DC7-8D91-37C703431831}" type="presOf" srcId="{D8C8B976-1E04-4976-8F09-65E0ACDB0929}" destId="{BCECEC09-FF06-4849-B0A1-675B2EDBC120}" srcOrd="0" destOrd="0" presId="urn:microsoft.com/office/officeart/2005/8/layout/lProcess1"/>
    <dgm:cxn modelId="{D7BA107E-CED6-49BB-AAF0-D4D761AE97D2}" type="presOf" srcId="{B2F4F855-A9EA-4833-84AC-1FC15AB696E4}" destId="{21BBD824-9643-47A9-91E6-D554717F04BC}" srcOrd="0" destOrd="0" presId="urn:microsoft.com/office/officeart/2005/8/layout/lProcess1"/>
    <dgm:cxn modelId="{67E8B77D-2489-4716-9C64-16D84BF88CEE}" srcId="{6A73B56B-068B-4AF6-B255-62262A20C575}" destId="{3C21AA68-9F82-4D00-A901-1337B9EEF939}" srcOrd="1" destOrd="0" parTransId="{0DB04F58-FA6A-4C3B-A63D-8C6DE96C7852}" sibTransId="{B297539C-E584-4875-B846-D9FFB09892CB}"/>
    <dgm:cxn modelId="{3E3A8B78-1B1C-46FF-A179-4C077D261728}" srcId="{DD12E03A-922B-44A1-BE48-D3941358EB53}" destId="{6780E22A-0338-4D71-96DC-D898404E155C}" srcOrd="4" destOrd="0" parTransId="{0209D981-9551-417C-9AC1-C45FF8BC0B35}" sibTransId="{B73D867E-FE2A-4766-B60B-F9E67027A436}"/>
    <dgm:cxn modelId="{0B62BD84-7CA5-47D0-8623-493C8098620F}" type="presOf" srcId="{3C21AA68-9F82-4D00-A901-1337B9EEF939}" destId="{CD08B3D0-9B40-4E5D-8321-C683983FAD21}" srcOrd="0" destOrd="0" presId="urn:microsoft.com/office/officeart/2005/8/layout/lProcess1"/>
    <dgm:cxn modelId="{108838A2-D53B-424F-A494-B50578D7752E}" srcId="{DD12E03A-922B-44A1-BE48-D3941358EB53}" destId="{DC7E3DD4-FCCA-4C69-8036-6B0A93C31C07}" srcOrd="2" destOrd="0" parTransId="{C384D216-9869-4ADC-A0B8-D4CAD91604FF}" sibTransId="{1FBBB368-8C4D-4E69-BFB1-F919AE0D3640}"/>
    <dgm:cxn modelId="{DBB68E17-2054-45F6-BC2F-E6DE235E8F87}" srcId="{DD12E03A-922B-44A1-BE48-D3941358EB53}" destId="{4DD5B0E2-7D09-4A3F-950C-96A22B45B6FA}" srcOrd="1" destOrd="0" parTransId="{459519A6-B050-4B86-8DFE-379E193D69C8}" sibTransId="{B2F4F855-A9EA-4833-84AC-1FC15AB696E4}"/>
    <dgm:cxn modelId="{7A8AD880-2AFC-409D-82F9-B84755387109}" type="presOf" srcId="{6A73B56B-068B-4AF6-B255-62262A20C575}" destId="{6A463A03-3BEA-4535-B45E-4AD69FC13F19}" srcOrd="0" destOrd="0" presId="urn:microsoft.com/office/officeart/2005/8/layout/lProcess1"/>
    <dgm:cxn modelId="{8E10C2E9-17B5-492A-AA0A-A9F852709410}" srcId="{1FA6F556-8DB0-4F7D-8546-71630A38F4AA}" destId="{DD12E03A-922B-44A1-BE48-D3941358EB53}" srcOrd="0" destOrd="0" parTransId="{77D913C9-CC8E-435F-A253-015FD470952F}" sibTransId="{56794688-D8A3-410B-B91A-C0308844CB8B}"/>
    <dgm:cxn modelId="{32772FB4-2EFA-413C-8AA5-795A70D80B27}" type="presOf" srcId="{1FA6F556-8DB0-4F7D-8546-71630A38F4AA}" destId="{B0C24EF0-B852-478E-BBBB-70E04839355E}" srcOrd="0" destOrd="0" presId="urn:microsoft.com/office/officeart/2005/8/layout/lProcess1"/>
    <dgm:cxn modelId="{4C96CB24-F172-4A88-B17C-A4C548913E92}" srcId="{6A73B56B-068B-4AF6-B255-62262A20C575}" destId="{8D70E0AB-136D-4BA3-BC51-EE6A45AB4BDF}" srcOrd="0" destOrd="0" parTransId="{155A9971-2993-4063-BE2A-A8EAB4446827}" sibTransId="{04523FEB-77D5-4C2F-BF57-E1DF350040ED}"/>
    <dgm:cxn modelId="{58AA1F8A-B183-445D-8534-F017AE091431}" type="presOf" srcId="{DC7E3DD4-FCCA-4C69-8036-6B0A93C31C07}" destId="{6CD902AD-0439-4846-9448-6E3B7A629816}" srcOrd="0" destOrd="0" presId="urn:microsoft.com/office/officeart/2005/8/layout/lProcess1"/>
    <dgm:cxn modelId="{B048CF36-85E8-441F-BF15-EDEB60F6BF39}" type="presOf" srcId="{4DD5B0E2-7D09-4A3F-950C-96A22B45B6FA}" destId="{5A5C58E5-8F20-4091-9149-B32CD0102AAB}" srcOrd="0" destOrd="0" presId="urn:microsoft.com/office/officeart/2005/8/layout/lProcess1"/>
    <dgm:cxn modelId="{CD2CA7F6-1C98-4102-A3D0-32562C1F7E28}" type="presOf" srcId="{19F49853-3B1B-46F2-8212-6AEA3C000B91}" destId="{6CC99D3D-AD3E-46AF-BF72-37B22E7DFE52}" srcOrd="0" destOrd="0" presId="urn:microsoft.com/office/officeart/2005/8/layout/lProcess1"/>
    <dgm:cxn modelId="{A36FCCFE-9B63-40B7-9DB9-F22DA86572FD}" type="presOf" srcId="{1FBBB368-8C4D-4E69-BFB1-F919AE0D3640}" destId="{760EB8EF-E171-4409-B37F-DB535E5BE107}" srcOrd="0" destOrd="0" presId="urn:microsoft.com/office/officeart/2005/8/layout/lProcess1"/>
    <dgm:cxn modelId="{86465F1B-FFA8-4DBD-8EDE-83AAE3314AD4}" type="presOf" srcId="{79BB2C95-E833-4434-885F-E59516D18081}" destId="{9FA7BA2E-C59B-4E2B-9545-98BA1B6E9548}" srcOrd="0" destOrd="0" presId="urn:microsoft.com/office/officeart/2005/8/layout/lProcess1"/>
    <dgm:cxn modelId="{980A6FBA-BDE0-40AB-BDEC-3DA4E0A9F3C2}" srcId="{1FA6F556-8DB0-4F7D-8546-71630A38F4AA}" destId="{6A73B56B-068B-4AF6-B255-62262A20C575}" srcOrd="1" destOrd="0" parTransId="{7B9346A1-57FC-4E2B-A196-DE6051B56312}" sibTransId="{4BD60F8C-719B-42C9-BB81-516FEDDD2671}"/>
    <dgm:cxn modelId="{A310EBAE-32A8-49E7-8A8F-8AEFDF60BCD4}" srcId="{DD12E03A-922B-44A1-BE48-D3941358EB53}" destId="{CB149DEB-6C50-400E-AD73-D6AA0400C89F}" srcOrd="0" destOrd="0" parTransId="{D8C8B976-1E04-4976-8F09-65E0ACDB0929}" sibTransId="{1DE123D0-8CB1-487F-B485-264E1379CE00}"/>
    <dgm:cxn modelId="{1158AC6C-AADC-420C-B3D3-826955CDD0BE}" type="presOf" srcId="{8D70E0AB-136D-4BA3-BC51-EE6A45AB4BDF}" destId="{5F0F974A-8D0A-44CC-849B-A668F21B6F4F}" srcOrd="0" destOrd="0" presId="urn:microsoft.com/office/officeart/2005/8/layout/lProcess1"/>
    <dgm:cxn modelId="{E2E03E7D-EEF3-4257-AEFA-2835BAA92920}" type="presOf" srcId="{6780E22A-0338-4D71-96DC-D898404E155C}" destId="{81660C41-A2CF-4447-91D5-8DC2B1D4B1FD}" srcOrd="0" destOrd="0" presId="urn:microsoft.com/office/officeart/2005/8/layout/lProcess1"/>
    <dgm:cxn modelId="{ED8DC9C1-E8FA-4FD9-83CF-63E139605685}" type="presOf" srcId="{1DE123D0-8CB1-487F-B485-264E1379CE00}" destId="{62456C18-FA50-4086-98B1-283FFB647757}" srcOrd="0" destOrd="0" presId="urn:microsoft.com/office/officeart/2005/8/layout/lProcess1"/>
    <dgm:cxn modelId="{46C4A7EB-2667-48C8-AE9E-38E7E552B4F5}" srcId="{DD12E03A-922B-44A1-BE48-D3941358EB53}" destId="{19F49853-3B1B-46F2-8212-6AEA3C000B91}" srcOrd="3" destOrd="0" parTransId="{F4A75BA1-4BFF-44BD-AFF7-525192F443C3}" sibTransId="{79BB2C95-E833-4434-885F-E59516D18081}"/>
    <dgm:cxn modelId="{EA5BD0DA-00E5-4F43-937B-2CCD24068D41}" type="presOf" srcId="{04523FEB-77D5-4C2F-BF57-E1DF350040ED}" destId="{C3F66B7E-40EB-4DF5-A058-374111E183B6}" srcOrd="0" destOrd="0" presId="urn:microsoft.com/office/officeart/2005/8/layout/lProcess1"/>
    <dgm:cxn modelId="{316D3C5E-3F9B-43B3-8B93-7D825101284D}" type="presOf" srcId="{DD12E03A-922B-44A1-BE48-D3941358EB53}" destId="{017A4921-C932-4613-AD93-93A43D2DC405}" srcOrd="0" destOrd="0" presId="urn:microsoft.com/office/officeart/2005/8/layout/lProcess1"/>
    <dgm:cxn modelId="{DDFE2A62-77FF-47A3-83E4-AE51C3CE2D1F}" type="presParOf" srcId="{B0C24EF0-B852-478E-BBBB-70E04839355E}" destId="{954DE386-AA69-4CE8-8DE9-157EB65AE975}" srcOrd="0" destOrd="0" presId="urn:microsoft.com/office/officeart/2005/8/layout/lProcess1"/>
    <dgm:cxn modelId="{E92AE9A1-DBFF-41F2-9439-5936CE7984A0}" type="presParOf" srcId="{954DE386-AA69-4CE8-8DE9-157EB65AE975}" destId="{017A4921-C932-4613-AD93-93A43D2DC405}" srcOrd="0" destOrd="0" presId="urn:microsoft.com/office/officeart/2005/8/layout/lProcess1"/>
    <dgm:cxn modelId="{CDFD7E15-2EDB-4AF7-87D8-A0FBBF5AB547}" type="presParOf" srcId="{954DE386-AA69-4CE8-8DE9-157EB65AE975}" destId="{BCECEC09-FF06-4849-B0A1-675B2EDBC120}" srcOrd="1" destOrd="0" presId="urn:microsoft.com/office/officeart/2005/8/layout/lProcess1"/>
    <dgm:cxn modelId="{B30C3FBF-3980-43BE-A494-54515039E8F4}" type="presParOf" srcId="{954DE386-AA69-4CE8-8DE9-157EB65AE975}" destId="{8B17B762-100B-4889-A8E8-393E00B1B1D6}" srcOrd="2" destOrd="0" presId="urn:microsoft.com/office/officeart/2005/8/layout/lProcess1"/>
    <dgm:cxn modelId="{B4E2833A-D202-4BFE-A84E-2D02BB78C766}" type="presParOf" srcId="{954DE386-AA69-4CE8-8DE9-157EB65AE975}" destId="{62456C18-FA50-4086-98B1-283FFB647757}" srcOrd="3" destOrd="0" presId="urn:microsoft.com/office/officeart/2005/8/layout/lProcess1"/>
    <dgm:cxn modelId="{77411923-775E-4A78-99D3-C4420A6CE0E4}" type="presParOf" srcId="{954DE386-AA69-4CE8-8DE9-157EB65AE975}" destId="{5A5C58E5-8F20-4091-9149-B32CD0102AAB}" srcOrd="4" destOrd="0" presId="urn:microsoft.com/office/officeart/2005/8/layout/lProcess1"/>
    <dgm:cxn modelId="{62927B94-2137-4286-B79A-CE280DC3F5CA}" type="presParOf" srcId="{954DE386-AA69-4CE8-8DE9-157EB65AE975}" destId="{21BBD824-9643-47A9-91E6-D554717F04BC}" srcOrd="5" destOrd="0" presId="urn:microsoft.com/office/officeart/2005/8/layout/lProcess1"/>
    <dgm:cxn modelId="{A021F778-6FF6-4395-A710-823465DC4957}" type="presParOf" srcId="{954DE386-AA69-4CE8-8DE9-157EB65AE975}" destId="{6CD902AD-0439-4846-9448-6E3B7A629816}" srcOrd="6" destOrd="0" presId="urn:microsoft.com/office/officeart/2005/8/layout/lProcess1"/>
    <dgm:cxn modelId="{6FF9036C-2514-42F7-A2BC-9C864669F392}" type="presParOf" srcId="{954DE386-AA69-4CE8-8DE9-157EB65AE975}" destId="{760EB8EF-E171-4409-B37F-DB535E5BE107}" srcOrd="7" destOrd="0" presId="urn:microsoft.com/office/officeart/2005/8/layout/lProcess1"/>
    <dgm:cxn modelId="{32EC3FCB-2D33-4D76-915F-27E6B6D604E1}" type="presParOf" srcId="{954DE386-AA69-4CE8-8DE9-157EB65AE975}" destId="{6CC99D3D-AD3E-46AF-BF72-37B22E7DFE52}" srcOrd="8" destOrd="0" presId="urn:microsoft.com/office/officeart/2005/8/layout/lProcess1"/>
    <dgm:cxn modelId="{833DDA97-328C-4ACD-8341-1A545DB8B655}" type="presParOf" srcId="{954DE386-AA69-4CE8-8DE9-157EB65AE975}" destId="{9FA7BA2E-C59B-4E2B-9545-98BA1B6E9548}" srcOrd="9" destOrd="0" presId="urn:microsoft.com/office/officeart/2005/8/layout/lProcess1"/>
    <dgm:cxn modelId="{E2F03E67-77BA-4EEA-9E2D-2EBC537EF5E9}" type="presParOf" srcId="{954DE386-AA69-4CE8-8DE9-157EB65AE975}" destId="{81660C41-A2CF-4447-91D5-8DC2B1D4B1FD}" srcOrd="10" destOrd="0" presId="urn:microsoft.com/office/officeart/2005/8/layout/lProcess1"/>
    <dgm:cxn modelId="{D121C2A5-7C77-4041-A808-E8BAFC742252}" type="presParOf" srcId="{B0C24EF0-B852-478E-BBBB-70E04839355E}" destId="{9963183F-3CE2-428E-8692-6F3C130E2198}" srcOrd="1" destOrd="0" presId="urn:microsoft.com/office/officeart/2005/8/layout/lProcess1"/>
    <dgm:cxn modelId="{1E1F8D35-BBC8-4CC8-9507-9DF0387D3F8A}" type="presParOf" srcId="{B0C24EF0-B852-478E-BBBB-70E04839355E}" destId="{C52B0FD8-7E8D-44B3-A133-E349C08EBFD1}" srcOrd="2" destOrd="0" presId="urn:microsoft.com/office/officeart/2005/8/layout/lProcess1"/>
    <dgm:cxn modelId="{E996D859-CB9E-4129-848C-C0C9F678F585}" type="presParOf" srcId="{C52B0FD8-7E8D-44B3-A133-E349C08EBFD1}" destId="{6A463A03-3BEA-4535-B45E-4AD69FC13F19}" srcOrd="0" destOrd="0" presId="urn:microsoft.com/office/officeart/2005/8/layout/lProcess1"/>
    <dgm:cxn modelId="{C4BA7C98-8F09-4CEF-BF17-B803D4EB6071}" type="presParOf" srcId="{C52B0FD8-7E8D-44B3-A133-E349C08EBFD1}" destId="{D43AD038-1555-4359-8498-A6098EA5371A}" srcOrd="1" destOrd="0" presId="urn:microsoft.com/office/officeart/2005/8/layout/lProcess1"/>
    <dgm:cxn modelId="{908CE5D4-0AFE-49BB-BEF2-E62A213590EA}" type="presParOf" srcId="{C52B0FD8-7E8D-44B3-A133-E349C08EBFD1}" destId="{5F0F974A-8D0A-44CC-849B-A668F21B6F4F}" srcOrd="2" destOrd="0" presId="urn:microsoft.com/office/officeart/2005/8/layout/lProcess1"/>
    <dgm:cxn modelId="{10EE6E7A-F400-449A-A53A-F3951C7863A8}" type="presParOf" srcId="{C52B0FD8-7E8D-44B3-A133-E349C08EBFD1}" destId="{C3F66B7E-40EB-4DF5-A058-374111E183B6}" srcOrd="3" destOrd="0" presId="urn:microsoft.com/office/officeart/2005/8/layout/lProcess1"/>
    <dgm:cxn modelId="{F4C59FA6-9C74-4576-8BC4-49413BA83612}" type="presParOf" srcId="{C52B0FD8-7E8D-44B3-A133-E349C08EBFD1}" destId="{CD08B3D0-9B40-4E5D-8321-C683983FAD21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13610B-2185-4802-955E-6B88371CA303}" type="doc">
      <dgm:prSet loTypeId="urn:microsoft.com/office/officeart/2005/8/layout/chevron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88918851-DF53-4141-985E-0567BB5A9D34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1.</a:t>
          </a:r>
          <a:endParaRPr lang="ru-RU" dirty="0">
            <a:solidFill>
              <a:srgbClr val="002060"/>
            </a:solidFill>
          </a:endParaRPr>
        </a:p>
      </dgm:t>
    </dgm:pt>
    <dgm:pt modelId="{ADB63CBC-F555-41ED-85B2-8C15F321002F}" type="parTrans" cxnId="{EEF92077-C35D-4152-B5CE-BB52A099578F}">
      <dgm:prSet/>
      <dgm:spPr/>
      <dgm:t>
        <a:bodyPr/>
        <a:lstStyle/>
        <a:p>
          <a:endParaRPr lang="ru-RU"/>
        </a:p>
      </dgm:t>
    </dgm:pt>
    <dgm:pt modelId="{D1415C40-56F5-46C4-B7B9-C6944C538413}" type="sibTrans" cxnId="{EEF92077-C35D-4152-B5CE-BB52A099578F}">
      <dgm:prSet/>
      <dgm:spPr/>
      <dgm:t>
        <a:bodyPr/>
        <a:lstStyle/>
        <a:p>
          <a:endParaRPr lang="ru-RU"/>
        </a:p>
      </dgm:t>
    </dgm:pt>
    <dgm:pt modelId="{0CFB8A44-C5E1-4EAE-9B1F-B692A73F3A52}">
      <dgm:prSet phldrT="[Текст]"/>
      <dgm:spPr/>
      <dgm:t>
        <a:bodyPr/>
        <a:lstStyle/>
        <a:p>
          <a:r>
            <a:rPr lang="ru-RU" dirty="0" smtClean="0"/>
            <a:t>Активизация познавательной деятельности учащихся</a:t>
          </a:r>
          <a:endParaRPr lang="ru-RU" dirty="0"/>
        </a:p>
      </dgm:t>
    </dgm:pt>
    <dgm:pt modelId="{1FF533B0-2E62-4F58-A186-408AB4FE53EB}" type="parTrans" cxnId="{551CD21C-34EB-4D96-9D6B-00858F90C713}">
      <dgm:prSet/>
      <dgm:spPr/>
      <dgm:t>
        <a:bodyPr/>
        <a:lstStyle/>
        <a:p>
          <a:endParaRPr lang="ru-RU"/>
        </a:p>
      </dgm:t>
    </dgm:pt>
    <dgm:pt modelId="{0C8D1DC0-699A-4651-818A-83B2757BAB75}" type="sibTrans" cxnId="{551CD21C-34EB-4D96-9D6B-00858F90C713}">
      <dgm:prSet/>
      <dgm:spPr/>
      <dgm:t>
        <a:bodyPr/>
        <a:lstStyle/>
        <a:p>
          <a:endParaRPr lang="ru-RU"/>
        </a:p>
      </dgm:t>
    </dgm:pt>
    <dgm:pt modelId="{BD3C6C87-4086-4F34-B6F4-5E84C814DA3D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2.</a:t>
          </a:r>
          <a:endParaRPr lang="ru-RU" dirty="0">
            <a:solidFill>
              <a:srgbClr val="002060"/>
            </a:solidFill>
          </a:endParaRPr>
        </a:p>
      </dgm:t>
    </dgm:pt>
    <dgm:pt modelId="{2063144D-73E2-4F29-AA6C-79168B801A19}" type="parTrans" cxnId="{8E3E17B9-616F-41CA-BA2E-12693F1A6352}">
      <dgm:prSet/>
      <dgm:spPr/>
      <dgm:t>
        <a:bodyPr/>
        <a:lstStyle/>
        <a:p>
          <a:endParaRPr lang="ru-RU"/>
        </a:p>
      </dgm:t>
    </dgm:pt>
    <dgm:pt modelId="{94FE3E45-E446-449E-9675-98C1093F6864}" type="sibTrans" cxnId="{8E3E17B9-616F-41CA-BA2E-12693F1A6352}">
      <dgm:prSet/>
      <dgm:spPr/>
      <dgm:t>
        <a:bodyPr/>
        <a:lstStyle/>
        <a:p>
          <a:endParaRPr lang="ru-RU"/>
        </a:p>
      </dgm:t>
    </dgm:pt>
    <dgm:pt modelId="{77045814-E28D-4034-BEC8-410E637DAF11}">
      <dgm:prSet phldrT="[Текст]"/>
      <dgm:spPr/>
      <dgm:t>
        <a:bodyPr/>
        <a:lstStyle/>
        <a:p>
          <a:r>
            <a:rPr lang="ru-RU" dirty="0" smtClean="0"/>
            <a:t>Повышение уровня их умственного развития</a:t>
          </a:r>
          <a:endParaRPr lang="ru-RU" dirty="0"/>
        </a:p>
      </dgm:t>
    </dgm:pt>
    <dgm:pt modelId="{5873E83E-D144-4EB6-A608-1BF8A94DD2B0}" type="parTrans" cxnId="{A1179536-50AE-472B-A9D4-A367F6B6F0A6}">
      <dgm:prSet/>
      <dgm:spPr/>
      <dgm:t>
        <a:bodyPr/>
        <a:lstStyle/>
        <a:p>
          <a:endParaRPr lang="ru-RU"/>
        </a:p>
      </dgm:t>
    </dgm:pt>
    <dgm:pt modelId="{FAE3993E-E685-4E9C-88F2-36478DB88AEC}" type="sibTrans" cxnId="{A1179536-50AE-472B-A9D4-A367F6B6F0A6}">
      <dgm:prSet/>
      <dgm:spPr/>
      <dgm:t>
        <a:bodyPr/>
        <a:lstStyle/>
        <a:p>
          <a:endParaRPr lang="ru-RU"/>
        </a:p>
      </dgm:t>
    </dgm:pt>
    <dgm:pt modelId="{88C13B1A-294E-4A8C-A249-A5878DBA973D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3.</a:t>
          </a:r>
          <a:endParaRPr lang="ru-RU" dirty="0">
            <a:solidFill>
              <a:srgbClr val="002060"/>
            </a:solidFill>
          </a:endParaRPr>
        </a:p>
      </dgm:t>
    </dgm:pt>
    <dgm:pt modelId="{9C1A249A-6EBD-4B21-AAAC-5113C5E772B5}" type="parTrans" cxnId="{2F7FD7F7-1C7A-49D4-96C3-20E978F49451}">
      <dgm:prSet/>
      <dgm:spPr/>
      <dgm:t>
        <a:bodyPr/>
        <a:lstStyle/>
        <a:p>
          <a:endParaRPr lang="ru-RU"/>
        </a:p>
      </dgm:t>
    </dgm:pt>
    <dgm:pt modelId="{0098F3AB-5269-478A-B7CD-FA2B77C2E248}" type="sibTrans" cxnId="{2F7FD7F7-1C7A-49D4-96C3-20E978F49451}">
      <dgm:prSet/>
      <dgm:spPr/>
      <dgm:t>
        <a:bodyPr/>
        <a:lstStyle/>
        <a:p>
          <a:endParaRPr lang="ru-RU"/>
        </a:p>
      </dgm:t>
    </dgm:pt>
    <dgm:pt modelId="{CC0F7940-759E-4E68-A2D1-98576ADD8BD1}">
      <dgm:prSet phldrT="[Текст]"/>
      <dgm:spPr/>
      <dgm:t>
        <a:bodyPr/>
        <a:lstStyle/>
        <a:p>
          <a:r>
            <a:rPr lang="ru-RU" dirty="0" smtClean="0"/>
            <a:t>Нормализация учебной деятельности</a:t>
          </a:r>
          <a:endParaRPr lang="ru-RU" dirty="0"/>
        </a:p>
      </dgm:t>
    </dgm:pt>
    <dgm:pt modelId="{18B1C18D-2FF7-4DCC-A690-65900AE9ED73}" type="parTrans" cxnId="{07D9A606-4EBF-4AA4-9A6D-E37F0112C00D}">
      <dgm:prSet/>
      <dgm:spPr/>
      <dgm:t>
        <a:bodyPr/>
        <a:lstStyle/>
        <a:p>
          <a:endParaRPr lang="ru-RU"/>
        </a:p>
      </dgm:t>
    </dgm:pt>
    <dgm:pt modelId="{57290EAE-8662-42CC-8D1B-BEBAEC1B6325}" type="sibTrans" cxnId="{07D9A606-4EBF-4AA4-9A6D-E37F0112C00D}">
      <dgm:prSet/>
      <dgm:spPr/>
      <dgm:t>
        <a:bodyPr/>
        <a:lstStyle/>
        <a:p>
          <a:endParaRPr lang="ru-RU"/>
        </a:p>
      </dgm:t>
    </dgm:pt>
    <dgm:pt modelId="{D3FDD8FC-8438-42F6-AF56-E79583300AFA}">
      <dgm:prSet phldrT="[Текст]"/>
      <dgm:spPr/>
      <dgm:t>
        <a:bodyPr/>
        <a:lstStyle/>
        <a:p>
          <a:r>
            <a:rPr lang="ru-RU" dirty="0" smtClean="0"/>
            <a:t>Коррекция недостатков эмоционально-личностного развития</a:t>
          </a:r>
          <a:endParaRPr lang="ru-RU" dirty="0"/>
        </a:p>
      </dgm:t>
    </dgm:pt>
    <dgm:pt modelId="{2B5FFCB2-0F48-48E4-B204-20C6B6E31217}" type="parTrans" cxnId="{F5387E2E-1F64-4B6C-92CC-2C441C176D65}">
      <dgm:prSet/>
      <dgm:spPr/>
      <dgm:t>
        <a:bodyPr/>
        <a:lstStyle/>
        <a:p>
          <a:endParaRPr lang="ru-RU"/>
        </a:p>
      </dgm:t>
    </dgm:pt>
    <dgm:pt modelId="{E9C24AF7-9457-4997-A87F-1D1EF782318E}" type="sibTrans" cxnId="{F5387E2E-1F64-4B6C-92CC-2C441C176D65}">
      <dgm:prSet/>
      <dgm:spPr/>
      <dgm:t>
        <a:bodyPr/>
        <a:lstStyle/>
        <a:p>
          <a:endParaRPr lang="ru-RU"/>
        </a:p>
      </dgm:t>
    </dgm:pt>
    <dgm:pt modelId="{6C67B1A1-BBC5-438B-B335-D567D4FE6936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4.</a:t>
          </a:r>
          <a:endParaRPr lang="ru-RU" dirty="0">
            <a:solidFill>
              <a:srgbClr val="002060"/>
            </a:solidFill>
          </a:endParaRPr>
        </a:p>
      </dgm:t>
    </dgm:pt>
    <dgm:pt modelId="{D26006B6-4427-48F5-AEFB-DDDA39E414B1}" type="parTrans" cxnId="{1D9CEC8A-BCC1-4482-9C52-2A4CE851ECBA}">
      <dgm:prSet/>
      <dgm:spPr/>
      <dgm:t>
        <a:bodyPr/>
        <a:lstStyle/>
        <a:p>
          <a:endParaRPr lang="ru-RU"/>
        </a:p>
      </dgm:t>
    </dgm:pt>
    <dgm:pt modelId="{18DEE153-5115-4401-B421-8C48E868C999}" type="sibTrans" cxnId="{1D9CEC8A-BCC1-4482-9C52-2A4CE851ECBA}">
      <dgm:prSet/>
      <dgm:spPr/>
      <dgm:t>
        <a:bodyPr/>
        <a:lstStyle/>
        <a:p>
          <a:endParaRPr lang="ru-RU"/>
        </a:p>
      </dgm:t>
    </dgm:pt>
    <dgm:pt modelId="{1C8017CB-3A46-4FE4-8A66-87B4145CAEE5}">
      <dgm:prSet phldrT="[Текст]"/>
      <dgm:spPr/>
      <dgm:t>
        <a:bodyPr/>
        <a:lstStyle/>
        <a:p>
          <a:r>
            <a:rPr lang="ru-RU" dirty="0" smtClean="0"/>
            <a:t>Социально-трудовая адаптация</a:t>
          </a:r>
          <a:endParaRPr lang="ru-RU" dirty="0"/>
        </a:p>
      </dgm:t>
    </dgm:pt>
    <dgm:pt modelId="{D649C532-04FF-4AEB-AFB9-839ADAD3A975}" type="parTrans" cxnId="{349A8739-20A9-49D8-9827-42619CF6B850}">
      <dgm:prSet/>
      <dgm:spPr/>
      <dgm:t>
        <a:bodyPr/>
        <a:lstStyle/>
        <a:p>
          <a:endParaRPr lang="ru-RU"/>
        </a:p>
      </dgm:t>
    </dgm:pt>
    <dgm:pt modelId="{06CE083E-0ECA-4021-8620-4A344673EFA2}" type="sibTrans" cxnId="{349A8739-20A9-49D8-9827-42619CF6B850}">
      <dgm:prSet/>
      <dgm:spPr/>
      <dgm:t>
        <a:bodyPr/>
        <a:lstStyle/>
        <a:p>
          <a:endParaRPr lang="ru-RU"/>
        </a:p>
      </dgm:t>
    </dgm:pt>
    <dgm:pt modelId="{62A3CFD8-8D45-4436-BC34-AE8A0DE90066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5.</a:t>
          </a:r>
          <a:endParaRPr lang="ru-RU" dirty="0">
            <a:solidFill>
              <a:srgbClr val="002060"/>
            </a:solidFill>
          </a:endParaRPr>
        </a:p>
      </dgm:t>
    </dgm:pt>
    <dgm:pt modelId="{59B3986E-463B-4781-8D89-4ED0E1556608}" type="parTrans" cxnId="{BED38110-BBCF-4A7A-B162-542416F39CAD}">
      <dgm:prSet/>
      <dgm:spPr/>
      <dgm:t>
        <a:bodyPr/>
        <a:lstStyle/>
        <a:p>
          <a:endParaRPr lang="ru-RU"/>
        </a:p>
      </dgm:t>
    </dgm:pt>
    <dgm:pt modelId="{A0AEDB32-5B5D-46E5-9EAD-E40E54E591EA}" type="sibTrans" cxnId="{BED38110-BBCF-4A7A-B162-542416F39CAD}">
      <dgm:prSet/>
      <dgm:spPr/>
      <dgm:t>
        <a:bodyPr/>
        <a:lstStyle/>
        <a:p>
          <a:endParaRPr lang="ru-RU"/>
        </a:p>
      </dgm:t>
    </dgm:pt>
    <dgm:pt modelId="{956341DC-06A0-45FF-8848-BA110A6A7446}" type="pres">
      <dgm:prSet presAssocID="{6513610B-2185-4802-955E-6B88371CA30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143E1E2-B427-4BC9-817F-F1183F9B21C8}" type="pres">
      <dgm:prSet presAssocID="{88918851-DF53-4141-985E-0567BB5A9D34}" presName="composite" presStyleCnt="0"/>
      <dgm:spPr/>
    </dgm:pt>
    <dgm:pt modelId="{BB709E03-9CD9-47F3-B07E-08CA183B9D85}" type="pres">
      <dgm:prSet presAssocID="{88918851-DF53-4141-985E-0567BB5A9D34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4A76AD-DF1D-4D9F-B0A0-B16CFE6F2A32}" type="pres">
      <dgm:prSet presAssocID="{88918851-DF53-4141-985E-0567BB5A9D34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81E993-4C44-4C50-9319-68ACEDA0998F}" type="pres">
      <dgm:prSet presAssocID="{D1415C40-56F5-46C4-B7B9-C6944C538413}" presName="sp" presStyleCnt="0"/>
      <dgm:spPr/>
    </dgm:pt>
    <dgm:pt modelId="{F40DB242-B0E2-4681-8B98-8EE49F71B12E}" type="pres">
      <dgm:prSet presAssocID="{BD3C6C87-4086-4F34-B6F4-5E84C814DA3D}" presName="composite" presStyleCnt="0"/>
      <dgm:spPr/>
    </dgm:pt>
    <dgm:pt modelId="{F8C485DB-E1F0-445C-B34D-B4E1C3E534ED}" type="pres">
      <dgm:prSet presAssocID="{BD3C6C87-4086-4F34-B6F4-5E84C814DA3D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9E22C9-CC64-4545-BF50-698C05C06000}" type="pres">
      <dgm:prSet presAssocID="{BD3C6C87-4086-4F34-B6F4-5E84C814DA3D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452737-D6E1-4517-9667-CE785416C3ED}" type="pres">
      <dgm:prSet presAssocID="{94FE3E45-E446-449E-9675-98C1093F6864}" presName="sp" presStyleCnt="0"/>
      <dgm:spPr/>
    </dgm:pt>
    <dgm:pt modelId="{150EEFD1-5C8D-4CA9-A3E2-12ABBCEE9CAF}" type="pres">
      <dgm:prSet presAssocID="{88C13B1A-294E-4A8C-A249-A5878DBA973D}" presName="composite" presStyleCnt="0"/>
      <dgm:spPr/>
    </dgm:pt>
    <dgm:pt modelId="{4BEE4758-6303-4C30-A4F1-D18EC0741F2B}" type="pres">
      <dgm:prSet presAssocID="{88C13B1A-294E-4A8C-A249-A5878DBA973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D2E895-E621-4B5E-9288-8E42AF41EEFC}" type="pres">
      <dgm:prSet presAssocID="{88C13B1A-294E-4A8C-A249-A5878DBA973D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57CCA4-BB46-4B6C-88FB-872A4A915515}" type="pres">
      <dgm:prSet presAssocID="{0098F3AB-5269-478A-B7CD-FA2B77C2E248}" presName="sp" presStyleCnt="0"/>
      <dgm:spPr/>
    </dgm:pt>
    <dgm:pt modelId="{1D1E6129-B0B4-4907-82CF-48D5A8460C40}" type="pres">
      <dgm:prSet presAssocID="{6C67B1A1-BBC5-438B-B335-D567D4FE6936}" presName="composite" presStyleCnt="0"/>
      <dgm:spPr/>
    </dgm:pt>
    <dgm:pt modelId="{CE5F888D-4346-498C-BEBD-8F5C81F7E5C2}" type="pres">
      <dgm:prSet presAssocID="{6C67B1A1-BBC5-438B-B335-D567D4FE6936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1A41B7-82D3-44B0-8D1C-7E659C935D7F}" type="pres">
      <dgm:prSet presAssocID="{6C67B1A1-BBC5-438B-B335-D567D4FE6936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F6F001-F49A-46A9-B77D-DAC3CCF7A11F}" type="pres">
      <dgm:prSet presAssocID="{18DEE153-5115-4401-B421-8C48E868C999}" presName="sp" presStyleCnt="0"/>
      <dgm:spPr/>
    </dgm:pt>
    <dgm:pt modelId="{7D92FC61-479E-4B28-B8D4-61B5B99D8D35}" type="pres">
      <dgm:prSet presAssocID="{62A3CFD8-8D45-4436-BC34-AE8A0DE90066}" presName="composite" presStyleCnt="0"/>
      <dgm:spPr/>
    </dgm:pt>
    <dgm:pt modelId="{D4469CE6-24BE-4ADB-A4FD-AE291FAFC5C5}" type="pres">
      <dgm:prSet presAssocID="{62A3CFD8-8D45-4436-BC34-AE8A0DE90066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873EAE-FB69-4F2B-B700-24A2060C9520}" type="pres">
      <dgm:prSet presAssocID="{62A3CFD8-8D45-4436-BC34-AE8A0DE90066}" presName="descendantText" presStyleLbl="alignAcc1" presStyleIdx="4" presStyleCnt="5" custLinFactNeighborX="-542" custLinFactNeighborY="49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387E2E-1F64-4B6C-92CC-2C441C176D65}" srcId="{6C67B1A1-BBC5-438B-B335-D567D4FE6936}" destId="{D3FDD8FC-8438-42F6-AF56-E79583300AFA}" srcOrd="0" destOrd="0" parTransId="{2B5FFCB2-0F48-48E4-B204-20C6B6E31217}" sibTransId="{E9C24AF7-9457-4997-A87F-1D1EF782318E}"/>
    <dgm:cxn modelId="{134A5BF5-9A86-4DFE-B998-D46639D72068}" type="presOf" srcId="{88918851-DF53-4141-985E-0567BB5A9D34}" destId="{BB709E03-9CD9-47F3-B07E-08CA183B9D85}" srcOrd="0" destOrd="0" presId="urn:microsoft.com/office/officeart/2005/8/layout/chevron2"/>
    <dgm:cxn modelId="{C2D0C717-7849-49D7-A4E2-7AC21D6DF6D0}" type="presOf" srcId="{0CFB8A44-C5E1-4EAE-9B1F-B692A73F3A52}" destId="{F14A76AD-DF1D-4D9F-B0A0-B16CFE6F2A32}" srcOrd="0" destOrd="0" presId="urn:microsoft.com/office/officeart/2005/8/layout/chevron2"/>
    <dgm:cxn modelId="{F463A27B-49E2-4EA0-A57E-3CB9F4C96CE2}" type="presOf" srcId="{6C67B1A1-BBC5-438B-B335-D567D4FE6936}" destId="{CE5F888D-4346-498C-BEBD-8F5C81F7E5C2}" srcOrd="0" destOrd="0" presId="urn:microsoft.com/office/officeart/2005/8/layout/chevron2"/>
    <dgm:cxn modelId="{8B656A9B-A450-4BEB-9974-38083F674910}" type="presOf" srcId="{62A3CFD8-8D45-4436-BC34-AE8A0DE90066}" destId="{D4469CE6-24BE-4ADB-A4FD-AE291FAFC5C5}" srcOrd="0" destOrd="0" presId="urn:microsoft.com/office/officeart/2005/8/layout/chevron2"/>
    <dgm:cxn modelId="{349A8739-20A9-49D8-9827-42619CF6B850}" srcId="{62A3CFD8-8D45-4436-BC34-AE8A0DE90066}" destId="{1C8017CB-3A46-4FE4-8A66-87B4145CAEE5}" srcOrd="0" destOrd="0" parTransId="{D649C532-04FF-4AEB-AFB9-839ADAD3A975}" sibTransId="{06CE083E-0ECA-4021-8620-4A344673EFA2}"/>
    <dgm:cxn modelId="{8B67E9CC-B676-4E95-BA11-240A742603D4}" type="presOf" srcId="{D3FDD8FC-8438-42F6-AF56-E79583300AFA}" destId="{5C1A41B7-82D3-44B0-8D1C-7E659C935D7F}" srcOrd="0" destOrd="0" presId="urn:microsoft.com/office/officeart/2005/8/layout/chevron2"/>
    <dgm:cxn modelId="{551CD21C-34EB-4D96-9D6B-00858F90C713}" srcId="{88918851-DF53-4141-985E-0567BB5A9D34}" destId="{0CFB8A44-C5E1-4EAE-9B1F-B692A73F3A52}" srcOrd="0" destOrd="0" parTransId="{1FF533B0-2E62-4F58-A186-408AB4FE53EB}" sibTransId="{0C8D1DC0-699A-4651-818A-83B2757BAB75}"/>
    <dgm:cxn modelId="{E82C2592-46F9-4BC3-A9D8-345D43875EF3}" type="presOf" srcId="{1C8017CB-3A46-4FE4-8A66-87B4145CAEE5}" destId="{AF873EAE-FB69-4F2B-B700-24A2060C9520}" srcOrd="0" destOrd="0" presId="urn:microsoft.com/office/officeart/2005/8/layout/chevron2"/>
    <dgm:cxn modelId="{59181086-61D4-4E97-9902-800BDC637F1D}" type="presOf" srcId="{BD3C6C87-4086-4F34-B6F4-5E84C814DA3D}" destId="{F8C485DB-E1F0-445C-B34D-B4E1C3E534ED}" srcOrd="0" destOrd="0" presId="urn:microsoft.com/office/officeart/2005/8/layout/chevron2"/>
    <dgm:cxn modelId="{29557E67-D1A8-492E-8535-B4BD3F1411FE}" type="presOf" srcId="{88C13B1A-294E-4A8C-A249-A5878DBA973D}" destId="{4BEE4758-6303-4C30-A4F1-D18EC0741F2B}" srcOrd="0" destOrd="0" presId="urn:microsoft.com/office/officeart/2005/8/layout/chevron2"/>
    <dgm:cxn modelId="{2F7FD7F7-1C7A-49D4-96C3-20E978F49451}" srcId="{6513610B-2185-4802-955E-6B88371CA303}" destId="{88C13B1A-294E-4A8C-A249-A5878DBA973D}" srcOrd="2" destOrd="0" parTransId="{9C1A249A-6EBD-4B21-AAAC-5113C5E772B5}" sibTransId="{0098F3AB-5269-478A-B7CD-FA2B77C2E248}"/>
    <dgm:cxn modelId="{A1179536-50AE-472B-A9D4-A367F6B6F0A6}" srcId="{BD3C6C87-4086-4F34-B6F4-5E84C814DA3D}" destId="{77045814-E28D-4034-BEC8-410E637DAF11}" srcOrd="0" destOrd="0" parTransId="{5873E83E-D144-4EB6-A608-1BF8A94DD2B0}" sibTransId="{FAE3993E-E685-4E9C-88F2-36478DB88AEC}"/>
    <dgm:cxn modelId="{07D9A606-4EBF-4AA4-9A6D-E37F0112C00D}" srcId="{88C13B1A-294E-4A8C-A249-A5878DBA973D}" destId="{CC0F7940-759E-4E68-A2D1-98576ADD8BD1}" srcOrd="0" destOrd="0" parTransId="{18B1C18D-2FF7-4DCC-A690-65900AE9ED73}" sibTransId="{57290EAE-8662-42CC-8D1B-BEBAEC1B6325}"/>
    <dgm:cxn modelId="{BED38110-BBCF-4A7A-B162-542416F39CAD}" srcId="{6513610B-2185-4802-955E-6B88371CA303}" destId="{62A3CFD8-8D45-4436-BC34-AE8A0DE90066}" srcOrd="4" destOrd="0" parTransId="{59B3986E-463B-4781-8D89-4ED0E1556608}" sibTransId="{A0AEDB32-5B5D-46E5-9EAD-E40E54E591EA}"/>
    <dgm:cxn modelId="{1D9CEC8A-BCC1-4482-9C52-2A4CE851ECBA}" srcId="{6513610B-2185-4802-955E-6B88371CA303}" destId="{6C67B1A1-BBC5-438B-B335-D567D4FE6936}" srcOrd="3" destOrd="0" parTransId="{D26006B6-4427-48F5-AEFB-DDDA39E414B1}" sibTransId="{18DEE153-5115-4401-B421-8C48E868C999}"/>
    <dgm:cxn modelId="{8E3E17B9-616F-41CA-BA2E-12693F1A6352}" srcId="{6513610B-2185-4802-955E-6B88371CA303}" destId="{BD3C6C87-4086-4F34-B6F4-5E84C814DA3D}" srcOrd="1" destOrd="0" parTransId="{2063144D-73E2-4F29-AA6C-79168B801A19}" sibTransId="{94FE3E45-E446-449E-9675-98C1093F6864}"/>
    <dgm:cxn modelId="{D2DAFA2F-B208-4F53-8A9F-5CE811F747AE}" type="presOf" srcId="{CC0F7940-759E-4E68-A2D1-98576ADD8BD1}" destId="{ABD2E895-E621-4B5E-9288-8E42AF41EEFC}" srcOrd="0" destOrd="0" presId="urn:microsoft.com/office/officeart/2005/8/layout/chevron2"/>
    <dgm:cxn modelId="{5D5F6414-253F-4B50-9F23-4EE037D502EC}" type="presOf" srcId="{6513610B-2185-4802-955E-6B88371CA303}" destId="{956341DC-06A0-45FF-8848-BA110A6A7446}" srcOrd="0" destOrd="0" presId="urn:microsoft.com/office/officeart/2005/8/layout/chevron2"/>
    <dgm:cxn modelId="{EEF92077-C35D-4152-B5CE-BB52A099578F}" srcId="{6513610B-2185-4802-955E-6B88371CA303}" destId="{88918851-DF53-4141-985E-0567BB5A9D34}" srcOrd="0" destOrd="0" parTransId="{ADB63CBC-F555-41ED-85B2-8C15F321002F}" sibTransId="{D1415C40-56F5-46C4-B7B9-C6944C538413}"/>
    <dgm:cxn modelId="{321A4627-B4F4-405C-AE1B-8947358E7FE0}" type="presOf" srcId="{77045814-E28D-4034-BEC8-410E637DAF11}" destId="{559E22C9-CC64-4545-BF50-698C05C06000}" srcOrd="0" destOrd="0" presId="urn:microsoft.com/office/officeart/2005/8/layout/chevron2"/>
    <dgm:cxn modelId="{4745280B-0115-4FC6-9F84-4E10BF4D2492}" type="presParOf" srcId="{956341DC-06A0-45FF-8848-BA110A6A7446}" destId="{8143E1E2-B427-4BC9-817F-F1183F9B21C8}" srcOrd="0" destOrd="0" presId="urn:microsoft.com/office/officeart/2005/8/layout/chevron2"/>
    <dgm:cxn modelId="{863BA91B-4EB1-477E-88AD-3C9547C08078}" type="presParOf" srcId="{8143E1E2-B427-4BC9-817F-F1183F9B21C8}" destId="{BB709E03-9CD9-47F3-B07E-08CA183B9D85}" srcOrd="0" destOrd="0" presId="urn:microsoft.com/office/officeart/2005/8/layout/chevron2"/>
    <dgm:cxn modelId="{25247A9C-4453-4F61-A5A1-E8FD36F14BA5}" type="presParOf" srcId="{8143E1E2-B427-4BC9-817F-F1183F9B21C8}" destId="{F14A76AD-DF1D-4D9F-B0A0-B16CFE6F2A32}" srcOrd="1" destOrd="0" presId="urn:microsoft.com/office/officeart/2005/8/layout/chevron2"/>
    <dgm:cxn modelId="{04DA405B-AD2F-43BF-9EDB-AD6E8A2D9362}" type="presParOf" srcId="{956341DC-06A0-45FF-8848-BA110A6A7446}" destId="{3581E993-4C44-4C50-9319-68ACEDA0998F}" srcOrd="1" destOrd="0" presId="urn:microsoft.com/office/officeart/2005/8/layout/chevron2"/>
    <dgm:cxn modelId="{A178A6A5-ADB1-45F1-8805-33E05C978A44}" type="presParOf" srcId="{956341DC-06A0-45FF-8848-BA110A6A7446}" destId="{F40DB242-B0E2-4681-8B98-8EE49F71B12E}" srcOrd="2" destOrd="0" presId="urn:microsoft.com/office/officeart/2005/8/layout/chevron2"/>
    <dgm:cxn modelId="{057E5808-F226-44B0-8777-CF123465F1BF}" type="presParOf" srcId="{F40DB242-B0E2-4681-8B98-8EE49F71B12E}" destId="{F8C485DB-E1F0-445C-B34D-B4E1C3E534ED}" srcOrd="0" destOrd="0" presId="urn:microsoft.com/office/officeart/2005/8/layout/chevron2"/>
    <dgm:cxn modelId="{35B27405-B26C-44A1-A76B-B07C139A2E95}" type="presParOf" srcId="{F40DB242-B0E2-4681-8B98-8EE49F71B12E}" destId="{559E22C9-CC64-4545-BF50-698C05C06000}" srcOrd="1" destOrd="0" presId="urn:microsoft.com/office/officeart/2005/8/layout/chevron2"/>
    <dgm:cxn modelId="{C8A0A7C5-A97A-4D68-9302-F88A75B68EDA}" type="presParOf" srcId="{956341DC-06A0-45FF-8848-BA110A6A7446}" destId="{1B452737-D6E1-4517-9667-CE785416C3ED}" srcOrd="3" destOrd="0" presId="urn:microsoft.com/office/officeart/2005/8/layout/chevron2"/>
    <dgm:cxn modelId="{6A037C1E-C528-4231-8837-AEBD1FF64FE5}" type="presParOf" srcId="{956341DC-06A0-45FF-8848-BA110A6A7446}" destId="{150EEFD1-5C8D-4CA9-A3E2-12ABBCEE9CAF}" srcOrd="4" destOrd="0" presId="urn:microsoft.com/office/officeart/2005/8/layout/chevron2"/>
    <dgm:cxn modelId="{37E6D784-6328-4FB4-96DD-10BE1447DC09}" type="presParOf" srcId="{150EEFD1-5C8D-4CA9-A3E2-12ABBCEE9CAF}" destId="{4BEE4758-6303-4C30-A4F1-D18EC0741F2B}" srcOrd="0" destOrd="0" presId="urn:microsoft.com/office/officeart/2005/8/layout/chevron2"/>
    <dgm:cxn modelId="{1A69E9A4-191B-4B4D-BB12-044C08D90A74}" type="presParOf" srcId="{150EEFD1-5C8D-4CA9-A3E2-12ABBCEE9CAF}" destId="{ABD2E895-E621-4B5E-9288-8E42AF41EEFC}" srcOrd="1" destOrd="0" presId="urn:microsoft.com/office/officeart/2005/8/layout/chevron2"/>
    <dgm:cxn modelId="{F7F36F63-7FF9-4524-951C-9C34EEE8464D}" type="presParOf" srcId="{956341DC-06A0-45FF-8848-BA110A6A7446}" destId="{2357CCA4-BB46-4B6C-88FB-872A4A915515}" srcOrd="5" destOrd="0" presId="urn:microsoft.com/office/officeart/2005/8/layout/chevron2"/>
    <dgm:cxn modelId="{B7584504-C741-46DD-BDE4-16AF8ACE97ED}" type="presParOf" srcId="{956341DC-06A0-45FF-8848-BA110A6A7446}" destId="{1D1E6129-B0B4-4907-82CF-48D5A8460C40}" srcOrd="6" destOrd="0" presId="urn:microsoft.com/office/officeart/2005/8/layout/chevron2"/>
    <dgm:cxn modelId="{004648AD-03BF-43D3-BD34-55F97324EBEE}" type="presParOf" srcId="{1D1E6129-B0B4-4907-82CF-48D5A8460C40}" destId="{CE5F888D-4346-498C-BEBD-8F5C81F7E5C2}" srcOrd="0" destOrd="0" presId="urn:microsoft.com/office/officeart/2005/8/layout/chevron2"/>
    <dgm:cxn modelId="{37AB9217-D60A-4998-A857-68BA0B67B349}" type="presParOf" srcId="{1D1E6129-B0B4-4907-82CF-48D5A8460C40}" destId="{5C1A41B7-82D3-44B0-8D1C-7E659C935D7F}" srcOrd="1" destOrd="0" presId="urn:microsoft.com/office/officeart/2005/8/layout/chevron2"/>
    <dgm:cxn modelId="{31B7BA03-8F20-4232-AD2E-3B682FFB4CF1}" type="presParOf" srcId="{956341DC-06A0-45FF-8848-BA110A6A7446}" destId="{31F6F001-F49A-46A9-B77D-DAC3CCF7A11F}" srcOrd="7" destOrd="0" presId="urn:microsoft.com/office/officeart/2005/8/layout/chevron2"/>
    <dgm:cxn modelId="{69D2618D-B0CA-45FF-B6ED-7E36695D4C3A}" type="presParOf" srcId="{956341DC-06A0-45FF-8848-BA110A6A7446}" destId="{7D92FC61-479E-4B28-B8D4-61B5B99D8D35}" srcOrd="8" destOrd="0" presId="urn:microsoft.com/office/officeart/2005/8/layout/chevron2"/>
    <dgm:cxn modelId="{23B78C68-9B11-4401-846A-E259012ADAEE}" type="presParOf" srcId="{7D92FC61-479E-4B28-B8D4-61B5B99D8D35}" destId="{D4469CE6-24BE-4ADB-A4FD-AE291FAFC5C5}" srcOrd="0" destOrd="0" presId="urn:microsoft.com/office/officeart/2005/8/layout/chevron2"/>
    <dgm:cxn modelId="{2581ED9E-115C-4224-813E-B54216E6320C}" type="presParOf" srcId="{7D92FC61-479E-4B28-B8D4-61B5B99D8D35}" destId="{AF873EAE-FB69-4F2B-B700-24A2060C952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7A4921-C932-4613-AD93-93A43D2DC405}">
      <dsp:nvSpPr>
        <dsp:cNvPr id="0" name=""/>
        <dsp:cNvSpPr/>
      </dsp:nvSpPr>
      <dsp:spPr>
        <a:xfrm>
          <a:off x="1097055" y="509"/>
          <a:ext cx="2546042" cy="636510"/>
        </a:xfrm>
        <a:prstGeom prst="roundRect">
          <a:avLst>
            <a:gd name="adj" fmla="val 10000"/>
          </a:avLst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Биологические</a:t>
          </a:r>
          <a:endParaRPr lang="ru-RU" sz="2900" kern="1200" dirty="0"/>
        </a:p>
      </dsp:txBody>
      <dsp:txXfrm>
        <a:off x="1097055" y="509"/>
        <a:ext cx="2546042" cy="636510"/>
      </dsp:txXfrm>
    </dsp:sp>
    <dsp:sp modelId="{BCECEC09-FF06-4849-B0A1-675B2EDBC120}">
      <dsp:nvSpPr>
        <dsp:cNvPr id="0" name=""/>
        <dsp:cNvSpPr/>
      </dsp:nvSpPr>
      <dsp:spPr>
        <a:xfrm rot="5400000">
          <a:off x="2314381" y="692714"/>
          <a:ext cx="111389" cy="11138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17B762-100B-4889-A8E8-393E00B1B1D6}">
      <dsp:nvSpPr>
        <dsp:cNvPr id="0" name=""/>
        <dsp:cNvSpPr/>
      </dsp:nvSpPr>
      <dsp:spPr>
        <a:xfrm>
          <a:off x="503865" y="859798"/>
          <a:ext cx="3732421" cy="63651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Патология беременности </a:t>
          </a:r>
          <a:endParaRPr lang="ru-RU" sz="2000" kern="1200" dirty="0"/>
        </a:p>
      </dsp:txBody>
      <dsp:txXfrm>
        <a:off x="503865" y="859798"/>
        <a:ext cx="3732421" cy="636510"/>
      </dsp:txXfrm>
    </dsp:sp>
    <dsp:sp modelId="{62456C18-FA50-4086-98B1-283FFB647757}">
      <dsp:nvSpPr>
        <dsp:cNvPr id="0" name=""/>
        <dsp:cNvSpPr/>
      </dsp:nvSpPr>
      <dsp:spPr>
        <a:xfrm rot="5400000">
          <a:off x="2314381" y="1552004"/>
          <a:ext cx="111389" cy="11138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5C58E5-8F20-4091-9149-B32CD0102AAB}">
      <dsp:nvSpPr>
        <dsp:cNvPr id="0" name=""/>
        <dsp:cNvSpPr/>
      </dsp:nvSpPr>
      <dsp:spPr>
        <a:xfrm>
          <a:off x="503865" y="1719088"/>
          <a:ext cx="3732421" cy="63651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Недоношенность</a:t>
          </a:r>
          <a:endParaRPr lang="ru-RU" sz="2000" kern="1200" dirty="0"/>
        </a:p>
      </dsp:txBody>
      <dsp:txXfrm>
        <a:off x="503865" y="1719088"/>
        <a:ext cx="3732421" cy="636510"/>
      </dsp:txXfrm>
    </dsp:sp>
    <dsp:sp modelId="{21BBD824-9643-47A9-91E6-D554717F04BC}">
      <dsp:nvSpPr>
        <dsp:cNvPr id="0" name=""/>
        <dsp:cNvSpPr/>
      </dsp:nvSpPr>
      <dsp:spPr>
        <a:xfrm rot="5400000">
          <a:off x="2314381" y="2411293"/>
          <a:ext cx="111389" cy="11138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D902AD-0439-4846-9448-6E3B7A629816}">
      <dsp:nvSpPr>
        <dsp:cNvPr id="0" name=""/>
        <dsp:cNvSpPr/>
      </dsp:nvSpPr>
      <dsp:spPr>
        <a:xfrm>
          <a:off x="503865" y="2578377"/>
          <a:ext cx="3732421" cy="63651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Асфиксия и травмы при родах</a:t>
          </a:r>
          <a:endParaRPr lang="ru-RU" sz="2000" kern="1200" dirty="0"/>
        </a:p>
      </dsp:txBody>
      <dsp:txXfrm>
        <a:off x="503865" y="2578377"/>
        <a:ext cx="3732421" cy="636510"/>
      </dsp:txXfrm>
    </dsp:sp>
    <dsp:sp modelId="{760EB8EF-E171-4409-B37F-DB535E5BE107}">
      <dsp:nvSpPr>
        <dsp:cNvPr id="0" name=""/>
        <dsp:cNvSpPr/>
      </dsp:nvSpPr>
      <dsp:spPr>
        <a:xfrm rot="5400000">
          <a:off x="2314381" y="3270582"/>
          <a:ext cx="111389" cy="11138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C99D3D-AD3E-46AF-BF72-37B22E7DFE52}">
      <dsp:nvSpPr>
        <dsp:cNvPr id="0" name=""/>
        <dsp:cNvSpPr/>
      </dsp:nvSpPr>
      <dsp:spPr>
        <a:xfrm>
          <a:off x="503865" y="3437666"/>
          <a:ext cx="3732421" cy="107809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Заболевания инфекционного, токсического и травматического характера на ранних этапах развития ребенка</a:t>
          </a:r>
          <a:endParaRPr lang="ru-RU" sz="1600" kern="1200" dirty="0"/>
        </a:p>
      </dsp:txBody>
      <dsp:txXfrm>
        <a:off x="503865" y="3437666"/>
        <a:ext cx="3732421" cy="1078096"/>
      </dsp:txXfrm>
    </dsp:sp>
    <dsp:sp modelId="{9FA7BA2E-C59B-4E2B-9545-98BA1B6E9548}">
      <dsp:nvSpPr>
        <dsp:cNvPr id="0" name=""/>
        <dsp:cNvSpPr/>
      </dsp:nvSpPr>
      <dsp:spPr>
        <a:xfrm rot="5400000">
          <a:off x="2314381" y="4571457"/>
          <a:ext cx="111389" cy="11138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660C41-A2CF-4447-91D5-8DC2B1D4B1FD}">
      <dsp:nvSpPr>
        <dsp:cNvPr id="0" name=""/>
        <dsp:cNvSpPr/>
      </dsp:nvSpPr>
      <dsp:spPr>
        <a:xfrm>
          <a:off x="503865" y="4738541"/>
          <a:ext cx="3732421" cy="63651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Генетическая обусловленность</a:t>
          </a:r>
          <a:endParaRPr lang="ru-RU" sz="2000" kern="1200" dirty="0"/>
        </a:p>
      </dsp:txBody>
      <dsp:txXfrm>
        <a:off x="503865" y="4738541"/>
        <a:ext cx="3732421" cy="636510"/>
      </dsp:txXfrm>
    </dsp:sp>
    <dsp:sp modelId="{6A463A03-3BEA-4535-B45E-4AD69FC13F19}">
      <dsp:nvSpPr>
        <dsp:cNvPr id="0" name=""/>
        <dsp:cNvSpPr/>
      </dsp:nvSpPr>
      <dsp:spPr>
        <a:xfrm>
          <a:off x="5145644" y="509"/>
          <a:ext cx="2546042" cy="636510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Социальные</a:t>
          </a:r>
          <a:endParaRPr lang="ru-RU" sz="2900" kern="1200" dirty="0"/>
        </a:p>
      </dsp:txBody>
      <dsp:txXfrm>
        <a:off x="5145644" y="509"/>
        <a:ext cx="2546042" cy="636510"/>
      </dsp:txXfrm>
    </dsp:sp>
    <dsp:sp modelId="{D43AD038-1555-4359-8498-A6098EA5371A}">
      <dsp:nvSpPr>
        <dsp:cNvPr id="0" name=""/>
        <dsp:cNvSpPr/>
      </dsp:nvSpPr>
      <dsp:spPr>
        <a:xfrm rot="5400000">
          <a:off x="6362971" y="692714"/>
          <a:ext cx="111389" cy="11138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0F974A-8D0A-44CC-849B-A668F21B6F4F}">
      <dsp:nvSpPr>
        <dsp:cNvPr id="0" name=""/>
        <dsp:cNvSpPr/>
      </dsp:nvSpPr>
      <dsp:spPr>
        <a:xfrm>
          <a:off x="4592733" y="859798"/>
          <a:ext cx="3651865" cy="636510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Дительное</a:t>
          </a:r>
          <a:r>
            <a:rPr lang="ru-RU" sz="2000" kern="1200" dirty="0" smtClean="0"/>
            <a:t> ограничение жизнедеятельности ребенка</a:t>
          </a:r>
          <a:endParaRPr lang="ru-RU" sz="2000" kern="1200" dirty="0"/>
        </a:p>
      </dsp:txBody>
      <dsp:txXfrm>
        <a:off x="4592733" y="859798"/>
        <a:ext cx="3651865" cy="636510"/>
      </dsp:txXfrm>
    </dsp:sp>
    <dsp:sp modelId="{C3F66B7E-40EB-4DF5-A058-374111E183B6}">
      <dsp:nvSpPr>
        <dsp:cNvPr id="0" name=""/>
        <dsp:cNvSpPr/>
      </dsp:nvSpPr>
      <dsp:spPr>
        <a:xfrm rot="5400000">
          <a:off x="6362971" y="1552004"/>
          <a:ext cx="111389" cy="11138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08B3D0-9B40-4E5D-8321-C683983FAD21}">
      <dsp:nvSpPr>
        <dsp:cNvPr id="0" name=""/>
        <dsp:cNvSpPr/>
      </dsp:nvSpPr>
      <dsp:spPr>
        <a:xfrm>
          <a:off x="4592733" y="1719088"/>
          <a:ext cx="3651865" cy="181998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Неблагоприятные условия воспитания, частые психотравмирующие ситуации в жизни ребенка</a:t>
          </a:r>
          <a:endParaRPr lang="ru-RU" sz="1800" kern="1200" dirty="0"/>
        </a:p>
      </dsp:txBody>
      <dsp:txXfrm>
        <a:off x="4592733" y="1719088"/>
        <a:ext cx="3651865" cy="181998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709E03-9CD9-47F3-B07E-08CA183B9D85}">
      <dsp:nvSpPr>
        <dsp:cNvPr id="0" name=""/>
        <dsp:cNvSpPr/>
      </dsp:nvSpPr>
      <dsp:spPr>
        <a:xfrm rot="5400000">
          <a:off x="-149834" y="152032"/>
          <a:ext cx="998894" cy="699225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</a:rPr>
            <a:t>1.</a:t>
          </a:r>
          <a:endParaRPr lang="ru-RU" sz="1900" kern="1200" dirty="0">
            <a:solidFill>
              <a:srgbClr val="002060"/>
            </a:solidFill>
          </a:endParaRPr>
        </a:p>
      </dsp:txBody>
      <dsp:txXfrm rot="5400000">
        <a:off x="-149834" y="152032"/>
        <a:ext cx="998894" cy="699225"/>
      </dsp:txXfrm>
    </dsp:sp>
    <dsp:sp modelId="{F14A76AD-DF1D-4D9F-B0A0-B16CFE6F2A32}">
      <dsp:nvSpPr>
        <dsp:cNvPr id="0" name=""/>
        <dsp:cNvSpPr/>
      </dsp:nvSpPr>
      <dsp:spPr>
        <a:xfrm rot="5400000">
          <a:off x="4139772" y="-3438347"/>
          <a:ext cx="649281" cy="75303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Активизация познавательной деятельности учащихся</a:t>
          </a:r>
          <a:endParaRPr lang="ru-RU" sz="2100" kern="1200" dirty="0"/>
        </a:p>
      </dsp:txBody>
      <dsp:txXfrm rot="5400000">
        <a:off x="4139772" y="-3438347"/>
        <a:ext cx="649281" cy="7530374"/>
      </dsp:txXfrm>
    </dsp:sp>
    <dsp:sp modelId="{F8C485DB-E1F0-445C-B34D-B4E1C3E534ED}">
      <dsp:nvSpPr>
        <dsp:cNvPr id="0" name=""/>
        <dsp:cNvSpPr/>
      </dsp:nvSpPr>
      <dsp:spPr>
        <a:xfrm rot="5400000">
          <a:off x="-149834" y="1032700"/>
          <a:ext cx="998894" cy="699225"/>
        </a:xfrm>
        <a:prstGeom prst="chevron">
          <a:avLst/>
        </a:prstGeom>
        <a:solidFill>
          <a:schemeClr val="accent2">
            <a:hueOff val="-381374"/>
            <a:satOff val="0"/>
            <a:lumOff val="-3529"/>
            <a:alphaOff val="0"/>
          </a:schemeClr>
        </a:solidFill>
        <a:ln w="12700" cap="flat" cmpd="sng" algn="ctr">
          <a:solidFill>
            <a:schemeClr val="accent2">
              <a:hueOff val="-381374"/>
              <a:satOff val="0"/>
              <a:lumOff val="-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</a:rPr>
            <a:t>2.</a:t>
          </a:r>
          <a:endParaRPr lang="ru-RU" sz="1900" kern="1200" dirty="0">
            <a:solidFill>
              <a:srgbClr val="002060"/>
            </a:solidFill>
          </a:endParaRPr>
        </a:p>
      </dsp:txBody>
      <dsp:txXfrm rot="5400000">
        <a:off x="-149834" y="1032700"/>
        <a:ext cx="998894" cy="699225"/>
      </dsp:txXfrm>
    </dsp:sp>
    <dsp:sp modelId="{559E22C9-CC64-4545-BF50-698C05C06000}">
      <dsp:nvSpPr>
        <dsp:cNvPr id="0" name=""/>
        <dsp:cNvSpPr/>
      </dsp:nvSpPr>
      <dsp:spPr>
        <a:xfrm rot="5400000">
          <a:off x="4139772" y="-2557679"/>
          <a:ext cx="649281" cy="75303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381374"/>
              <a:satOff val="0"/>
              <a:lumOff val="-35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Повышение уровня их умственного развития</a:t>
          </a:r>
          <a:endParaRPr lang="ru-RU" sz="2100" kern="1200" dirty="0"/>
        </a:p>
      </dsp:txBody>
      <dsp:txXfrm rot="5400000">
        <a:off x="4139772" y="-2557679"/>
        <a:ext cx="649281" cy="7530374"/>
      </dsp:txXfrm>
    </dsp:sp>
    <dsp:sp modelId="{4BEE4758-6303-4C30-A4F1-D18EC0741F2B}">
      <dsp:nvSpPr>
        <dsp:cNvPr id="0" name=""/>
        <dsp:cNvSpPr/>
      </dsp:nvSpPr>
      <dsp:spPr>
        <a:xfrm rot="5400000">
          <a:off x="-149834" y="1913368"/>
          <a:ext cx="998894" cy="699225"/>
        </a:xfrm>
        <a:prstGeom prst="chevron">
          <a:avLst/>
        </a:prstGeom>
        <a:solidFill>
          <a:schemeClr val="accent2">
            <a:hueOff val="-762749"/>
            <a:satOff val="0"/>
            <a:lumOff val="-7059"/>
            <a:alphaOff val="0"/>
          </a:schemeClr>
        </a:solidFill>
        <a:ln w="12700" cap="flat" cmpd="sng" algn="ctr">
          <a:solidFill>
            <a:schemeClr val="accent2">
              <a:hueOff val="-762749"/>
              <a:satOff val="0"/>
              <a:lumOff val="-70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</a:rPr>
            <a:t>3.</a:t>
          </a:r>
          <a:endParaRPr lang="ru-RU" sz="1900" kern="1200" dirty="0">
            <a:solidFill>
              <a:srgbClr val="002060"/>
            </a:solidFill>
          </a:endParaRPr>
        </a:p>
      </dsp:txBody>
      <dsp:txXfrm rot="5400000">
        <a:off x="-149834" y="1913368"/>
        <a:ext cx="998894" cy="699225"/>
      </dsp:txXfrm>
    </dsp:sp>
    <dsp:sp modelId="{ABD2E895-E621-4B5E-9288-8E42AF41EEFC}">
      <dsp:nvSpPr>
        <dsp:cNvPr id="0" name=""/>
        <dsp:cNvSpPr/>
      </dsp:nvSpPr>
      <dsp:spPr>
        <a:xfrm rot="5400000">
          <a:off x="4139772" y="-1677012"/>
          <a:ext cx="649281" cy="75303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762749"/>
              <a:satOff val="0"/>
              <a:lumOff val="-70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Нормализация учебной деятельности</a:t>
          </a:r>
          <a:endParaRPr lang="ru-RU" sz="2100" kern="1200" dirty="0"/>
        </a:p>
      </dsp:txBody>
      <dsp:txXfrm rot="5400000">
        <a:off x="4139772" y="-1677012"/>
        <a:ext cx="649281" cy="7530374"/>
      </dsp:txXfrm>
    </dsp:sp>
    <dsp:sp modelId="{CE5F888D-4346-498C-BEBD-8F5C81F7E5C2}">
      <dsp:nvSpPr>
        <dsp:cNvPr id="0" name=""/>
        <dsp:cNvSpPr/>
      </dsp:nvSpPr>
      <dsp:spPr>
        <a:xfrm rot="5400000">
          <a:off x="-149834" y="2794036"/>
          <a:ext cx="998894" cy="699225"/>
        </a:xfrm>
        <a:prstGeom prst="chevron">
          <a:avLst/>
        </a:prstGeom>
        <a:solidFill>
          <a:schemeClr val="accent2">
            <a:hueOff val="-1144123"/>
            <a:satOff val="0"/>
            <a:lumOff val="-10588"/>
            <a:alphaOff val="0"/>
          </a:schemeClr>
        </a:solidFill>
        <a:ln w="12700" cap="flat" cmpd="sng" algn="ctr">
          <a:solidFill>
            <a:schemeClr val="accent2">
              <a:hueOff val="-1144123"/>
              <a:satOff val="0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</a:rPr>
            <a:t>4.</a:t>
          </a:r>
          <a:endParaRPr lang="ru-RU" sz="1900" kern="1200" dirty="0">
            <a:solidFill>
              <a:srgbClr val="002060"/>
            </a:solidFill>
          </a:endParaRPr>
        </a:p>
      </dsp:txBody>
      <dsp:txXfrm rot="5400000">
        <a:off x="-149834" y="2794036"/>
        <a:ext cx="998894" cy="699225"/>
      </dsp:txXfrm>
    </dsp:sp>
    <dsp:sp modelId="{5C1A41B7-82D3-44B0-8D1C-7E659C935D7F}">
      <dsp:nvSpPr>
        <dsp:cNvPr id="0" name=""/>
        <dsp:cNvSpPr/>
      </dsp:nvSpPr>
      <dsp:spPr>
        <a:xfrm rot="5400000">
          <a:off x="4139772" y="-796344"/>
          <a:ext cx="649281" cy="75303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144123"/>
              <a:satOff val="0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Коррекция недостатков эмоционально-личностного развития</a:t>
          </a:r>
          <a:endParaRPr lang="ru-RU" sz="2100" kern="1200" dirty="0"/>
        </a:p>
      </dsp:txBody>
      <dsp:txXfrm rot="5400000">
        <a:off x="4139772" y="-796344"/>
        <a:ext cx="649281" cy="7530374"/>
      </dsp:txXfrm>
    </dsp:sp>
    <dsp:sp modelId="{D4469CE6-24BE-4ADB-A4FD-AE291FAFC5C5}">
      <dsp:nvSpPr>
        <dsp:cNvPr id="0" name=""/>
        <dsp:cNvSpPr/>
      </dsp:nvSpPr>
      <dsp:spPr>
        <a:xfrm rot="5400000">
          <a:off x="-149834" y="3674704"/>
          <a:ext cx="998894" cy="699225"/>
        </a:xfrm>
        <a:prstGeom prst="chevron">
          <a:avLst/>
        </a:prstGeom>
        <a:solidFill>
          <a:schemeClr val="accent2">
            <a:hueOff val="-1525497"/>
            <a:satOff val="0"/>
            <a:lumOff val="-14118"/>
            <a:alphaOff val="0"/>
          </a:schemeClr>
        </a:solidFill>
        <a:ln w="12700" cap="flat" cmpd="sng" algn="ctr">
          <a:solidFill>
            <a:schemeClr val="accent2">
              <a:hueOff val="-1525497"/>
              <a:satOff val="0"/>
              <a:lumOff val="-1411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</a:rPr>
            <a:t>5.</a:t>
          </a:r>
          <a:endParaRPr lang="ru-RU" sz="1900" kern="1200" dirty="0">
            <a:solidFill>
              <a:srgbClr val="002060"/>
            </a:solidFill>
          </a:endParaRPr>
        </a:p>
      </dsp:txBody>
      <dsp:txXfrm rot="5400000">
        <a:off x="-149834" y="3674704"/>
        <a:ext cx="998894" cy="699225"/>
      </dsp:txXfrm>
    </dsp:sp>
    <dsp:sp modelId="{AF873EAE-FB69-4F2B-B700-24A2060C9520}">
      <dsp:nvSpPr>
        <dsp:cNvPr id="0" name=""/>
        <dsp:cNvSpPr/>
      </dsp:nvSpPr>
      <dsp:spPr>
        <a:xfrm rot="5400000">
          <a:off x="4098957" y="116443"/>
          <a:ext cx="649281" cy="75303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-1525497"/>
              <a:satOff val="0"/>
              <a:lumOff val="-1411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dirty="0" smtClean="0"/>
            <a:t>Социально-трудовая адаптация</a:t>
          </a:r>
          <a:endParaRPr lang="ru-RU" sz="2100" kern="1200" dirty="0"/>
        </a:p>
      </dsp:txBody>
      <dsp:txXfrm rot="5400000">
        <a:off x="4098957" y="116443"/>
        <a:ext cx="649281" cy="75303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30.03.2017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1048;&#1075;&#1088;&#1099;%20&#1088;&#1072;&#1079;&#1074;&#1080;&#1074;&#1072;&#1102;&#1097;&#1080;&#1077;%20&#1082;&#1086;&#1084;&#1084;&#1091;&#1085;&#1080;&#1082;&#1072;&#1090;&#1080;&#1074;&#1085;&#1099;&#1077;%20&#1085;&#1072;&#1074;&#1099;&#1082;&#1080;%20(1).doc" TargetMode="External"/><Relationship Id="rId2" Type="http://schemas.openxmlformats.org/officeDocument/2006/relationships/hyperlink" Target="&#1048;&#1075;&#1088;&#1086;&#1074;&#1099;&#1077;%20&#1091;&#1087;&#1088;&#1072;&#1078;&#1085;&#1077;&#1085;&#1080;&#1103;%20&#1087;&#1086;%20&#1092;&#1086;&#1088;&#1084;&#1080;&#1088;&#1086;&#1074;&#1072;&#1085;&#1080;&#1102;%20&#1087;&#1088;&#1086;&#1089;&#1090;&#1088;&#1072;&#1085;&#1089;&#1090;&#1074;&#1077;&#1085;&#1085;&#1099;&#1093;%20&#1087;&#1088;&#1077;&#1076;&#1089;&#1090;&#1072;&#1074;&#1083;&#1077;&#1085;&#1080;&#1081;%20.do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90;&#1077;&#1093;&#1085;&#1086;&#1083;&#1086;&#1075;&#1080;&#1095;&#1077;&#1089;&#1082;&#1072;&#1103;%20&#1082;&#1072;&#1088;&#1090;&#1072;%20&#1054;&#1042;&#1047;.docx" TargetMode="External"/><Relationship Id="rId5" Type="http://schemas.openxmlformats.org/officeDocument/2006/relationships/hyperlink" Target="&#1057;&#1073;&#1086;&#1088;&#1085;&#1080;&#1082;%20&#1080;&#1075;&#1088;%20&#1085;&#1072;%20&#1088;&#1072;&#1079;&#1074;&#1080;&#1090;&#1080;&#1077;%20&#1084;&#1077;&#1083;&#1082;&#1086;&#1081;%20&#1084;&#1086;&#1090;&#1086;&#1088;&#1080;&#1082;&#1080;.docx" TargetMode="External"/><Relationship Id="rId4" Type="http://schemas.openxmlformats.org/officeDocument/2006/relationships/hyperlink" Target="&#1050;&#1086;&#1084;&#1087;&#1083;&#1077;&#1082;&#1089;%20&#1091;&#1087;&#1088;&#1072;&#1078;&#1085;&#1077;&#1085;&#1080;&#1081;%20&#1085;&#1072;&#1087;&#1088;&#1072;&#1074;&#1083;&#1077;&#1085;&#1085;&#1099;&#1081;%20&#1085;&#1072;%20&#1088;&#1072;&#1079;&#1074;&#1080;&#1090;&#1080;&#1077;%20&#1074;&#1085;&#1080;&#1084;&#1072;&#1085;&#1080;&#1103;%20&#1084;&#1083;&#1072;&#1076;&#1096;&#1080;&#1093;%20&#1096;&#1082;&#1086;&#1083;&#1100;&#1085;&#1080;&#1082;&#1086;&#1074;%20&#1085;&#1072;%20&#1091;&#1088;&#1086;&#1082;&#1072;&#1093;%20&#1092;&#1080;&#1079;&#1080;&#1095;&#1077;&#1089;&#1082;&#1086;&#1081;%20&#1082;&#1091;&#1083;&#1100;&#1090;&#1091;&#1088;&#1099;.docx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20686" y="551543"/>
            <a:ext cx="635725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Методика адаптивного физического воспитания</a:t>
            </a:r>
          </a:p>
          <a:p>
            <a:r>
              <a:rPr lang="ru-RU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обучающихся с задержкой</a:t>
            </a:r>
          </a:p>
          <a:p>
            <a:r>
              <a:rPr lang="ru-RU" sz="3200" b="1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психического  развития</a:t>
            </a:r>
            <a:endParaRPr lang="ru-RU" sz="3200" b="1" i="1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0971" y="3316405"/>
            <a:ext cx="42962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Проект </a:t>
            </a:r>
            <a:r>
              <a:rPr lang="ru-RU" sz="2400" b="1" i="1" dirty="0" smtClean="0"/>
              <a:t>подготовила:</a:t>
            </a:r>
            <a:endParaRPr lang="ru-RU" sz="2400" b="1" i="1" dirty="0" smtClean="0"/>
          </a:p>
          <a:p>
            <a:pPr lvl="0"/>
            <a:r>
              <a:rPr lang="ru-RU" sz="2400" b="1" dirty="0">
                <a:solidFill>
                  <a:srgbClr val="666666">
                    <a:lumMod val="75000"/>
                  </a:srgbClr>
                </a:solidFill>
              </a:rPr>
              <a:t>Егорова Е.Ю, МОУ СОШ №</a:t>
            </a:r>
            <a:r>
              <a:rPr lang="ru-RU" sz="2400" b="1" dirty="0" smtClean="0">
                <a:solidFill>
                  <a:srgbClr val="666666">
                    <a:lumMod val="75000"/>
                  </a:srgbClr>
                </a:solidFill>
              </a:rPr>
              <a:t>8</a:t>
            </a:r>
            <a:endParaRPr lang="ru-RU" sz="2400" b="1" i="1" dirty="0" smtClean="0"/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3429" y="559189"/>
            <a:ext cx="7982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61309" y="526473"/>
            <a:ext cx="6262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Психологические</a:t>
            </a:r>
            <a:r>
              <a:rPr lang="ru-RU" dirty="0" smtClean="0"/>
              <a:t> </a:t>
            </a:r>
            <a:r>
              <a:rPr lang="ru-RU" b="1" dirty="0" smtClean="0"/>
              <a:t>особенности</a:t>
            </a:r>
            <a:r>
              <a:rPr lang="ru-RU" dirty="0" smtClean="0"/>
              <a:t>  </a:t>
            </a:r>
            <a:r>
              <a:rPr lang="ru-RU" b="1" dirty="0" smtClean="0"/>
              <a:t>развития</a:t>
            </a:r>
            <a:r>
              <a:rPr lang="ru-RU" dirty="0" smtClean="0"/>
              <a:t> </a:t>
            </a:r>
            <a:r>
              <a:rPr lang="ru-RU" b="1" dirty="0" smtClean="0"/>
              <a:t>детей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02537" y="868681"/>
            <a:ext cx="69951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Стойкое нарушение познавательной деятельности, отсутствие потребностей в знаниях. Отмечается недостаточность всех уровней мыслительной деятельности: наглядно-действенного, наглядно-образного, словесно-логического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93392" y="1993392"/>
            <a:ext cx="66379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2. Восприятие характеризуется замедленным темпом и объемом, поэтому формирование знаний, освоение двигательных действий требует больше времени.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65960" y="2862072"/>
            <a:ext cx="65268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3. Речевая деятельность развита недостаточно, страдают все ее стороны фонетическая, лексическая, грамматическая. Характерна задержка становления речи, понимания обращенной речи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975104" y="4023360"/>
            <a:ext cx="62910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4. Память характеризуется слабым развитием и низким уровнем запоминания, сохранения, воспроизведения. Особенно затруднено осмысленное запоминание. То, что удерживается механической памятью, тоже быстро забывается.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ru-RU" u="sng" dirty="0" smtClean="0"/>
              <a:t>Требование запомнить материал — мало эффективно. </a:t>
            </a: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xmlns="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3429" y="559189"/>
            <a:ext cx="7982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61309" y="526473"/>
            <a:ext cx="6262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Психологические</a:t>
            </a:r>
            <a:r>
              <a:rPr lang="ru-RU" dirty="0" smtClean="0"/>
              <a:t> </a:t>
            </a:r>
            <a:r>
              <a:rPr lang="ru-RU" b="1" dirty="0" smtClean="0"/>
              <a:t>особенности</a:t>
            </a:r>
            <a:r>
              <a:rPr lang="ru-RU" dirty="0" smtClean="0"/>
              <a:t>  </a:t>
            </a:r>
            <a:r>
              <a:rPr lang="ru-RU" b="1" dirty="0" smtClean="0"/>
              <a:t>развития</a:t>
            </a:r>
            <a:r>
              <a:rPr lang="ru-RU" dirty="0" smtClean="0"/>
              <a:t> </a:t>
            </a:r>
            <a:r>
              <a:rPr lang="ru-RU" b="1" dirty="0" smtClean="0"/>
              <a:t>детей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02537" y="868681"/>
            <a:ext cx="69951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5. Внимание характеризуется малой устойчивостью, трудностью его распределения, замедленностью переключения. Дети не могут долго сосредотачиваться на одном объекте, быстро отвлекаются. Это проявляется в том, что при возникновении любых трудностей они стараются их избежать и переключаются на что-то другое.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93392" y="2267712"/>
            <a:ext cx="66379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6. Существенно страдают волевые процессы. Дети крайне безынициативны, не умеют самостоятельно руководить своей деятельностью, им свойственны непосредственные импульсивные реакции на внешние впечатления, неумение противостоять воле другого человека.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65960" y="3657600"/>
            <a:ext cx="65268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7. Эмоциональная сфера также имеет ряд особенностей. Отмечается недоразвитие, неустойчивость эмоций, отсутствие оттенков переживаний, слабость собственных намерений, стереотипность реакций. </a:t>
            </a:r>
            <a:endParaRPr lang="ru-RU" smtClean="0"/>
          </a:p>
          <a:p>
            <a:r>
              <a:rPr lang="ru-RU" smtClean="0"/>
              <a:t>У </a:t>
            </a:r>
            <a:r>
              <a:rPr lang="ru-RU" dirty="0" smtClean="0"/>
              <a:t>детей этой категории наблюдается недоразвитие навыков игровой деятельности, они с удовольствием играют в известные, освоенные подвижные игры и с трудом осваивают новые.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3429" y="559189"/>
            <a:ext cx="7982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61309" y="526473"/>
            <a:ext cx="6262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Психологические</a:t>
            </a:r>
            <a:r>
              <a:rPr lang="ru-RU" dirty="0" smtClean="0"/>
              <a:t> </a:t>
            </a:r>
            <a:r>
              <a:rPr lang="ru-RU" b="1" dirty="0" smtClean="0"/>
              <a:t>особенности</a:t>
            </a:r>
            <a:r>
              <a:rPr lang="ru-RU" dirty="0" smtClean="0"/>
              <a:t>  </a:t>
            </a:r>
            <a:r>
              <a:rPr lang="ru-RU" b="1" dirty="0" smtClean="0"/>
              <a:t>развития</a:t>
            </a:r>
            <a:r>
              <a:rPr lang="ru-RU" dirty="0" smtClean="0"/>
              <a:t> </a:t>
            </a:r>
            <a:r>
              <a:rPr lang="ru-RU" b="1" dirty="0" smtClean="0"/>
              <a:t>детей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02537" y="1819656"/>
            <a:ext cx="69951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При разнице психофизических характеристик, свойственных детям с разной степенью умственной отсталости, имеются и общие черты. </a:t>
            </a:r>
            <a:endParaRPr lang="en-US" dirty="0" smtClean="0"/>
          </a:p>
          <a:p>
            <a:r>
              <a:rPr lang="ru-RU" dirty="0" smtClean="0"/>
              <a:t>Наиболее характерной из них является </a:t>
            </a:r>
            <a:r>
              <a:rPr lang="ru-RU" dirty="0" smtClean="0">
                <a:solidFill>
                  <a:srgbClr val="C00000"/>
                </a:solidFill>
              </a:rPr>
              <a:t>сниженная самооценка. </a:t>
            </a:r>
          </a:p>
          <a:p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Зависимость от родителей затрудняет формирование себя как личности, ответственной за свое поведение. </a:t>
            </a:r>
          </a:p>
          <a:p>
            <a:endParaRPr lang="ru-RU" dirty="0" smtClean="0"/>
          </a:p>
          <a:p>
            <a:r>
              <a:rPr lang="ru-RU" dirty="0" smtClean="0"/>
              <a:t>Этому способствует низкий уровень навыков общения, задержка вербального развития, пассивность, повышенная подчиняемость, отсутствие инициативы, агрессивность, деструктивное поведение.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3429" y="559189"/>
            <a:ext cx="7982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61309" y="526473"/>
            <a:ext cx="6262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Особенности физического развития и двигательных способностей детей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897038" y="1874520"/>
            <a:ext cx="71098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Нарушения физического развития: </a:t>
            </a:r>
            <a:r>
              <a:rPr lang="ru-RU" dirty="0" smtClean="0"/>
              <a:t>отставания в массе тела; отставания в длине тела; нарушения осанки; нарушения в развитии стопы; нарушения в развитии грудной клетки и снижение ее окружности; отставания в показателях объема жизненной емкости легких; деформации черепа; аномалии лицевого скелета.</a:t>
            </a:r>
            <a:endParaRPr lang="ru-RU" dirty="0"/>
          </a:p>
        </p:txBody>
      </p:sp>
      <p:pic>
        <p:nvPicPr>
          <p:cNvPr id="5122" name="Picture 2" descr="D:\!!! Документы и Р.С. - Не трогать!!!!!\Desktop\c4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3867" y="3394765"/>
            <a:ext cx="4337915" cy="26694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3429" y="559189"/>
            <a:ext cx="7982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61309" y="526473"/>
            <a:ext cx="6262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Особенности физического развития и двигательных способностей детей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35608" y="1207008"/>
            <a:ext cx="75712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Нарушения в развитии двигательных способностей: </a:t>
            </a:r>
          </a:p>
          <a:p>
            <a:pPr marL="342900" indent="-342900">
              <a:buAutoNum type="arabicParenR"/>
            </a:pPr>
            <a:r>
              <a:rPr lang="ru-RU" dirty="0" smtClean="0"/>
              <a:t>Нарушение координационных способностей — точности движений в пространстве; координации движений; ритма движений; дифференцировки мышечных усилий; пространственной ориентировки; точности движений во времени; равновесия; </a:t>
            </a:r>
          </a:p>
          <a:p>
            <a:pPr marL="342900" indent="-342900">
              <a:buAutoNum type="arabicParenR"/>
            </a:pPr>
            <a:r>
              <a:rPr lang="ru-RU" dirty="0" smtClean="0"/>
              <a:t>Отставания от здоровых сверстников в развитии физических качеств — </a:t>
            </a:r>
            <a:r>
              <a:rPr lang="ru-RU" b="1" dirty="0" smtClean="0"/>
              <a:t>силы</a:t>
            </a:r>
            <a:r>
              <a:rPr lang="ru-RU" dirty="0" smtClean="0"/>
              <a:t> основных групп мышц рук, ног, спины, живота на 15—30%; </a:t>
            </a:r>
            <a:r>
              <a:rPr lang="ru-RU" b="1" dirty="0" smtClean="0"/>
              <a:t>быстроты реакции</a:t>
            </a:r>
            <a:r>
              <a:rPr lang="ru-RU" dirty="0" smtClean="0"/>
              <a:t>, частоты движений рук, ног, скорости одиночного движения на 10—15%;</a:t>
            </a:r>
            <a:r>
              <a:rPr lang="ru-RU" b="1" dirty="0" smtClean="0"/>
              <a:t> выносливости </a:t>
            </a:r>
            <a:r>
              <a:rPr lang="ru-RU" dirty="0" smtClean="0"/>
              <a:t>к повторению быстрой динамической работы, к работе субмаксимальной мощности, к работе большой мощности, к работе умеренной мощности, к статическим усилиям различных мышечных групп на 20—40%; </a:t>
            </a:r>
            <a:r>
              <a:rPr lang="ru-RU" b="1" dirty="0" smtClean="0"/>
              <a:t>скоростно-силовых </a:t>
            </a:r>
            <a:r>
              <a:rPr lang="ru-RU" dirty="0" smtClean="0"/>
              <a:t>качеств в прыжках и метаниях на 15—30%; </a:t>
            </a:r>
            <a:r>
              <a:rPr lang="ru-RU" b="1" dirty="0" smtClean="0"/>
              <a:t>гибкости </a:t>
            </a:r>
            <a:r>
              <a:rPr lang="ru-RU" dirty="0" smtClean="0"/>
              <a:t>и подвижности в суставах на 10—20%.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3429" y="559189"/>
            <a:ext cx="7982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61309" y="526473"/>
            <a:ext cx="6262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Особенности физического развития и двигательных способностей детей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54480" y="2130552"/>
            <a:ext cx="74157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Нарушения основных движений:</a:t>
            </a:r>
            <a:r>
              <a:rPr lang="ru-RU" dirty="0" smtClean="0"/>
              <a:t> </a:t>
            </a:r>
          </a:p>
          <a:p>
            <a:r>
              <a:rPr lang="ru-RU" dirty="0" smtClean="0"/>
              <a:t>— неточность движений в пространстве и времени; </a:t>
            </a:r>
          </a:p>
          <a:p>
            <a:r>
              <a:rPr lang="ru-RU" dirty="0" smtClean="0"/>
              <a:t>— грубые ошибки при дифференцировании мышечных усилий;. </a:t>
            </a:r>
          </a:p>
          <a:p>
            <a:r>
              <a:rPr lang="ru-RU" dirty="0" smtClean="0"/>
              <a:t>— отсутствие ловкости и плавности движений; </a:t>
            </a:r>
          </a:p>
          <a:p>
            <a:r>
              <a:rPr lang="ru-RU" dirty="0" smtClean="0"/>
              <a:t>— излишняя скованность и напряженность; </a:t>
            </a:r>
          </a:p>
          <a:p>
            <a:r>
              <a:rPr lang="ru-RU" dirty="0" smtClean="0"/>
              <a:t>— ограничение амплитуды движений в ходьбе, беге, прыжках, метаниях.</a:t>
            </a:r>
            <a:endParaRPr lang="ru-RU" dirty="0"/>
          </a:p>
        </p:txBody>
      </p:sp>
      <p:pic>
        <p:nvPicPr>
          <p:cNvPr id="2050" name="Picture 2" descr="D:\!!! Документы и Р.С. - Не трогать!!!!!\Desktop\baby3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0825" y="4010892"/>
            <a:ext cx="3275157" cy="25769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3429" y="559189"/>
            <a:ext cx="7982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61309" y="526473"/>
            <a:ext cx="6262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Особенности физического развития и двигательных способностей детей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24334" y="1719072"/>
            <a:ext cx="703678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ru-RU" dirty="0" smtClean="0"/>
              <a:t>Психомоторное недоразвитие детей с легкой умственной отсталостью проявляется в непродуктивности движений, двигательном беспокойстве и суетливости. Движения бедны, угловаты, недостаточно плавны. Особенно плохо сформированы тонкие и точные движения рук, предметная манипуляция, жестикуляция и мимика.</a:t>
            </a:r>
          </a:p>
          <a:p>
            <a:r>
              <a:rPr lang="ru-RU" dirty="0" smtClean="0"/>
              <a:t>Страдает согласованность, точность и темп движений. Они замедленны, неуклюжи, что препятствует формированию механизма</a:t>
            </a:r>
          </a:p>
          <a:p>
            <a:r>
              <a:rPr lang="ru-RU" dirty="0" smtClean="0"/>
              <a:t>бега, прыжков, метаний. </a:t>
            </a:r>
          </a:p>
          <a:p>
            <a:r>
              <a:rPr lang="ru-RU" dirty="0" smtClean="0"/>
              <a:t>У одних детей двигательное недоразвитие проявляется в вялости, неловкости, низкой силе и скорости двигательных действий, у других — повышенная подвижность сочетается с беспорядочностью, бесцельностью, наличием лишних движений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4287" y="559189"/>
            <a:ext cx="73297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3" y="1703153"/>
            <a:ext cx="7016745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5999" y="1676400"/>
            <a:ext cx="627610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Введение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FA34B8"/>
                </a:solidFill>
                <a:latin typeface="Times New Roman" pitchFamily="18" charset="0"/>
                <a:cs typeface="Times New Roman" pitchFamily="18" charset="0"/>
              </a:rPr>
              <a:t>физминуток</a:t>
            </a:r>
            <a:r>
              <a:rPr lang="ru-RU" sz="2000" dirty="0" smtClean="0">
                <a:solidFill>
                  <a:srgbClr val="FA34B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через 15-20 минут.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Создание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FA34B8"/>
                </a:solidFill>
                <a:latin typeface="Times New Roman" pitchFamily="18" charset="0"/>
                <a:cs typeface="Times New Roman" pitchFamily="18" charset="0"/>
              </a:rPr>
              <a:t>ситуации успеха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занятии.(выполнить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посильный объем работы и получить одобрение, похвалу)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Благоприятный климат на уроке. Опора на эмоциональное восприятие.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Оптимальная смена видов заданий (познавательных, вербальных, игровых и практических).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Синхронизация </a:t>
            </a:r>
            <a:r>
              <a:rPr lang="ru-RU" sz="2000" dirty="0" smtClean="0">
                <a:solidFill>
                  <a:srgbClr val="FA34B8"/>
                </a:solidFill>
                <a:latin typeface="Times New Roman" pitchFamily="18" charset="0"/>
                <a:cs typeface="Times New Roman" pitchFamily="18" charset="0"/>
              </a:rPr>
              <a:t>темпа урока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 возможностями ученика.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FA34B8"/>
                </a:solidFill>
                <a:latin typeface="Times New Roman" pitchFamily="18" charset="0"/>
                <a:cs typeface="Times New Roman" pitchFamily="18" charset="0"/>
              </a:rPr>
              <a:t>Точность и краткость инструкции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 выполнению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задания.</a:t>
            </a:r>
          </a:p>
          <a:p>
            <a:pPr>
              <a:spcBef>
                <a:spcPct val="0"/>
              </a:spcBef>
              <a:buFont typeface="Arial" charset="0"/>
              <a:buChar char="•"/>
            </a:pPr>
            <a:r>
              <a:rPr lang="ru-RU" sz="2000" dirty="0" smtClean="0">
                <a:solidFill>
                  <a:srgbClr val="FA34B8"/>
                </a:solidFill>
                <a:latin typeface="Times New Roman" pitchFamily="18" charset="0"/>
                <a:cs typeface="Times New Roman" pitchFamily="18" charset="0"/>
              </a:rPr>
              <a:t>Поэтапное обобщение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проделанной на уроке работы</a:t>
            </a:r>
          </a:p>
          <a:p>
            <a:pPr>
              <a:spcBef>
                <a:spcPct val="0"/>
              </a:spcBef>
              <a:buFont typeface="Arial" charset="0"/>
              <a:buChar char="•"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Связь обучения с жизнью</a:t>
            </a:r>
          </a:p>
          <a:p>
            <a:pPr>
              <a:spcBef>
                <a:spcPct val="0"/>
              </a:spcBef>
              <a:buFont typeface="Arial" charset="0"/>
              <a:buChar char="•"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Постоянное управление вниманием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701636" y="260648"/>
            <a:ext cx="5985164" cy="115699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Для повышения эффективности обучения с ЗПР создаются специальные условия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10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4287" y="559189"/>
            <a:ext cx="73297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3" y="1703153"/>
            <a:ext cx="7016745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27563" y="1634836"/>
            <a:ext cx="62345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endParaRPr lang="ru-RU" sz="2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701636" y="260648"/>
            <a:ext cx="5985164" cy="115699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089446" y="706581"/>
            <a:ext cx="47383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Основные задачи обучения</a:t>
            </a:r>
            <a:endParaRPr lang="ru-RU" sz="28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i="1" dirty="0" smtClean="0">
                <a:solidFill>
                  <a:srgbClr val="002060"/>
                </a:solidFill>
              </a:rPr>
              <a:t>            </a:t>
            </a:r>
            <a:r>
              <a:rPr lang="ru-RU" sz="2700" b="1" i="1" dirty="0" smtClean="0">
                <a:solidFill>
                  <a:srgbClr val="002060"/>
                </a:solidFill>
              </a:rPr>
              <a:t>ФОРМУЛА УСПЕХА ПРИ РАБОТЕ С </a:t>
            </a:r>
            <a:br>
              <a:rPr lang="ru-RU" sz="2700" b="1" i="1" dirty="0" smtClean="0">
                <a:solidFill>
                  <a:srgbClr val="002060"/>
                </a:solidFill>
              </a:rPr>
            </a:br>
            <a:r>
              <a:rPr lang="ru-RU" sz="2700" b="1" i="1" dirty="0" smtClean="0">
                <a:solidFill>
                  <a:srgbClr val="002060"/>
                </a:solidFill>
              </a:rPr>
              <a:t/>
            </a:r>
            <a:br>
              <a:rPr lang="ru-RU" sz="2700" b="1" i="1" dirty="0" smtClean="0">
                <a:solidFill>
                  <a:srgbClr val="002060"/>
                </a:solidFill>
              </a:rPr>
            </a:br>
            <a:r>
              <a:rPr lang="ru-RU" sz="2700" b="1" i="1" dirty="0" smtClean="0">
                <a:solidFill>
                  <a:srgbClr val="002060"/>
                </a:solidFill>
              </a:rPr>
              <a:t>                               ДЕТЬМИ С ЗПР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6359" y="1565564"/>
            <a:ext cx="8155132" cy="468067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062723"/>
                </a:solidFill>
              </a:rPr>
              <a:t>-   </a:t>
            </a:r>
            <a:r>
              <a:rPr lang="ru-RU" b="1" dirty="0" smtClean="0">
                <a:solidFill>
                  <a:srgbClr val="062723"/>
                </a:solidFill>
              </a:rPr>
              <a:t>общая коррекционная направленность процесса обучения, </a:t>
            </a:r>
          </a:p>
          <a:p>
            <a:r>
              <a:rPr lang="ru-RU" b="1" dirty="0" smtClean="0">
                <a:solidFill>
                  <a:srgbClr val="062723"/>
                </a:solidFill>
              </a:rPr>
              <a:t>-   увеличение срока обучения,        </a:t>
            </a:r>
          </a:p>
          <a:p>
            <a:pPr>
              <a:buNone/>
            </a:pPr>
            <a:r>
              <a:rPr lang="ru-RU" b="1" dirty="0" smtClean="0">
                <a:solidFill>
                  <a:srgbClr val="062723"/>
                </a:solidFill>
              </a:rPr>
              <a:t>-       малая наполняемость класса, </a:t>
            </a:r>
          </a:p>
          <a:p>
            <a:r>
              <a:rPr lang="ru-RU" b="1" dirty="0" smtClean="0">
                <a:solidFill>
                  <a:srgbClr val="062723"/>
                </a:solidFill>
              </a:rPr>
              <a:t>-   щадящий режим, </a:t>
            </a:r>
          </a:p>
          <a:p>
            <a:r>
              <a:rPr lang="ru-RU" b="1" dirty="0" smtClean="0">
                <a:solidFill>
                  <a:srgbClr val="062723"/>
                </a:solidFill>
              </a:rPr>
              <a:t>-   соответствующий учебный план, </a:t>
            </a:r>
          </a:p>
          <a:p>
            <a:r>
              <a:rPr lang="ru-RU" b="1" dirty="0" smtClean="0">
                <a:solidFill>
                  <a:srgbClr val="062723"/>
                </a:solidFill>
              </a:rPr>
              <a:t>-   увеличение количества часов на трудный раздел программы, </a:t>
            </a:r>
          </a:p>
          <a:p>
            <a:r>
              <a:rPr lang="ru-RU" b="1" dirty="0" smtClean="0">
                <a:solidFill>
                  <a:srgbClr val="062723"/>
                </a:solidFill>
              </a:rPr>
              <a:t>-   использование индивидуальных и групповых занятий с     логопедом и психологом,</a:t>
            </a:r>
          </a:p>
          <a:p>
            <a:r>
              <a:rPr lang="ru-RU" b="1" dirty="0" smtClean="0">
                <a:solidFill>
                  <a:srgbClr val="062723"/>
                </a:solidFill>
              </a:rPr>
              <a:t>-   создание положительной атмосферы на уроке,</a:t>
            </a:r>
          </a:p>
          <a:p>
            <a:r>
              <a:rPr lang="ru-RU" b="1" dirty="0" smtClean="0">
                <a:solidFill>
                  <a:srgbClr val="062723"/>
                </a:solidFill>
              </a:rPr>
              <a:t>-   постоянное снижение тревожности детей, исключение иронии и   выговоров,</a:t>
            </a:r>
          </a:p>
          <a:p>
            <a:r>
              <a:rPr lang="ru-RU" b="1" dirty="0" smtClean="0">
                <a:solidFill>
                  <a:srgbClr val="062723"/>
                </a:solidFill>
              </a:rPr>
              <a:t>-   создание ситуации успеха, которая формирует чувство уверенности в себе, удовлетворения,</a:t>
            </a:r>
          </a:p>
          <a:p>
            <a:r>
              <a:rPr lang="ru-RU" b="1" dirty="0" smtClean="0">
                <a:solidFill>
                  <a:srgbClr val="062723"/>
                </a:solidFill>
              </a:rPr>
              <a:t>-   опора на игру,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927" y="1900242"/>
            <a:ext cx="2160588" cy="1308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7495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4287" y="559189"/>
            <a:ext cx="73297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3" y="1703153"/>
            <a:ext cx="7016745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53491" y="1330036"/>
            <a:ext cx="684414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Задержка психического развития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>- это нарушение нормального темпа психического развития, в результате чего ребенок, достигший школьного возраста, продолжает оставаться в кругу дошкольных, игровых интересов. </a:t>
            </a:r>
            <a:endParaRPr lang="ru-RU" sz="2800" i="1" dirty="0" smtClean="0"/>
          </a:p>
          <a:p>
            <a:r>
              <a:rPr lang="ru-RU" sz="2800" b="1" i="1" dirty="0" smtClean="0">
                <a:solidFill>
                  <a:srgbClr val="C00000"/>
                </a:solidFill>
              </a:rPr>
              <a:t>Задержка психического развития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dirty="0" smtClean="0"/>
              <a:t>- специфическое сочетание незрелости эмоциональной и интеллектуальной сфер.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23309" y="554182"/>
            <a:ext cx="43226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</a:t>
            </a:r>
            <a:r>
              <a:rPr lang="ru-RU" sz="2800" b="1" i="1" dirty="0" smtClean="0">
                <a:solidFill>
                  <a:srgbClr val="002060"/>
                </a:solidFill>
              </a:rPr>
              <a:t>   Что такое ЗПР ?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3429" y="559189"/>
            <a:ext cx="7982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9544" y="1801091"/>
            <a:ext cx="76549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             </a:t>
            </a:r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</a:rPr>
              <a:t>Методика занятий   физического воспитания         </a:t>
            </a:r>
          </a:p>
          <a:p>
            <a:r>
              <a:rPr lang="ru-RU" sz="4800" b="1" i="1" dirty="0" smtClean="0">
                <a:solidFill>
                  <a:schemeClr val="tx2">
                    <a:lumMod val="75000"/>
                  </a:schemeClr>
                </a:solidFill>
              </a:rPr>
              <a:t>           с учащимися ЗПР</a:t>
            </a:r>
            <a:endParaRPr lang="ru-RU" sz="4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075" name="Picture 3" descr="D:\!!! Документы и Р.С. - Не трогать!!!!!\Desktop\boy2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043" y="3406279"/>
            <a:ext cx="1679575" cy="311921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3429" y="559189"/>
            <a:ext cx="7982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9544" y="554182"/>
            <a:ext cx="7654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                   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1080655"/>
            <a:ext cx="6511636" cy="4570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002060"/>
                </a:solidFill>
              </a:rPr>
              <a:t>Программный материал по физической культуре включает следующие разделы: </a:t>
            </a:r>
          </a:p>
          <a:p>
            <a:endParaRPr lang="ru-RU" dirty="0" smtClean="0"/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/>
              <a:t>ритмика 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/>
              <a:t>ритмическая гимнастика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/>
              <a:t>гимнастика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/>
              <a:t>легкая атлетика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/>
              <a:t>лыжная подготовка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/>
              <a:t>спортивные и подвижные игры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/>
              <a:t>плавание</a:t>
            </a:r>
            <a:endParaRPr lang="ru-RU" dirty="0"/>
          </a:p>
        </p:txBody>
      </p:sp>
      <p:pic>
        <p:nvPicPr>
          <p:cNvPr id="6146" name="Picture 2" descr="D:\!!! Документы и Р.С. - Не трогать!!!!!\Desktop\gim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5637" y="1266976"/>
            <a:ext cx="3168363" cy="46555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3429" y="559189"/>
            <a:ext cx="7982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9544" y="554182"/>
            <a:ext cx="7654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75000"/>
                  </a:schemeClr>
                </a:solidFill>
              </a:rPr>
              <a:t>                   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57055" y="706582"/>
            <a:ext cx="58743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</a:rPr>
              <a:t>             Группы упражнений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1357746"/>
            <a:ext cx="65116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/>
              <a:t>Упражнения, связанные с перемещением тела в пространстве: </a:t>
            </a:r>
            <a:r>
              <a:rPr lang="ru-RU" dirty="0" smtClean="0"/>
              <a:t>ходьба, прыжки, ползание, плавание, передвижение на лыжах. </a:t>
            </a:r>
          </a:p>
          <a:p>
            <a:pPr marL="342900" indent="-342900">
              <a:buAutoNum type="arabicPeriod"/>
            </a:pPr>
            <a:r>
              <a:rPr lang="ru-RU" dirty="0" smtClean="0"/>
              <a:t> </a:t>
            </a:r>
            <a:r>
              <a:rPr lang="ru-RU" b="1" dirty="0" err="1" smtClean="0"/>
              <a:t>Общеразвивающие</a:t>
            </a:r>
            <a:r>
              <a:rPr lang="ru-RU" b="1" dirty="0" smtClean="0"/>
              <a:t> упражнения: </a:t>
            </a:r>
            <a:r>
              <a:rPr lang="ru-RU" dirty="0" smtClean="0"/>
              <a:t>а) без предметов; б) с предметами (флажками, лентами, гимнастическими палками, обручами, малыми и большими мячами и др.); в) на снарядах (гимнастической стенке, кольцах, гимнастической скамейке, лестнице, тренажерах). </a:t>
            </a:r>
          </a:p>
          <a:p>
            <a:pPr marL="342900" indent="-342900">
              <a:buAutoNum type="arabicPeriod"/>
            </a:pPr>
            <a:r>
              <a:rPr lang="ru-RU" dirty="0" smtClean="0"/>
              <a:t> </a:t>
            </a:r>
            <a:r>
              <a:rPr lang="ru-RU" b="1" dirty="0" smtClean="0"/>
              <a:t>Упражнения на развитие </a:t>
            </a:r>
            <a:r>
              <a:rPr lang="ru-RU" dirty="0" smtClean="0"/>
              <a:t>силы, быстроты, выносливости, гибкости, ловкости. </a:t>
            </a:r>
          </a:p>
          <a:p>
            <a:pPr marL="342900" indent="-342900">
              <a:buAutoNum type="arabicPeriod"/>
            </a:pPr>
            <a:r>
              <a:rPr lang="ru-RU" dirty="0" smtClean="0"/>
              <a:t> </a:t>
            </a:r>
            <a:r>
              <a:rPr lang="ru-RU" b="1" dirty="0" smtClean="0"/>
              <a:t>Упражнения на развитие и коррекцию координационных способностей: </a:t>
            </a:r>
            <a:r>
              <a:rPr lang="ru-RU" dirty="0" smtClean="0"/>
              <a:t>согласованности движений рук, ног, головы, туловища; согласованности движений с дыханием, ориентировки в пространстве, равновесия, дифференцировки усилий, времени и пространства, ритмичности движений, расслабления. </a:t>
            </a:r>
          </a:p>
          <a:p>
            <a:pPr marL="342900" indent="-342900">
              <a:buAutoNum type="arabicPeriod"/>
            </a:pPr>
            <a:r>
              <a:rPr lang="ru-RU" b="1" dirty="0" smtClean="0"/>
              <a:t>Упражнения на коррекцию </a:t>
            </a:r>
            <a:r>
              <a:rPr lang="ru-RU" dirty="0" smtClean="0"/>
              <a:t>осанки, сводов стопы, телосложения, укрепления мышц спины, живота, рук и плечевого пояса, ног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3429" y="559189"/>
            <a:ext cx="79828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59544" y="554182"/>
            <a:ext cx="76549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6. Упражнения лечебного и профилактического воздействия</a:t>
            </a:r>
            <a:r>
              <a:rPr lang="ru-RU" dirty="0" smtClean="0"/>
              <a:t>: восстановление функций </a:t>
            </a:r>
            <a:r>
              <a:rPr lang="ru-RU" dirty="0" err="1" smtClean="0"/>
              <a:t>паретичных</a:t>
            </a:r>
            <a:r>
              <a:rPr lang="ru-RU" dirty="0" smtClean="0"/>
              <a:t> мышц, опороспособности, подвижности в суставах, профилактика нарушений зрения.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7. Упражнения на развитие мелкой моторики </a:t>
            </a:r>
            <a:r>
              <a:rPr lang="ru-RU" dirty="0" smtClean="0"/>
              <a:t>кистей и пальцев рук.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8. Художественно-музыкальные упражнения</a:t>
            </a:r>
            <a:r>
              <a:rPr lang="ru-RU" dirty="0" smtClean="0"/>
              <a:t>: ритмика, танец, элементы хореографии и ритмопластики.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9. Упражнения с речитативами</a:t>
            </a:r>
            <a:r>
              <a:rPr lang="ru-RU" dirty="0" smtClean="0"/>
              <a:t>, стихами, загадками, счетом и т. п., активизирующие познавательную деятельность.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10. Упражнения, направленные на развитие и коррекцию восприятия, </a:t>
            </a:r>
            <a:r>
              <a:rPr lang="ru-RU" dirty="0" smtClean="0"/>
              <a:t>мышления, воображения, зрительной и слуховой памяти, внимания и других психических процессов.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11. Упражнения прикладного характера</a:t>
            </a:r>
            <a:r>
              <a:rPr lang="ru-RU" dirty="0" smtClean="0"/>
              <a:t>, направленные на освоение ремесла, трудовой деятельности.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/>
              <a:t>12. Упражнения, выступающие как самостоятельные </a:t>
            </a:r>
            <a:r>
              <a:rPr lang="ru-RU" dirty="0" smtClean="0"/>
              <a:t>виды адаптивного спорта: фигурное катание, хоккей на полу, настольный теннис, баскетбол, мини-футбол, верховая езда и др.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1800946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</a:rPr>
              <a:t>Благодарим за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внимание!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4" name="Picture 8" descr="j028491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48778" y="3034073"/>
            <a:ext cx="4391025" cy="29051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r>
              <a:rPr lang="ru-RU" i="1" dirty="0" smtClean="0">
                <a:solidFill>
                  <a:srgbClr val="002060"/>
                </a:solidFill>
              </a:rPr>
              <a:t>В помощь учителю: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hlinkClick r:id="rId2" action="ppaction://hlinkfile"/>
              </a:rPr>
              <a:t>Игровые упражнения по формированию пространственных представлений .</a:t>
            </a:r>
            <a:r>
              <a:rPr lang="ru-RU" dirty="0" err="1" smtClean="0">
                <a:hlinkClick r:id="rId2" action="ppaction://hlinkfile"/>
              </a:rPr>
              <a:t>doc</a:t>
            </a:r>
            <a:endParaRPr lang="ru-RU" dirty="0" smtClean="0"/>
          </a:p>
          <a:p>
            <a:r>
              <a:rPr lang="ru-RU" dirty="0" smtClean="0">
                <a:hlinkClick r:id="rId3" action="ppaction://hlinkfile"/>
              </a:rPr>
              <a:t>Игры развивающие коммуникативные навыки (1).</a:t>
            </a:r>
            <a:r>
              <a:rPr lang="ru-RU" dirty="0" err="1" smtClean="0">
                <a:hlinkClick r:id="rId3" action="ppaction://hlinkfile"/>
              </a:rPr>
              <a:t>doc</a:t>
            </a:r>
            <a:endParaRPr lang="ru-RU" dirty="0" smtClean="0"/>
          </a:p>
          <a:p>
            <a:r>
              <a:rPr lang="ru-RU" dirty="0" smtClean="0">
                <a:hlinkClick r:id="rId4" action="ppaction://hlinkfile"/>
              </a:rPr>
              <a:t>Комплекс упражнений направленный на развитие внимания младших школьников на уроках физической </a:t>
            </a:r>
            <a:r>
              <a:rPr lang="ru-RU" dirty="0" err="1" smtClean="0">
                <a:hlinkClick r:id="rId4" action="ppaction://hlinkfile"/>
              </a:rPr>
              <a:t>культуры.docx</a:t>
            </a:r>
            <a:endParaRPr lang="ru-RU" dirty="0" smtClean="0"/>
          </a:p>
          <a:p>
            <a:r>
              <a:rPr lang="ru-RU" dirty="0" smtClean="0">
                <a:hlinkClick r:id="rId5" action="ppaction://hlinkfile"/>
              </a:rPr>
              <a:t>Сборник игр на развитие мелкой </a:t>
            </a:r>
            <a:r>
              <a:rPr lang="ru-RU" dirty="0" err="1" smtClean="0">
                <a:hlinkClick r:id="rId5" action="ppaction://hlinkfile"/>
              </a:rPr>
              <a:t>моторики.docx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6" action="ppaction://hlinkfile"/>
              </a:rPr>
              <a:t>   технологическая карта ОВЗ.</a:t>
            </a:r>
            <a:r>
              <a:rPr lang="en-US" dirty="0" err="1" smtClean="0">
                <a:hlinkClick r:id="rId6" action="ppaction://hlinkfile"/>
              </a:rPr>
              <a:t>docx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4287" y="559189"/>
            <a:ext cx="73297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3" y="1703153"/>
            <a:ext cx="7016745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845127"/>
            <a:ext cx="644236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endParaRPr lang="ru-RU" b="1" i="1" u="sng" dirty="0" smtClean="0">
              <a:solidFill>
                <a:srgbClr val="FA34B8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 повышенная истощаемость 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низкая работоспособность, незрелость эмоций, слабость воли, </a:t>
            </a:r>
            <a:r>
              <a:rPr lang="ru-RU" b="1" dirty="0" err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психопатоподобное</a:t>
            </a: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поведение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 неустойчивое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страдают все виды памяти 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не сформированы основные мыслительные операции –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анализ, синтез, сравнение, обобщение, они не умеют 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ориентироваться в задаче, не планируют свою деятельность, не удерживают условие задачи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они используют помощь и способны применять показанный способ действия при выполнении аналогичных заданий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дефекты звукопроизношения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бедный словарный запас слов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низкий навык самоконтроля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ограниченный запас общих сведений и представлений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слабая техника чтения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нарушение координации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036618" y="188640"/>
            <a:ext cx="6650181" cy="1228998"/>
          </a:xfrm>
          <a:prstGeom prst="rect">
            <a:avLst/>
          </a:prstGeom>
        </p:spPr>
        <p:txBody>
          <a:bodyPr>
            <a:normAutofit fontScale="7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sng" strike="noStrike" kern="1200" cap="none" spc="0" normalizeH="0" baseline="0" noProof="0" dirty="0" smtClean="0">
                <a:ln>
                  <a:noFill/>
                </a:ln>
                <a:solidFill>
                  <a:srgbClr val="FA34B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1" u="sng" strike="noStrike" kern="1200" cap="none" spc="0" normalizeH="0" baseline="0" noProof="0" dirty="0" smtClean="0">
                <a:ln>
                  <a:noFill/>
                </a:ln>
                <a:solidFill>
                  <a:srgbClr val="FA34B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400" b="1" i="1" strike="noStrike" kern="1200" cap="none" spc="0" normalizeH="0" baseline="0" noProof="0" dirty="0" smtClean="0">
                <a:ln>
                  <a:noFill/>
                </a:ln>
                <a:solidFill>
                  <a:srgbClr val="FA34B8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3100" b="1" i="1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Характерные особенности</a:t>
            </a:r>
            <a:r>
              <a:rPr lang="ru-RU" sz="3100" b="1" i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 </a:t>
            </a:r>
            <a:r>
              <a:rPr kumimoji="0" lang="ru-RU" sz="3100" b="1" i="1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детей ЗПР:</a:t>
            </a:r>
            <a:r>
              <a:rPr kumimoji="0" lang="ru-RU" sz="3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4287" y="559189"/>
            <a:ext cx="73297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3" y="1703153"/>
            <a:ext cx="7016745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576944" y="274638"/>
            <a:ext cx="6109855" cy="1143000"/>
          </a:xfrm>
          <a:prstGeom prst="rect">
            <a:avLst/>
          </a:prstGeom>
        </p:spPr>
        <p:txBody>
          <a:bodyPr>
            <a:normAutofit fontScale="6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1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Причины задержки психического развития</a:t>
            </a: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Содержимое 4"/>
          <p:cNvGraphicFramePr>
            <a:graphicFrameLocks/>
          </p:cNvGraphicFramePr>
          <p:nvPr/>
        </p:nvGraphicFramePr>
        <p:xfrm>
          <a:off x="395536" y="1108365"/>
          <a:ext cx="8748464" cy="5375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 descr="D:\!!! Документы и Р.С. - Не трогать!!!!!\Desktop\pic10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45149" y="4970463"/>
            <a:ext cx="2231159" cy="14926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4287" y="559189"/>
            <a:ext cx="73297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</a:t>
            </a: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Причины и виды </a:t>
            </a:r>
          </a:p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нарушений у обучающихся с ЗПР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3" y="1703153"/>
            <a:ext cx="7016745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1965278"/>
            <a:ext cx="6115878" cy="2125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Times New Roman"/>
                <a:ea typeface="Calibri"/>
              </a:rPr>
              <a:t> Объединяющим </a:t>
            </a:r>
            <a:r>
              <a:rPr lang="ru-RU" dirty="0">
                <a:latin typeface="Times New Roman"/>
                <a:ea typeface="Calibri"/>
              </a:rPr>
              <a:t>признаком для всех без исключения </a:t>
            </a:r>
            <a:r>
              <a:rPr lang="ru-RU" dirty="0" smtClean="0">
                <a:latin typeface="Times New Roman"/>
                <a:ea typeface="Calibri"/>
              </a:rPr>
              <a:t>форм умственной отсталости, </a:t>
            </a:r>
            <a:r>
              <a:rPr lang="ru-RU" dirty="0">
                <a:latin typeface="Times New Roman"/>
                <a:ea typeface="Calibri"/>
              </a:rPr>
              <a:t>является тотальность и иерархичность нервно-психического недоразвития из-за необратимого поражения ЦНС ребенка до двухлетнего возраста с последующим прекращением заболевания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1" y="4217158"/>
            <a:ext cx="55460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Calibri"/>
              </a:rPr>
              <a:t>Этиологические факторы умственной отсталости делятся </a:t>
            </a:r>
            <a:r>
              <a:rPr lang="ru-RU" b="1" dirty="0" smtClean="0">
                <a:latin typeface="Times New Roman"/>
                <a:ea typeface="Calibri"/>
              </a:rPr>
              <a:t>на</a:t>
            </a:r>
          </a:p>
          <a:p>
            <a:r>
              <a:rPr lang="ru-RU" dirty="0" smtClean="0">
                <a:latin typeface="Times New Roman"/>
                <a:ea typeface="Calibri"/>
              </a:rPr>
              <a:t> 1.эндогнные </a:t>
            </a:r>
            <a:r>
              <a:rPr lang="ru-RU" dirty="0">
                <a:latin typeface="Times New Roman"/>
                <a:ea typeface="Calibri"/>
              </a:rPr>
              <a:t>(генетические) </a:t>
            </a:r>
            <a:endParaRPr lang="ru-RU" dirty="0" smtClean="0">
              <a:latin typeface="Times New Roman"/>
              <a:ea typeface="Calibri"/>
            </a:endParaRPr>
          </a:p>
          <a:p>
            <a:r>
              <a:rPr lang="ru-RU" dirty="0" smtClean="0">
                <a:latin typeface="Times New Roman"/>
                <a:ea typeface="Calibri"/>
              </a:rPr>
              <a:t> 2.экзогенные </a:t>
            </a:r>
            <a:r>
              <a:rPr lang="ru-RU" dirty="0">
                <a:latin typeface="Times New Roman"/>
                <a:ea typeface="Calibri"/>
              </a:rPr>
              <a:t>(</a:t>
            </a:r>
            <a:r>
              <a:rPr lang="ru-RU" dirty="0" smtClean="0">
                <a:latin typeface="Times New Roman"/>
                <a:ea typeface="Calibri"/>
              </a:rPr>
              <a:t>внешне-средовые</a:t>
            </a:r>
            <a:r>
              <a:rPr lang="ru-RU" dirty="0">
                <a:latin typeface="Times New Roman"/>
                <a:ea typeface="Calibri"/>
              </a:rPr>
              <a:t>). </a:t>
            </a:r>
            <a:endParaRPr lang="ru-RU" dirty="0"/>
          </a:p>
        </p:txBody>
      </p:sp>
      <p:pic>
        <p:nvPicPr>
          <p:cNvPr id="1026" name="Picture 2" descr="D:\!!! Документы и Р.С. - Не трогать!!!!!\Desktop\10068134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4769" y="4728441"/>
            <a:ext cx="2058121" cy="12668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4287" y="559189"/>
            <a:ext cx="73297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3" y="1703153"/>
            <a:ext cx="7016745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51880" y="437323"/>
            <a:ext cx="66150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/>
                <a:ea typeface="Calibri"/>
              </a:rPr>
              <a:t> </a:t>
            </a:r>
            <a:r>
              <a:rPr lang="ru-RU" b="1" dirty="0">
                <a:latin typeface="Times New Roman"/>
                <a:ea typeface="Calibri"/>
              </a:rPr>
              <a:t>К экзогенным факторам относятся прежде </a:t>
            </a:r>
            <a:r>
              <a:rPr lang="ru-RU" b="1" dirty="0" smtClean="0">
                <a:latin typeface="Times New Roman"/>
                <a:ea typeface="Calibri"/>
              </a:rPr>
              <a:t>всего внутриутробные инфекции: 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24585" y="991320"/>
            <a:ext cx="69194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Наиболее опасен в этом отношении вирус </a:t>
            </a:r>
            <a:r>
              <a:rPr lang="ru-RU" dirty="0" smtClean="0">
                <a:latin typeface="Times New Roman"/>
                <a:ea typeface="Calibri"/>
              </a:rPr>
              <a:t>краснухи.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</a:rPr>
              <a:t>Также опасен вирус эпидемического паротита.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56346" y="1703153"/>
            <a:ext cx="65768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dirty="0" smtClean="0">
                <a:latin typeface="Times New Roman"/>
                <a:ea typeface="Calibri"/>
              </a:rPr>
              <a:t>Острые </a:t>
            </a:r>
            <a:r>
              <a:rPr lang="ru-RU" dirty="0">
                <a:latin typeface="Times New Roman"/>
                <a:ea typeface="Calibri"/>
              </a:rPr>
              <a:t>инфекционные заболевания матери могут привести к внутриутробному заражению плода и к возникновению у него внутриутробных энцефалитов. </a:t>
            </a:r>
            <a:endParaRPr lang="ru-RU" dirty="0" smtClean="0">
              <a:latin typeface="Times New Roman"/>
              <a:ea typeface="Calibri"/>
            </a:endParaRPr>
          </a:p>
          <a:p>
            <a:pPr>
              <a:buFont typeface="Wingdings" pitchFamily="2" charset="2"/>
              <a:buChar char="§"/>
            </a:pPr>
            <a:r>
              <a:rPr lang="ru-RU" dirty="0" smtClean="0">
                <a:latin typeface="Times New Roman"/>
                <a:ea typeface="Calibri"/>
              </a:rPr>
              <a:t>Алкоголизм </a:t>
            </a:r>
            <a:r>
              <a:rPr lang="ru-RU" dirty="0">
                <a:latin typeface="Times New Roman"/>
                <a:ea typeface="Calibri"/>
              </a:rPr>
              <a:t>и наркомания могут быть причиной умственной отсталости как экзогенного, так и эндогенного характера.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97289" y="3273287"/>
            <a:ext cx="653589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/>
                <a:ea typeface="Calibri"/>
              </a:rPr>
              <a:t>      Неблагоприятное </a:t>
            </a:r>
            <a:r>
              <a:rPr lang="ru-RU" b="1" dirty="0">
                <a:latin typeface="Times New Roman"/>
                <a:ea typeface="Calibri"/>
              </a:rPr>
              <a:t>влияние на развитие мозга плода </a:t>
            </a:r>
            <a:r>
              <a:rPr lang="ru-RU" b="1" dirty="0" smtClean="0">
                <a:latin typeface="Times New Roman"/>
                <a:ea typeface="Calibri"/>
              </a:rPr>
              <a:t> 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      оказывают</a:t>
            </a:r>
            <a:r>
              <a:rPr lang="ru-RU" dirty="0" smtClean="0">
                <a:latin typeface="Times New Roman"/>
                <a:ea typeface="Calibri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хронические инфекционные болезни</a:t>
            </a:r>
            <a:r>
              <a:rPr lang="ru-RU" dirty="0" smtClean="0">
                <a:latin typeface="Times New Roman"/>
                <a:ea typeface="Calibri"/>
              </a:rPr>
              <a:t>,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заболевания сердечно-сосудистой системы, почек, печени, нарушения обмена веществ у матери</a:t>
            </a:r>
            <a:r>
              <a:rPr lang="ru-RU" dirty="0" smtClean="0">
                <a:latin typeface="Times New Roman"/>
                <a:ea typeface="Calibri"/>
              </a:rPr>
              <a:t>,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влияние радиоактивного и рентгеновского облучения на половые клетки родителей и сам </a:t>
            </a:r>
            <a:r>
              <a:rPr lang="ru-RU" dirty="0" smtClean="0">
                <a:latin typeface="Times New Roman"/>
                <a:ea typeface="Calibri"/>
              </a:rPr>
              <a:t>плод.</a:t>
            </a:r>
          </a:p>
          <a:p>
            <a:endParaRPr lang="ru-RU" dirty="0" smtClean="0">
              <a:latin typeface="Times New Roman"/>
              <a:ea typeface="Calibri"/>
            </a:endParaRPr>
          </a:p>
          <a:p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Клиническая картина нарушений познавательной деятельности складывается из особенностей психопатологических, неврологических и соматических симптомов. </a:t>
            </a:r>
            <a:endParaRPr lang="ru-RU" dirty="0" smtClean="0">
              <a:latin typeface="Times New Roman"/>
              <a:ea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4287" y="559189"/>
            <a:ext cx="73297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</a:t>
            </a:r>
            <a:r>
              <a:rPr lang="ru-RU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Эндогенный фактор</a:t>
            </a: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  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3" y="1703153"/>
            <a:ext cx="7016745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51630" y="1787857"/>
            <a:ext cx="6837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/>
                <a:ea typeface="Calibri"/>
              </a:rPr>
              <a:t> 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 </a:t>
            </a:r>
            <a:r>
              <a:rPr lang="ru-RU" b="1" dirty="0">
                <a:latin typeface="Times New Roman"/>
                <a:ea typeface="Calibri"/>
              </a:rPr>
              <a:t>В первом </a:t>
            </a:r>
            <a:r>
              <a:rPr lang="ru-RU" dirty="0">
                <a:latin typeface="Times New Roman"/>
                <a:ea typeface="Calibri"/>
              </a:rPr>
              <a:t>случае продукты распада алкоголя и наркотиков (токсины), благодаря общей системе кровообращения матери и плода, отравляют развивающийся плод</a:t>
            </a:r>
            <a:r>
              <a:rPr lang="ru-RU" dirty="0" smtClean="0">
                <a:latin typeface="Times New Roman"/>
                <a:ea typeface="Calibri"/>
              </a:rPr>
              <a:t>.</a:t>
            </a:r>
          </a:p>
          <a:p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b="1" dirty="0">
                <a:latin typeface="Times New Roman"/>
                <a:ea typeface="Calibri"/>
              </a:rPr>
              <a:t>Во втором </a:t>
            </a:r>
            <a:r>
              <a:rPr lang="ru-RU" dirty="0">
                <a:latin typeface="Times New Roman"/>
                <a:ea typeface="Calibri"/>
              </a:rPr>
              <a:t>случае длительное употребление алкоголя и наркотиков </a:t>
            </a:r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dirty="0">
                <a:latin typeface="Times New Roman"/>
                <a:ea typeface="Calibri"/>
              </a:rPr>
              <a:t>вызывает необратимые патологические изменения в генетическом аппарате родителей и является причиной хромосомных и эндокринных заболеваний ребенка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97039" y="4028661"/>
            <a:ext cx="66108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/>
                <a:ea typeface="Calibri"/>
              </a:rPr>
              <a:t>Таким образом, умственная отсталость — не однородное состояние, она имеет множество проявлений, обусловленных врожденными и приобретенными причинами, в том числе и неблагоприятными условиями воспитания, которые могут усилить дефект</a:t>
            </a:r>
            <a:endParaRPr lang="ru-RU" dirty="0"/>
          </a:p>
        </p:txBody>
      </p:sp>
      <p:pic>
        <p:nvPicPr>
          <p:cNvPr id="2050" name="Picture 2" descr="D:\!!! Документы и Р.С. - Не трогать!!!!!\Desktop\b4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18328" y="266134"/>
            <a:ext cx="1711774" cy="17117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4287" y="559189"/>
            <a:ext cx="73297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50163" y="1703153"/>
            <a:ext cx="7016745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24334" y="1282890"/>
            <a:ext cx="672834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/>
                <a:ea typeface="Calibri"/>
              </a:rPr>
              <a:t> </a:t>
            </a:r>
            <a:r>
              <a:rPr lang="ru-RU" b="1" dirty="0" smtClean="0">
                <a:latin typeface="Times New Roman"/>
                <a:ea typeface="Calibri"/>
              </a:rPr>
              <a:t>По </a:t>
            </a:r>
            <a:r>
              <a:rPr lang="ru-RU" b="1" dirty="0">
                <a:latin typeface="Times New Roman"/>
                <a:ea typeface="Calibri"/>
              </a:rPr>
              <a:t>времени воздействия этиологического фактора </a:t>
            </a:r>
            <a:r>
              <a:rPr lang="ru-RU" b="1" dirty="0" smtClean="0">
                <a:latin typeface="Times New Roman"/>
                <a:ea typeface="Calibri"/>
              </a:rPr>
              <a:t>выделяют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</a:rPr>
              <a:t>перинатальные (внутриутробные и во время родов)</a:t>
            </a:r>
          </a:p>
          <a:p>
            <a:pPr>
              <a:buFont typeface="Arial" pitchFamily="34" charset="0"/>
              <a:buChar char="•"/>
            </a:pPr>
            <a:r>
              <a:rPr lang="ru-RU" smtClean="0">
                <a:latin typeface="Times New Roman"/>
                <a:ea typeface="Calibri"/>
              </a:rPr>
              <a:t>интранатальные</a:t>
            </a:r>
            <a:r>
              <a:rPr lang="ru-RU" dirty="0" smtClean="0">
                <a:latin typeface="Times New Roman"/>
                <a:ea typeface="Calibri"/>
              </a:rPr>
              <a:t> ( процессы во время родов)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</a:rPr>
              <a:t>постнатальные(состояние после родов) </a:t>
            </a:r>
            <a:r>
              <a:rPr lang="ru-RU" dirty="0">
                <a:latin typeface="Times New Roman"/>
                <a:ea typeface="Calibri"/>
              </a:rPr>
              <a:t>поражения ЦНС</a:t>
            </a:r>
            <a:r>
              <a:rPr lang="ru-RU" dirty="0" smtClean="0">
                <a:latin typeface="Times New Roman"/>
                <a:ea typeface="Calibri"/>
              </a:rPr>
              <a:t>.</a:t>
            </a:r>
          </a:p>
          <a:p>
            <a:endParaRPr lang="ru-RU" dirty="0" smtClean="0">
              <a:latin typeface="Times New Roman"/>
              <a:ea typeface="Calibri"/>
            </a:endParaRPr>
          </a:p>
          <a:p>
            <a:r>
              <a:rPr lang="ru-RU" b="1" dirty="0" smtClean="0">
                <a:latin typeface="Times New Roman"/>
                <a:ea typeface="Calibri"/>
              </a:rPr>
              <a:t>  В </a:t>
            </a:r>
            <a:r>
              <a:rPr lang="ru-RU" b="1" dirty="0">
                <a:latin typeface="Times New Roman"/>
                <a:ea typeface="Calibri"/>
              </a:rPr>
              <a:t>период родов патогенный фактор связан с </a:t>
            </a:r>
            <a:endParaRPr lang="ru-RU" b="1" dirty="0" smtClean="0">
              <a:latin typeface="Times New Roman"/>
              <a:ea typeface="Calibri"/>
            </a:endParaRPr>
          </a:p>
          <a:p>
            <a:endParaRPr lang="ru-RU" dirty="0" smtClean="0">
              <a:latin typeface="Times New Roman"/>
              <a:ea typeface="Calibri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</a:rPr>
              <a:t>травматизмом</a:t>
            </a:r>
            <a:r>
              <a:rPr lang="ru-RU" dirty="0">
                <a:latin typeface="Times New Roman"/>
                <a:ea typeface="Calibri"/>
              </a:rPr>
              <a:t>, </a:t>
            </a:r>
            <a:endParaRPr lang="ru-RU" dirty="0" smtClean="0">
              <a:latin typeface="Times New Roman"/>
              <a:ea typeface="Calibri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</a:rPr>
              <a:t>асфиксиями</a:t>
            </a:r>
            <a:r>
              <a:rPr lang="ru-RU" dirty="0">
                <a:latin typeface="Times New Roman"/>
                <a:ea typeface="Calibri"/>
              </a:rPr>
              <a:t>, </a:t>
            </a:r>
            <a:endParaRPr lang="ru-RU" dirty="0" smtClean="0">
              <a:latin typeface="Times New Roman"/>
              <a:ea typeface="Calibri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/>
                <a:ea typeface="Calibri"/>
              </a:rPr>
              <a:t>нарушениями </a:t>
            </a:r>
            <a:r>
              <a:rPr lang="ru-RU" dirty="0">
                <a:latin typeface="Times New Roman"/>
                <a:ea typeface="Calibri"/>
              </a:rPr>
              <a:t>внутриутробного кровообращения</a:t>
            </a:r>
            <a:r>
              <a:rPr lang="ru-RU" dirty="0" smtClean="0">
                <a:latin typeface="Times New Roman"/>
                <a:ea typeface="Calibri"/>
              </a:rPr>
              <a:t>. </a:t>
            </a:r>
          </a:p>
          <a:p>
            <a:r>
              <a:rPr lang="ru-RU" dirty="0" smtClean="0">
                <a:latin typeface="Times New Roman"/>
                <a:ea typeface="Calibri"/>
              </a:rPr>
              <a:t> </a:t>
            </a:r>
          </a:p>
          <a:p>
            <a:endParaRPr lang="ru-RU" dirty="0"/>
          </a:p>
        </p:txBody>
      </p:sp>
      <p:pic>
        <p:nvPicPr>
          <p:cNvPr id="4098" name="Picture 2" descr="D:\!!! Документы и Р.С. - Не трогать!!!!!\Desktop\c5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19658" y="2828947"/>
            <a:ext cx="1833274" cy="3177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43429" y="709684"/>
            <a:ext cx="79828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Особенности       </a:t>
            </a:r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психологического    и   </a:t>
            </a:r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физического состояния </a:t>
            </a:r>
          </a:p>
          <a:p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учащихся с ЗПР</a:t>
            </a:r>
            <a:endParaRPr lang="ru-RU" sz="3600" b="1" i="1" dirty="0">
              <a:solidFill>
                <a:schemeClr val="tx2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4" name="Picture 2" descr="D:\!!! Документы и Р.С. - Не трогать!!!!!\Desktop\c4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5637" y="3312995"/>
            <a:ext cx="3832142" cy="28741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7978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347</TotalTime>
  <Words>1670</Words>
  <Application>Microsoft Office PowerPoint</Application>
  <PresentationFormat>Экран (4:3)</PresentationFormat>
  <Paragraphs>206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            ФОРМУЛА УСПЕХА ПРИ РАБОТЕ С                                  ДЕТЬМИ С ЗПР </vt:lpstr>
      <vt:lpstr>Слайд 20</vt:lpstr>
      <vt:lpstr>Слайд 21</vt:lpstr>
      <vt:lpstr>Слайд 22</vt:lpstr>
      <vt:lpstr>Слайд 23</vt:lpstr>
      <vt:lpstr>Благодарим за внимание!</vt:lpstr>
      <vt:lpstr>        В помощь учителю: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User</cp:lastModifiedBy>
  <cp:revision>45</cp:revision>
  <dcterms:created xsi:type="dcterms:W3CDTF">2013-11-19T05:52:05Z</dcterms:created>
  <dcterms:modified xsi:type="dcterms:W3CDTF">2017-03-30T08:56:13Z</dcterms:modified>
</cp:coreProperties>
</file>