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0" r:id="rId2"/>
    <p:sldMasterId id="2147483732" r:id="rId3"/>
  </p:sldMasterIdLst>
  <p:notesMasterIdLst>
    <p:notesMasterId r:id="rId11"/>
  </p:notesMasterIdLst>
  <p:sldIdLst>
    <p:sldId id="270" r:id="rId4"/>
    <p:sldId id="258" r:id="rId5"/>
    <p:sldId id="269" r:id="rId6"/>
    <p:sldId id="268" r:id="rId7"/>
    <p:sldId id="279" r:id="rId8"/>
    <p:sldId id="27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60B19-6F34-4ECA-BA2F-719830F26224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99AA9-1FBF-4E0B-93D4-962AAD34DC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4022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BFFCB-1D9C-4048-9B16-521D0C89EDD8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E64D2-64FE-4255-937E-6A591ED768E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142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878C-491E-4EDA-9F8C-4A218B59035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F8EF-DB40-408C-8842-98D2C07062D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140170"/>
      </p:ext>
    </p:extLst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40030-669C-476B-B16B-2DA71D2E479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6151D-5BB9-40C1-A9EF-C876C1D2AA6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4489272"/>
      </p:ext>
    </p:extLst>
  </p:cSld>
  <p:clrMapOvr>
    <a:masterClrMapping/>
  </p:clrMapOvr>
  <p:transition spd="slow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BFFCB-1D9C-4048-9B16-521D0C89EDD8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E64D2-64FE-4255-937E-6A591ED768E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195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96D8-54C2-4929-81FE-D008C0C3BA1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C794-C240-483D-8260-056BD5AACA8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500650"/>
      </p:ext>
    </p:extLst>
  </p:cSld>
  <p:clrMapOvr>
    <a:masterClrMapping/>
  </p:clrMapOvr>
  <p:transition spd="slow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2CA59-9F44-465E-95BC-BFF00EFE7C41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56E5C-427A-4D0D-AC8E-7AC8D88F6FD0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30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4E0F8-3660-4FAB-8852-723506D936F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E05C6-06B3-435D-A39E-5126DB03722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637726"/>
      </p:ext>
    </p:extLst>
  </p:cSld>
  <p:clrMapOvr>
    <a:masterClrMapping/>
  </p:clrMapOvr>
  <p:transition spd="slow"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980F-012A-46C4-98C1-0FEB5A07CE6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FCFA9-86FA-4858-B02C-9F64B566DD8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042256"/>
      </p:ext>
    </p:extLst>
  </p:cSld>
  <p:clrMapOvr>
    <a:masterClrMapping/>
  </p:clrMapOvr>
  <p:transition spd="slow"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3B49F-1BA9-48AD-B74F-00C58487DC8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294D5-5B3C-4C47-94DB-D5CF0A62280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544370"/>
      </p:ext>
    </p:extLst>
  </p:cSld>
  <p:clrMapOvr>
    <a:masterClrMapping/>
  </p:clrMapOvr>
  <p:transition spd="slow"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01A3B-B6E5-4113-85D3-085BCA3744D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55EF8-2717-4B14-BB38-A27B49E9B56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546171"/>
      </p:ext>
    </p:extLst>
  </p:cSld>
  <p:clrMapOvr>
    <a:masterClrMapping/>
  </p:clrMapOvr>
  <p:transition spd="slow"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82DF-F893-4D8C-B1CB-5365CDD2630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3083B-2000-472B-9E57-1EB54899686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565220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96D8-54C2-4929-81FE-D008C0C3BA1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C794-C240-483D-8260-056BD5AACA8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5189465"/>
      </p:ext>
    </p:extLst>
  </p:cSld>
  <p:clrMapOvr>
    <a:masterClrMapping/>
  </p:clrMapOvr>
  <p:transition spd="slow"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ED548-A9B5-4785-8FD0-B3C0B4E8EC4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9AD6B-0A28-481B-B2AC-71DEA00ABFA4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506076"/>
      </p:ext>
    </p:extLst>
  </p:cSld>
  <p:clrMapOvr>
    <a:masterClrMapping/>
  </p:clrMapOvr>
  <p:transition spd="slow"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878C-491E-4EDA-9F8C-4A218B59035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F8EF-DB40-408C-8842-98D2C07062D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4473119"/>
      </p:ext>
    </p:extLst>
  </p:cSld>
  <p:clrMapOvr>
    <a:masterClrMapping/>
  </p:clrMapOvr>
  <p:transition spd="slow"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40030-669C-476B-B16B-2DA71D2E479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6151D-5BB9-40C1-A9EF-C876C1D2AA6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940336"/>
      </p:ext>
    </p:extLst>
  </p:cSld>
  <p:clrMapOvr>
    <a:masterClrMapping/>
  </p:clrMapOvr>
  <p:transition spd="slow"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BFFCB-1D9C-4048-9B16-521D0C89EDD8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E64D2-64FE-4255-937E-6A591ED768E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406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96D8-54C2-4929-81FE-D008C0C3BA1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C794-C240-483D-8260-056BD5AACA8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7857112"/>
      </p:ext>
    </p:extLst>
  </p:cSld>
  <p:clrMapOvr>
    <a:masterClrMapping/>
  </p:clrMapOvr>
  <p:transition spd="slow"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2CA59-9F44-465E-95BC-BFF00EFE7C41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56E5C-427A-4D0D-AC8E-7AC8D88F6FD0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240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4E0F8-3660-4FAB-8852-723506D936F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E05C6-06B3-435D-A39E-5126DB03722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7499058"/>
      </p:ext>
    </p:extLst>
  </p:cSld>
  <p:clrMapOvr>
    <a:masterClrMapping/>
  </p:clrMapOvr>
  <p:transition spd="slow"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980F-012A-46C4-98C1-0FEB5A07CE6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FCFA9-86FA-4858-B02C-9F64B566DD8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791950"/>
      </p:ext>
    </p:extLst>
  </p:cSld>
  <p:clrMapOvr>
    <a:masterClrMapping/>
  </p:clrMapOvr>
  <p:transition spd="slow"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3B49F-1BA9-48AD-B74F-00C58487DC8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294D5-5B3C-4C47-94DB-D5CF0A62280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83194"/>
      </p:ext>
    </p:extLst>
  </p:cSld>
  <p:clrMapOvr>
    <a:masterClrMapping/>
  </p:clrMapOvr>
  <p:transition spd="slow"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01A3B-B6E5-4113-85D3-085BCA3744D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55EF8-2717-4B14-BB38-A27B49E9B56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6729"/>
      </p:ext>
    </p:extLst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2CA59-9F44-465E-95BC-BFF00EFE7C41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56E5C-427A-4D0D-AC8E-7AC8D88F6FD0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699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82DF-F893-4D8C-B1CB-5365CDD2630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3083B-2000-472B-9E57-1EB54899686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27557"/>
      </p:ext>
    </p:extLst>
  </p:cSld>
  <p:clrMapOvr>
    <a:masterClrMapping/>
  </p:clrMapOvr>
  <p:transition spd="slow"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ED548-A9B5-4785-8FD0-B3C0B4E8EC4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9AD6B-0A28-481B-B2AC-71DEA00ABFA4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1456324"/>
      </p:ext>
    </p:extLst>
  </p:cSld>
  <p:clrMapOvr>
    <a:masterClrMapping/>
  </p:clrMapOvr>
  <p:transition spd="slow"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878C-491E-4EDA-9F8C-4A218B59035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F8EF-DB40-408C-8842-98D2C07062D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023297"/>
      </p:ext>
    </p:extLst>
  </p:cSld>
  <p:clrMapOvr>
    <a:masterClrMapping/>
  </p:clrMapOvr>
  <p:transition spd="slow"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40030-669C-476B-B16B-2DA71D2E479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6151D-5BB9-40C1-A9EF-C876C1D2AA6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3113179"/>
      </p:ext>
    </p:extLst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4E0F8-3660-4FAB-8852-723506D936F4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E05C6-06B3-435D-A39E-5126DB03722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158266"/>
      </p:ext>
    </p:extLst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980F-012A-46C4-98C1-0FEB5A07CE6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FCFA9-86FA-4858-B02C-9F64B566DD8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629733"/>
      </p:ext>
    </p:extLst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3B49F-1BA9-48AD-B74F-00C58487DC81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294D5-5B3C-4C47-94DB-D5CF0A62280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535211"/>
      </p:ext>
    </p:extLst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01A3B-B6E5-4113-85D3-085BCA3744D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55EF8-2717-4B14-BB38-A27B49E9B56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108746"/>
      </p:ext>
    </p:extLst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82DF-F893-4D8C-B1CB-5365CDD2630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3083B-2000-472B-9E57-1EB54899686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803336"/>
      </p:ext>
    </p:extLst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ED548-A9B5-4785-8FD0-B3C0B4E8EC4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9AD6B-0A28-481B-B2AC-71DEA00ABFA4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722309"/>
      </p:ext>
    </p:extLst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D847F3-E15B-477C-80AA-89750679F3C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D85359-66F1-44C4-81EC-BFC4CE2F8EE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4369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D847F3-E15B-477C-80AA-89750679F3C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D85359-66F1-44C4-81EC-BFC4CE2F8EE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5466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D847F3-E15B-477C-80AA-89750679F3C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14.12.2017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D85359-66F1-44C4-81EC-BFC4CE2F8EE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245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92297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42088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Ознакомление дошкольников с озером Байкал – жемчужина Сибири через проектную деятельность.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663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учреждение детский сад №3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04248" y="5373216"/>
            <a:ext cx="22544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Гуслякова</a:t>
            </a:r>
            <a:r>
              <a:rPr lang="ru-RU" sz="24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Галина </a:t>
            </a:r>
          </a:p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Владимировна</a:t>
            </a:r>
            <a:endParaRPr lang="ru-RU" sz="2400" b="1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92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2296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Тип проекта: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долгосрочный (два года) исследовательский, творческий.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Осуществлялся внутри старшей и подготовительной группы ДОУ  совместно с семьями воспитанников.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Участники проекта: педагог, дети старшей и подготовительной группе,  родители.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Формировать у детей любовь к озеру Байкал и к его историческому прошлому.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Воспитывать чувство ответственности за судьбу озера Байкал, желание трудиться на его благо, беречь и умножать его богатство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Актуальность.  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живем в регионе, где находится одно из чудес света – озеро Байкал. О нем знают во всем мире это наша гордость. Я обратила внимание, что дети нашей группы (которые наверняка были на Байкале) практически ни чего не знают об озере. А ведь это часть их родины. И я пришла к  пониманию того что необходимо заполнить этот пробел в знаниях. Таким образом, возникла идея проекта «Байкал – жемчужина Сибири».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Освоение детьми знаний о Байкале предполагает последовательную реализацию в  трех блоках.</a:t>
            </a:r>
            <a:endParaRPr lang="ru-RU" sz="1600" dirty="0" smtClean="0"/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03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071942"/>
            <a:ext cx="3143240" cy="250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90" r="4566" b="16753"/>
          <a:stretch/>
        </p:blipFill>
        <p:spPr bwMode="auto">
          <a:xfrm>
            <a:off x="0" y="1857364"/>
            <a:ext cx="2143108" cy="24359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756" b="32759"/>
          <a:stretch/>
        </p:blipFill>
        <p:spPr bwMode="auto">
          <a:xfrm>
            <a:off x="2357422" y="1857364"/>
            <a:ext cx="2143140" cy="2418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User\AppData\Local\Temp\WPDNSE\{00000104-0001-0001-0000-000000000000}\IMG_20170201_1618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53" t="17988" r="10065" b="36373"/>
          <a:stretch/>
        </p:blipFill>
        <p:spPr bwMode="auto">
          <a:xfrm>
            <a:off x="0" y="4643446"/>
            <a:ext cx="2286016" cy="1827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User\AppData\Local\Temp\WPDNSE\{00000104-0001-0001-0000-000000000000}\IMG_20170201_16322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262"/>
          <a:stretch/>
        </p:blipFill>
        <p:spPr bwMode="auto">
          <a:xfrm>
            <a:off x="6743756" y="2428868"/>
            <a:ext cx="2121934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AppData\Local\Temp\WPDNSE\{00000104-0001-0001-0000-000000000000}\IMG_20170201_1619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588" b="29045"/>
          <a:stretch/>
        </p:blipFill>
        <p:spPr bwMode="auto">
          <a:xfrm>
            <a:off x="2571736" y="4714884"/>
            <a:ext cx="2428892" cy="1943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14876" y="1428736"/>
            <a:ext cx="2928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  <a:t>Байкал – </a:t>
            </a:r>
            <a:br>
              <a:rPr lang="ru-RU" sz="1600" b="1" dirty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</a:br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  <a:t>бесценный дар </a:t>
            </a:r>
            <a:r>
              <a:rPr lang="ru-RU" sz="1600" b="1" dirty="0" smtClean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  <a:t>природы,</a:t>
            </a:r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  <a:t/>
            </a:r>
            <a:br>
              <a:rPr lang="ru-RU" sz="1600" b="1" dirty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</a:br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+mj-ea"/>
                <a:cs typeface="+mj-cs"/>
              </a:rPr>
              <a:t>да будет вечен на Земле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214290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u="sng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первого блока. Всё о Байкале </a:t>
            </a:r>
          </a:p>
          <a:p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Ознакомить </a:t>
            </a:r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детей старшего дошкольного возраста с природной достопримечательностью нашего региона – озером Байкал. Закреплять знания о местонахождении озера Байкал на карте, его размерах, глубине; о его </a:t>
            </a:r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названии</a:t>
            </a:r>
            <a:endParaRPr lang="ru-RU" b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54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587202"/>
          </a:xfrm>
        </p:spPr>
        <p:txBody>
          <a:bodyPr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Задачи второго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блока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Глубины Байкала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Знакомить с растительным </a:t>
            </a:r>
          </a:p>
          <a:p>
            <a:pPr marL="0" indent="0" algn="ctr">
              <a:buNone/>
            </a:pPr>
            <a:r>
              <a:rPr lang="ru-RU" sz="2000" dirty="0" smtClean="0"/>
              <a:t>и животным миром озера </a:t>
            </a:r>
            <a:r>
              <a:rPr lang="ru-RU" sz="2000" dirty="0"/>
              <a:t>Байкал.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Формировать представление детей </a:t>
            </a:r>
          </a:p>
          <a:p>
            <a:pPr marL="0" indent="0" algn="ctr">
              <a:buNone/>
            </a:pPr>
            <a:r>
              <a:rPr lang="ru-RU" sz="2000" dirty="0" smtClean="0"/>
              <a:t>о взаимосвязи флоры </a:t>
            </a:r>
            <a:r>
              <a:rPr lang="ru-RU" sz="2000" dirty="0"/>
              <a:t>и </a:t>
            </a:r>
            <a:r>
              <a:rPr lang="ru-RU" sz="2000" dirty="0" smtClean="0"/>
              <a:t>фауны </a:t>
            </a:r>
          </a:p>
          <a:p>
            <a:pPr marL="0" indent="0" algn="ctr">
              <a:buNone/>
            </a:pPr>
            <a:r>
              <a:rPr lang="ru-RU" sz="2000" dirty="0" smtClean="0"/>
              <a:t>озера Байкал как экосистемы.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71744"/>
            <a:ext cx="2327108" cy="1928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3566" y="0"/>
            <a:ext cx="2510434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5937" cy="2425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0"/>
            <a:ext cx="2214578" cy="10462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4025444"/>
            <a:ext cx="3103421" cy="28325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831" y="1785926"/>
            <a:ext cx="2359169" cy="1754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7850" y="3643314"/>
            <a:ext cx="2216150" cy="16956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1994" y="5316374"/>
            <a:ext cx="2092006" cy="15416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1835150" cy="11334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4357694"/>
            <a:ext cx="2120900" cy="13287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406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128"/>
            <a:ext cx="4899843" cy="28675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632"/>
            <a:ext cx="2843808" cy="35183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19610"/>
            <a:ext cx="3383779" cy="2475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70040"/>
            <a:ext cx="3275856" cy="2475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24771"/>
            <a:ext cx="3276873" cy="33308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7720492"/>
      </p:ext>
    </p:extLst>
  </p:cSld>
  <p:clrMapOvr>
    <a:masterClrMapping/>
  </p:clrMapOvr>
  <p:transition spd="slow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Задачи третьего  блока.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влиянии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человека на эко систему озера.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1982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Бережное отношение к экосистеме озера. Развивать эстетические чувства при восприятии красоты озера. Воспитывать любовь к родному краю. Формировать желание охранять и беречь уникальность экосистемы озера.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5312"/>
            <a:ext cx="9144000" cy="3952688"/>
          </a:xfrm>
          <a:prstGeom prst="roundRect">
            <a:avLst>
              <a:gd name="adj" fmla="val 16667"/>
            </a:avLst>
          </a:prstGeom>
          <a:ln w="9525">
            <a:solidFill>
              <a:schemeClr val="accent3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8254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14313" y="285750"/>
            <a:ext cx="2643187" cy="200025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Print"/>
              </a:rPr>
              <a:t>С тревогой смотрю я в завтрашний день:</a:t>
            </a:r>
            <a:br>
              <a:rPr lang="ru-RU" sz="1600" dirty="0" smtClean="0">
                <a:solidFill>
                  <a:schemeClr val="tx1"/>
                </a:solidFill>
                <a:latin typeface="Segoe Print"/>
              </a:rPr>
            </a:br>
            <a:r>
              <a:rPr lang="ru-RU" sz="1600" dirty="0" smtClean="0">
                <a:solidFill>
                  <a:schemeClr val="tx1"/>
                </a:solidFill>
                <a:latin typeface="Segoe Print"/>
              </a:rPr>
              <a:t>Будут ли жить там омуль, тюлень?</a:t>
            </a:r>
            <a:br>
              <a:rPr lang="ru-RU" sz="1600" dirty="0" smtClean="0">
                <a:solidFill>
                  <a:schemeClr val="tx1"/>
                </a:solidFill>
                <a:latin typeface="Segoe Print"/>
              </a:rPr>
            </a:br>
            <a:r>
              <a:rPr lang="ru-RU" sz="1600" dirty="0" smtClean="0">
                <a:solidFill>
                  <a:schemeClr val="tx1"/>
                </a:solidFill>
                <a:latin typeface="Segoe Print"/>
              </a:rPr>
              <a:t>Как сохранить заповедное озеро,</a:t>
            </a:r>
            <a:br>
              <a:rPr lang="ru-RU" sz="1600" dirty="0" smtClean="0">
                <a:solidFill>
                  <a:schemeClr val="tx1"/>
                </a:solidFill>
                <a:latin typeface="Segoe Print"/>
              </a:rPr>
            </a:br>
            <a:r>
              <a:rPr lang="ru-RU" sz="1600" dirty="0" smtClean="0">
                <a:solidFill>
                  <a:schemeClr val="tx1"/>
                </a:solidFill>
                <a:latin typeface="Segoe Print"/>
              </a:rPr>
              <a:t>Чтоб его воды не «</a:t>
            </a:r>
            <a:r>
              <a:rPr lang="ru-RU" sz="1600" dirty="0" err="1" smtClean="0">
                <a:solidFill>
                  <a:schemeClr val="tx1"/>
                </a:solidFill>
                <a:latin typeface="Segoe Print"/>
              </a:rPr>
              <a:t>целлюлозило</a:t>
            </a:r>
            <a:r>
              <a:rPr lang="ru-RU" sz="1600" dirty="0" smtClean="0">
                <a:solidFill>
                  <a:schemeClr val="tx1"/>
                </a:solidFill>
                <a:latin typeface="Segoe Print"/>
              </a:rPr>
              <a:t>»…</a:t>
            </a:r>
            <a:endParaRPr lang="ru-RU" sz="1200" dirty="0" smtClean="0">
              <a:solidFill>
                <a:schemeClr val="tx1"/>
              </a:solidFill>
              <a:latin typeface="Segoe Print"/>
            </a:endParaRPr>
          </a:p>
        </p:txBody>
      </p:sp>
      <p:sp>
        <p:nvSpPr>
          <p:cNvPr id="22530" name="Рисунок 3"/>
          <p:cNvSpPr>
            <a:spLocks noGrp="1"/>
          </p:cNvSpPr>
          <p:nvPr>
            <p:ph type="pic" idx="1"/>
          </p:nvPr>
        </p:nvSpPr>
        <p:spPr>
          <a:xfrm rot="420000">
            <a:off x="3486150" y="1200150"/>
            <a:ext cx="4618038" cy="3930650"/>
          </a:xfrm>
        </p:spPr>
      </p:sp>
      <p:pic>
        <p:nvPicPr>
          <p:cNvPr id="22531" name="Picture 4" descr="C:\Users\1\Desktop\8 класс\байкал фото\61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41667">
            <a:off x="3008313" y="704850"/>
            <a:ext cx="5757862" cy="5146675"/>
          </a:xfrm>
          <a:prstGeom prst="roundRect">
            <a:avLst>
              <a:gd name="adj" fmla="val 16667"/>
            </a:avLst>
          </a:prstGeom>
          <a:ln>
            <a:solidFill>
              <a:schemeClr val="accent3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532" name="Текст 2"/>
          <p:cNvSpPr>
            <a:spLocks noGrp="1"/>
          </p:cNvSpPr>
          <p:nvPr>
            <p:ph type="body" sz="half" idx="2"/>
          </p:nvPr>
        </p:nvSpPr>
        <p:spPr>
          <a:xfrm>
            <a:off x="214313" y="2357438"/>
            <a:ext cx="2714625" cy="3929062"/>
          </a:xfrm>
          <a:blipFill dpi="0" rotWithShape="1">
            <a:blip r:embed="rId4"/>
            <a:srcRect/>
            <a:tile tx="0" ty="0" sx="100000" sy="100000" flip="none" algn="tl"/>
          </a:blipFill>
        </p:spPr>
        <p:txBody>
          <a:bodyPr/>
          <a:lstStyle/>
          <a:p>
            <a:pPr algn="just"/>
            <a:r>
              <a:rPr lang="ru-RU" sz="1600" smtClean="0"/>
              <a:t>Байкал – это особый, слож-ный природный комплекс. Малейшее нарушение взаи-мосвязей изменит весь комплекс. С постройкой Иркутской ГЭС уровень во-ды поднялся на 1 м, она по-мутнела. Молевой сплав ле-са запрещен из-за гниющей древесины. Загрязняют и целлюлозно-бумажные комбинаты, несмотря на очистные сооружения. Не-организованные туристы и большое количество мотор-ных лодок тоже проблема.</a:t>
            </a:r>
          </a:p>
        </p:txBody>
      </p:sp>
    </p:spTree>
    <p:extLst>
      <p:ext uri="{BB962C8B-B14F-4D97-AF65-F5344CB8AC3E}">
        <p14:creationId xmlns:p14="http://schemas.microsoft.com/office/powerpoint/2010/main" xmlns="" val="127259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350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3_Поток</vt:lpstr>
      <vt:lpstr>5_Поток</vt:lpstr>
      <vt:lpstr>6_Поток</vt:lpstr>
      <vt:lpstr>Слайд 1</vt:lpstr>
      <vt:lpstr>Слайд 2</vt:lpstr>
      <vt:lpstr>Слайд 3</vt:lpstr>
      <vt:lpstr>   Задачи второго блока.  Глубины Байкала</vt:lpstr>
      <vt:lpstr>Слайд 5</vt:lpstr>
      <vt:lpstr> Задачи третьего  блока.  влиянии человека на эко систему озера.</vt:lpstr>
      <vt:lpstr>С тревогой смотрю я в завтрашний день: Будут ли жить там омуль, тюлень? Как сохранить заповедное озеро, Чтоб его воды не «целлюлозило»…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Юрии</dc:creator>
  <cp:lastModifiedBy>МБДОУ 3</cp:lastModifiedBy>
  <cp:revision>28</cp:revision>
  <dcterms:created xsi:type="dcterms:W3CDTF">2013-05-29T12:29:23Z</dcterms:created>
  <dcterms:modified xsi:type="dcterms:W3CDTF">2017-12-14T08:26:50Z</dcterms:modified>
</cp:coreProperties>
</file>