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88" r:id="rId2"/>
    <p:sldId id="256" r:id="rId3"/>
    <p:sldId id="257" r:id="rId4"/>
    <p:sldId id="292" r:id="rId5"/>
    <p:sldId id="260" r:id="rId6"/>
    <p:sldId id="267" r:id="rId7"/>
    <p:sldId id="268" r:id="rId8"/>
    <p:sldId id="269" r:id="rId9"/>
    <p:sldId id="270" r:id="rId10"/>
    <p:sldId id="26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1" r:id="rId19"/>
    <p:sldId id="262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63" r:id="rId30"/>
    <p:sldId id="264" r:id="rId31"/>
    <p:sldId id="265" r:id="rId32"/>
    <p:sldId id="290" r:id="rId33"/>
    <p:sldId id="289" r:id="rId34"/>
    <p:sldId id="293" r:id="rId35"/>
    <p:sldId id="266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77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D8C58-E397-4D6C-9954-D55095882D22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9A231-F11B-45A8-A0A2-152296487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92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9A231-F11B-45A8-A0A2-15229648732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99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9A231-F11B-45A8-A0A2-15229648732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261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нажатии на картинку с делом, осуществляется переход к соответствующему заданию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9A231-F11B-45A8-A0A2-15229648732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452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нажатии на картинку</a:t>
            </a:r>
            <a:r>
              <a:rPr lang="ru-RU" baseline="0" dirty="0" smtClean="0"/>
              <a:t> с надписью «Х» в правом верхнем углу, происходит возврат к списку дел. Из материалов осуществляется возврат к списку материалов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9A231-F11B-45A8-A0A2-15229648732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623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Кнопки</a:t>
            </a:r>
            <a:r>
              <a:rPr lang="ru-RU" baseline="0" dirty="0" smtClean="0"/>
              <a:t> внизу справа – звуковое сопровождение верного или </a:t>
            </a:r>
            <a:r>
              <a:rPr lang="ru-RU" baseline="0" smtClean="0"/>
              <a:t>неверного ответа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9A231-F11B-45A8-A0A2-15229648732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290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9A231-F11B-45A8-A0A2-152296487326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7511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9A231-F11B-45A8-A0A2-152296487326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438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958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372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70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29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115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349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119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477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314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892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96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32163-18C3-4059-8739-0D8E246C4AD1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925D2-EDB5-49B7-BAD7-5CBCE66B8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62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8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12" Type="http://schemas.openxmlformats.org/officeDocument/2006/relationships/slide" Target="slide1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6.xml"/><Relationship Id="rId5" Type="http://schemas.openxmlformats.org/officeDocument/2006/relationships/image" Target="../media/image19.png"/><Relationship Id="rId10" Type="http://schemas.openxmlformats.org/officeDocument/2006/relationships/slide" Target="slide15.xml"/><Relationship Id="rId4" Type="http://schemas.openxmlformats.org/officeDocument/2006/relationships/image" Target="../media/image5.png"/><Relationship Id="rId9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3.mp3"/><Relationship Id="rId7" Type="http://schemas.openxmlformats.org/officeDocument/2006/relationships/slide" Target="slide10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3.mp3"/><Relationship Id="rId7" Type="http://schemas.openxmlformats.org/officeDocument/2006/relationships/image" Target="../media/image1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3.mp3"/><Relationship Id="rId7" Type="http://schemas.openxmlformats.org/officeDocument/2006/relationships/image" Target="../media/image1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3.mp3"/><Relationship Id="rId7" Type="http://schemas.openxmlformats.org/officeDocument/2006/relationships/image" Target="../media/image1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3.mp3"/><Relationship Id="rId7" Type="http://schemas.openxmlformats.org/officeDocument/2006/relationships/image" Target="../media/image1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3.mp3"/><Relationship Id="rId7" Type="http://schemas.openxmlformats.org/officeDocument/2006/relationships/image" Target="../media/image1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3.mp3"/><Relationship Id="rId7" Type="http://schemas.openxmlformats.org/officeDocument/2006/relationships/image" Target="../media/image1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3.mp3"/><Relationship Id="rId7" Type="http://schemas.openxmlformats.org/officeDocument/2006/relationships/image" Target="../media/image1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10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7.xml"/><Relationship Id="rId3" Type="http://schemas.openxmlformats.org/officeDocument/2006/relationships/slide" Target="slide4.xml"/><Relationship Id="rId7" Type="http://schemas.openxmlformats.org/officeDocument/2006/relationships/slide" Target="slide21.xml"/><Relationship Id="rId12" Type="http://schemas.openxmlformats.org/officeDocument/2006/relationships/slide" Target="slide28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11" Type="http://schemas.openxmlformats.org/officeDocument/2006/relationships/slide" Target="slide25.xml"/><Relationship Id="rId5" Type="http://schemas.openxmlformats.org/officeDocument/2006/relationships/image" Target="../media/image23.png"/><Relationship Id="rId10" Type="http://schemas.openxmlformats.org/officeDocument/2006/relationships/slide" Target="slide24.xml"/><Relationship Id="rId4" Type="http://schemas.openxmlformats.org/officeDocument/2006/relationships/image" Target="../media/image5.png"/><Relationship Id="rId9" Type="http://schemas.openxmlformats.org/officeDocument/2006/relationships/slide" Target="slide23.xml"/><Relationship Id="rId14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" Target="slide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" Target="slide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" Target="slide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" Target="slide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" Target="slide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" Target="slide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" Target="slide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" Target="slide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" Target="slide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5.png"/><Relationship Id="rId7" Type="http://schemas.openxmlformats.org/officeDocument/2006/relationships/slide" Target="slide1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7.png"/><Relationship Id="rId10" Type="http://schemas.openxmlformats.org/officeDocument/2006/relationships/slide" Target="slide31.xml"/><Relationship Id="rId4" Type="http://schemas.openxmlformats.org/officeDocument/2006/relationships/slide" Target="slide5.xml"/><Relationship Id="rId9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3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image" Target="../media/image37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5.xml"/><Relationship Id="rId7" Type="http://schemas.openxmlformats.org/officeDocument/2006/relationships/slide" Target="slide2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10" Type="http://schemas.openxmlformats.org/officeDocument/2006/relationships/image" Target="../media/image39.png"/><Relationship Id="rId4" Type="http://schemas.openxmlformats.org/officeDocument/2006/relationships/image" Target="../media/image7.png"/><Relationship Id="rId9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5.xml"/><Relationship Id="rId7" Type="http://schemas.openxmlformats.org/officeDocument/2006/relationships/slide" Target="slide2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image" Target="../media/image7.png"/><Relationship Id="rId9" Type="http://schemas.openxmlformats.org/officeDocument/2006/relationships/slide" Target="slide3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8.png"/><Relationship Id="rId7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2667">
            <a:off x="1307479" y="1880829"/>
            <a:ext cx="676419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 rot="21197987">
            <a:off x="3658257" y="5659442"/>
            <a:ext cx="55451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rixieCyr-Light" pitchFamily="82" charset="0"/>
              </a:rPr>
              <a:t>Истина где-то рядом</a:t>
            </a:r>
            <a:endParaRPr lang="ru-RU" sz="4000" dirty="0">
              <a:latin typeface="TrixieCyr-Light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60648"/>
            <a:ext cx="349890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КВИЗ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256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32267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24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Дело №2 </a:t>
            </a:r>
            <a:b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</a:br>
            <a:r>
              <a:rPr lang="ru-RU" b="1" u="sng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Х-марафон</a:t>
            </a:r>
            <a:endParaRPr lang="ru-RU" b="1" u="sng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45" y="1453446"/>
            <a:ext cx="1800200" cy="14970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133" y="1958662"/>
            <a:ext cx="1800200" cy="14970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946" y="1445651"/>
            <a:ext cx="1800200" cy="14970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50" y="3210128"/>
            <a:ext cx="1800200" cy="14970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211467"/>
            <a:ext cx="1800200" cy="14970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264446"/>
            <a:ext cx="1800200" cy="14970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403" y="5013175"/>
            <a:ext cx="1800200" cy="14970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76" y="5013176"/>
            <a:ext cx="1800200" cy="149707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99426" y="2245534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a_LCDNova" panose="020C0402040402020201" pitchFamily="34" charset="-52"/>
                <a:ea typeface="+mj-ea"/>
                <a:cs typeface="+mj-cs"/>
                <a:hlinkClick r:id="rId6" action="ppaction://hlinksldjump"/>
              </a:rPr>
              <a:t>Файл 1</a:t>
            </a:r>
            <a:endParaRPr lang="ru-RU" sz="1050" dirty="0">
              <a:ln>
                <a:solidFill>
                  <a:schemeClr val="tx1"/>
                </a:solidFill>
              </a:ln>
              <a:solidFill>
                <a:srgbClr val="7030A0"/>
              </a:solidFill>
              <a:latin typeface="a_LCDNova" panose="020C0402040402020201" pitchFamily="34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22599" y="4012983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_LCDNova" panose="020C0402040402020201" pitchFamily="34" charset="-52"/>
                <a:hlinkClick r:id="rId7" action="ppaction://hlinksldjump"/>
              </a:rPr>
              <a:t>файл 2</a:t>
            </a:r>
            <a:endParaRPr lang="ru-RU" sz="2400" dirty="0">
              <a:ln>
                <a:solidFill>
                  <a:prstClr val="black"/>
                </a:solidFill>
              </a:ln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9632" y="5805264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_LCDNova" panose="020C0402040402020201" pitchFamily="34" charset="-52"/>
                <a:hlinkClick r:id="rId8" action="ppaction://hlinksldjump"/>
              </a:rPr>
              <a:t>файл 3</a:t>
            </a:r>
            <a:endParaRPr lang="ru-RU" sz="2400" dirty="0">
              <a:ln>
                <a:solidFill>
                  <a:prstClr val="black"/>
                </a:solidFill>
              </a:ln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5976" y="2707198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ln>
                  <a:solidFill>
                    <a:prstClr val="black"/>
                  </a:solidFill>
                </a:ln>
                <a:solidFill>
                  <a:schemeClr val="tx2"/>
                </a:solidFill>
                <a:latin typeface="a_LCDNova" panose="020C0402040402020201" pitchFamily="34" charset="-52"/>
                <a:hlinkClick r:id="rId9" action="ppaction://hlinksldjump"/>
              </a:rPr>
              <a:t>файл 4</a:t>
            </a:r>
            <a:endParaRPr lang="ru-RU" sz="2400" dirty="0">
              <a:ln>
                <a:solidFill>
                  <a:prstClr val="black"/>
                </a:solidFill>
              </a:ln>
              <a:solidFill>
                <a:schemeClr val="tx2"/>
              </a:solidFill>
              <a:latin typeface="a_LCDNova" panose="020C0402040402020201" pitchFamily="34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55976" y="5013175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_LCDNova" panose="020C0402040402020201" pitchFamily="34" charset="-52"/>
                <a:hlinkClick r:id="rId10" action="ppaction://hlinksldjump"/>
              </a:rPr>
              <a:t>файл 5</a:t>
            </a:r>
            <a:endParaRPr lang="ru-RU" sz="2400" dirty="0">
              <a:ln>
                <a:solidFill>
                  <a:prstClr val="black"/>
                </a:solidFill>
              </a:ln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350529" y="2194187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_LCDNova" panose="020C0402040402020201" pitchFamily="34" charset="-52"/>
                <a:hlinkClick r:id="rId11" action="ppaction://hlinksldjump"/>
              </a:rPr>
              <a:t>файл 6</a:t>
            </a:r>
            <a:endParaRPr lang="ru-RU" sz="2400" dirty="0">
              <a:ln>
                <a:solidFill>
                  <a:prstClr val="black"/>
                </a:solidFill>
              </a:ln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30327" y="4037477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_LCDNova" panose="020C0402040402020201" pitchFamily="34" charset="-52"/>
                <a:hlinkClick r:id="rId12" action="ppaction://hlinksldjump"/>
              </a:rPr>
              <a:t>Файл 7</a:t>
            </a:r>
            <a:endParaRPr lang="ru-RU" sz="2400" dirty="0">
              <a:ln>
                <a:solidFill>
                  <a:prstClr val="black"/>
                </a:solidFill>
              </a:ln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30327" y="5761712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_LCDNova" panose="020C0402040402020201" pitchFamily="34" charset="-52"/>
                <a:hlinkClick r:id="rId13" action="ppaction://hlinksldjump"/>
              </a:rPr>
              <a:t>файл 8</a:t>
            </a:r>
            <a:endParaRPr lang="ru-RU" sz="2400" dirty="0">
              <a:ln>
                <a:solidFill>
                  <a:prstClr val="black"/>
                </a:solidFill>
              </a:ln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011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32267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76470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Дело №2 – Файл 1</a:t>
            </a:r>
            <a:endParaRPr lang="ru-RU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0" y="0"/>
            <a:ext cx="9144000" cy="6858000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89776D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Это или 1 или 0, иного быть не может.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Об этом говорят, когда идет речь о данных, об объеме информации.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Единица измерения информации.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564904"/>
            <a:ext cx="519694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Б</a:t>
            </a: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И</a:t>
            </a: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Т</a:t>
            </a:r>
          </a:p>
          <a:p>
            <a:pPr lvl="0"/>
            <a:endParaRPr lang="ru-RU" sz="4000" b="1" i="1" dirty="0">
              <a:solidFill>
                <a:schemeClr val="bg1"/>
              </a:solidFill>
            </a:endParaRPr>
          </a:p>
        </p:txBody>
      </p:sp>
      <p:pic>
        <p:nvPicPr>
          <p:cNvPr id="7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14" name="верно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</p:spPr>
      </p:pic>
    </p:spTree>
    <p:extLst>
      <p:ext uri="{BB962C8B-B14F-4D97-AF65-F5344CB8AC3E}">
        <p14:creationId xmlns:p14="http://schemas.microsoft.com/office/powerpoint/2010/main" val="29970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1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32267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0" y="0"/>
            <a:ext cx="9144000" cy="6858000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89776D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Она встречается в программе, в вычислениях, в рассуждениях.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Хорошие ученики ее находят сразу, а плохие ее вообще не могут найти.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Она появляется из-за того, что вы неправильно думали, неправильно вычисляли.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916832"/>
            <a:ext cx="20882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</a:rPr>
              <a:t>О</a:t>
            </a:r>
            <a:endParaRPr lang="ru-RU" sz="4000" b="1" i="1" dirty="0">
              <a:solidFill>
                <a:schemeClr val="bg1"/>
              </a:solidFill>
            </a:endParaRP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Ш</a:t>
            </a: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И</a:t>
            </a: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Б</a:t>
            </a: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К</a:t>
            </a: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А</a:t>
            </a:r>
          </a:p>
          <a:p>
            <a:pPr lvl="0"/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82296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№2 </a:t>
            </a:r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2</a:t>
            </a:r>
            <a:endParaRPr lang="ru-RU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8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12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1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32267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0" y="0"/>
            <a:ext cx="9144000" cy="6858000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89776D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В персональном компьютере ее много. Она есть внутри и </a:t>
            </a:r>
            <a:r>
              <a:rPr lang="ru-RU" sz="4000" b="1" dirty="0" smtClean="0">
                <a:solidFill>
                  <a:schemeClr val="tx1"/>
                </a:solidFill>
              </a:rPr>
              <a:t>снаружи</a:t>
            </a:r>
            <a:r>
              <a:rPr lang="ru-RU" sz="4000" b="1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О ней говорят, что в молодости она хорошая, а в старости пропадает. Ее можно тренировать.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В ней хранится информация.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916832"/>
            <a:ext cx="6480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ПАМЯТЬ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82296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Дело 2 – Файл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3</a:t>
            </a:r>
            <a:endParaRPr lang="ru-RU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8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12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3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32267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0" y="0"/>
            <a:ext cx="9144000" cy="6858000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89776D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Она может быть у вас дома и у компьютера.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Появление ее дома – редкое явление, а у компьютера – обычное дело.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А в компьютерной графике без нее как без рук!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590" y="2132856"/>
            <a:ext cx="16561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М</a:t>
            </a: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Ы</a:t>
            </a: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Ш</a:t>
            </a:r>
          </a:p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Ь</a:t>
            </a:r>
          </a:p>
          <a:p>
            <a:pPr lvl="0"/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82296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№2 </a:t>
            </a:r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4</a:t>
            </a:r>
            <a:endParaRPr lang="ru-RU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8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12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13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32267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0" y="0"/>
            <a:ext cx="9144000" cy="6858000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89776D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Это бывает в каждой программе.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Оно помогает вам выбрать нужные команды.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Это подают в ресторане.</a:t>
            </a:r>
          </a:p>
          <a:p>
            <a:pPr marL="342900" indent="-342900">
              <a:buFont typeface="+mj-lt"/>
              <a:buAutoNum type="arabicPeriod"/>
            </a:pP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711" y="2492896"/>
            <a:ext cx="6115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</a:rPr>
              <a:t>МЕНЮ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82296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№2 </a:t>
            </a:r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5</a:t>
            </a:r>
            <a:endParaRPr lang="ru-RU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8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12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06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32267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0" y="-32348"/>
            <a:ext cx="9144000" cy="6858000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89776D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Это нужно и программисту, и пользователю, и секретарю.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Так называют дяденьку, который создает газету.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Без него нельзя создать текст.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700808"/>
            <a:ext cx="49954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РЕДАКТОР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82296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№2 </a:t>
            </a:r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6</a:t>
            </a:r>
            <a:endParaRPr lang="ru-RU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8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12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3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32267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0" y="0"/>
            <a:ext cx="9144000" cy="6858000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89776D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Это есть у каждого человека.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Он бывает формальный и естественный.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На нем объясняются все программисты с ЭВМ.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5628" y="2540563"/>
            <a:ext cx="4137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ЯЗЫК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82296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№2 </a:t>
            </a:r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7</a:t>
            </a:r>
            <a:endParaRPr lang="ru-RU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8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12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5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32267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0" y="-24165"/>
            <a:ext cx="9144000" cy="6858000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89776D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Это бывает на экране.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Его можно перемещать.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b="1" dirty="0">
                <a:solidFill>
                  <a:schemeClr val="tx1"/>
                </a:solidFill>
              </a:rPr>
              <a:t>Он отмечает позицию, куда вводим информацию.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4502" y="1916832"/>
            <a:ext cx="3960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i="1" dirty="0" smtClean="0">
                <a:solidFill>
                  <a:schemeClr val="bg1"/>
                </a:solidFill>
              </a:rPr>
              <a:t>КУРСОР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0"/>
            <a:ext cx="82296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№2 </a:t>
            </a:r>
            <a:r>
              <a:rPr lang="ru-RU" b="1" dirty="0">
                <a:solidFill>
                  <a:schemeClr val="bg1"/>
                </a:solidFill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8</a:t>
            </a:r>
            <a:endParaRPr lang="ru-RU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8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12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9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27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_LCDNova" panose="020C0402040402020201" pitchFamily="34" charset="-52"/>
              </a:rPr>
              <a:t>Дело №3 </a:t>
            </a:r>
            <a:br>
              <a:rPr lang="ru-RU" b="1" dirty="0" smtClean="0">
                <a:latin typeface="a_LCDNova" panose="020C0402040402020201" pitchFamily="34" charset="-52"/>
              </a:rPr>
            </a:br>
            <a:r>
              <a:rPr lang="ru-RU" b="1" u="sng" dirty="0" smtClean="0">
                <a:latin typeface="a_LCDNova" panose="020C0402040402020201" pitchFamily="34" charset="-52"/>
              </a:rPr>
              <a:t>Х-ребус</a:t>
            </a:r>
            <a:endParaRPr lang="ru-RU" b="1" u="sng" dirty="0">
              <a:latin typeface="a_LCDNova" panose="020C0402040402020201" pitchFamily="34" charset="-52"/>
            </a:endParaRPr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364" y="4984608"/>
            <a:ext cx="2107077" cy="1752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490" y="3068960"/>
            <a:ext cx="2107077" cy="17522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270" y="1196751"/>
            <a:ext cx="2107077" cy="17522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7" y="1196752"/>
            <a:ext cx="2107077" cy="17522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7" y="3098964"/>
            <a:ext cx="2107077" cy="17522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984609"/>
            <a:ext cx="2107077" cy="17522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2" y="4973964"/>
            <a:ext cx="2107077" cy="17522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44" y="3098964"/>
            <a:ext cx="2107077" cy="17522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2" y="1209815"/>
            <a:ext cx="2107077" cy="1752277"/>
          </a:xfrm>
          <a:prstGeom prst="rect">
            <a:avLst/>
          </a:prstGeom>
        </p:spPr>
      </p:pic>
      <p:sp>
        <p:nvSpPr>
          <p:cNvPr id="14" name="Прямоугольник 13">
            <a:hlinkClick r:id="rId6" action="ppaction://hlinksldjump"/>
            <a:hlinkHover r:id="" action="ppaction://noaction" highlightClick="1"/>
          </p:cNvPr>
          <p:cNvSpPr/>
          <p:nvPr/>
        </p:nvSpPr>
        <p:spPr>
          <a:xfrm>
            <a:off x="827584" y="2151015"/>
            <a:ext cx="153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a_LCDNova" panose="020C0402040402020201" pitchFamily="34" charset="-52"/>
              </a:rPr>
              <a:t>Файл 1</a:t>
            </a:r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>
            <a:off x="853710" y="3975102"/>
            <a:ext cx="153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a_LCDNova" panose="020C0402040402020201" pitchFamily="34" charset="-52"/>
              </a:rPr>
              <a:t>Файл </a:t>
            </a:r>
            <a:r>
              <a:rPr lang="ru-RU" sz="3200" b="1" dirty="0" smtClean="0">
                <a:solidFill>
                  <a:prstClr val="black"/>
                </a:solidFill>
                <a:latin typeface="a_LCDNova" panose="020C0402040402020201" pitchFamily="34" charset="-52"/>
              </a:rPr>
              <a:t>2</a:t>
            </a:r>
            <a:endParaRPr lang="ru-RU" sz="3200" b="1" dirty="0"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16" name="Прямоугольник 15">
            <a:hlinkClick r:id="rId8" action="ppaction://hlinksldjump"/>
          </p:cNvPr>
          <p:cNvSpPr/>
          <p:nvPr/>
        </p:nvSpPr>
        <p:spPr>
          <a:xfrm>
            <a:off x="827584" y="5860747"/>
            <a:ext cx="153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a_LCDNova" panose="020C0402040402020201" pitchFamily="34" charset="-52"/>
              </a:rPr>
              <a:t>Файл </a:t>
            </a:r>
            <a:r>
              <a:rPr lang="ru-RU" sz="3200" b="1" dirty="0" smtClean="0">
                <a:solidFill>
                  <a:prstClr val="black"/>
                </a:solidFill>
                <a:latin typeface="a_LCDNova" panose="020C0402040402020201" pitchFamily="34" charset="-52"/>
              </a:rPr>
              <a:t>3</a:t>
            </a:r>
            <a:endParaRPr lang="ru-RU" sz="3200" b="1" dirty="0"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17" name="Прямоугольник 16">
            <a:hlinkClick r:id="rId9" action="ppaction://hlinksldjump"/>
          </p:cNvPr>
          <p:cNvSpPr/>
          <p:nvPr/>
        </p:nvSpPr>
        <p:spPr>
          <a:xfrm>
            <a:off x="4067945" y="2117360"/>
            <a:ext cx="153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a_LCDNova" panose="020C0402040402020201" pitchFamily="34" charset="-52"/>
              </a:rPr>
              <a:t>Файл </a:t>
            </a:r>
            <a:r>
              <a:rPr lang="ru-RU" sz="3200" b="1" dirty="0" smtClean="0">
                <a:solidFill>
                  <a:prstClr val="black"/>
                </a:solidFill>
                <a:latin typeface="a_LCDNova" panose="020C0402040402020201" pitchFamily="34" charset="-52"/>
              </a:rPr>
              <a:t>4</a:t>
            </a:r>
            <a:endParaRPr lang="ru-RU" sz="3200" b="1" dirty="0"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18" name="Прямоугольник 17">
            <a:hlinkClick r:id="rId10" action="ppaction://hlinksldjump"/>
          </p:cNvPr>
          <p:cNvSpPr/>
          <p:nvPr/>
        </p:nvSpPr>
        <p:spPr>
          <a:xfrm>
            <a:off x="4093613" y="3980755"/>
            <a:ext cx="153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a_LCDNova" panose="020C0402040402020201" pitchFamily="34" charset="-52"/>
              </a:rPr>
              <a:t>Файл </a:t>
            </a:r>
            <a:r>
              <a:rPr lang="ru-RU" sz="3200" b="1" dirty="0" smtClean="0">
                <a:solidFill>
                  <a:prstClr val="black"/>
                </a:solidFill>
                <a:latin typeface="a_LCDNova" panose="020C0402040402020201" pitchFamily="34" charset="-52"/>
              </a:rPr>
              <a:t>5</a:t>
            </a:r>
            <a:endParaRPr lang="ru-RU" sz="3200" b="1" dirty="0"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19" name="Прямоугольник 18">
            <a:hlinkClick r:id="rId11" action="ppaction://hlinksldjump"/>
          </p:cNvPr>
          <p:cNvSpPr/>
          <p:nvPr/>
        </p:nvSpPr>
        <p:spPr>
          <a:xfrm>
            <a:off x="4093613" y="5860747"/>
            <a:ext cx="153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a_LCDNova" panose="020C0402040402020201" pitchFamily="34" charset="-52"/>
              </a:rPr>
              <a:t>Файл </a:t>
            </a:r>
            <a:r>
              <a:rPr lang="ru-RU" sz="3200" b="1" dirty="0" smtClean="0">
                <a:solidFill>
                  <a:prstClr val="black"/>
                </a:solidFill>
                <a:latin typeface="a_LCDNova" panose="020C0402040402020201" pitchFamily="34" charset="-52"/>
              </a:rPr>
              <a:t>6</a:t>
            </a:r>
            <a:endParaRPr lang="ru-RU" sz="3200" b="1" dirty="0"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20" name="Прямоугольник 19">
            <a:hlinkClick r:id="rId12" action="ppaction://hlinksldjump"/>
          </p:cNvPr>
          <p:cNvSpPr/>
          <p:nvPr/>
        </p:nvSpPr>
        <p:spPr>
          <a:xfrm>
            <a:off x="7118406" y="5866280"/>
            <a:ext cx="153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a_LCDNova" panose="020C0402040402020201" pitchFamily="34" charset="-52"/>
              </a:rPr>
              <a:t>Файл </a:t>
            </a:r>
            <a:r>
              <a:rPr lang="ru-RU" sz="3200" b="1" dirty="0" smtClean="0">
                <a:solidFill>
                  <a:prstClr val="black"/>
                </a:solidFill>
                <a:latin typeface="a_LCDNova" panose="020C0402040402020201" pitchFamily="34" charset="-52"/>
              </a:rPr>
              <a:t>9</a:t>
            </a:r>
            <a:endParaRPr lang="ru-RU" sz="3200" b="1" dirty="0"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25" name="Прямоугольник 24">
            <a:hlinkClick r:id="rId13" action="ppaction://hlinksldjump"/>
          </p:cNvPr>
          <p:cNvSpPr/>
          <p:nvPr/>
        </p:nvSpPr>
        <p:spPr>
          <a:xfrm>
            <a:off x="7131469" y="3980755"/>
            <a:ext cx="153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a_LCDNova" panose="020C0402040402020201" pitchFamily="34" charset="-52"/>
              </a:rPr>
              <a:t>Файл </a:t>
            </a:r>
            <a:r>
              <a:rPr lang="ru-RU" sz="3200" b="1" dirty="0" smtClean="0">
                <a:solidFill>
                  <a:prstClr val="black"/>
                </a:solidFill>
                <a:latin typeface="a_LCDNova" panose="020C0402040402020201" pitchFamily="34" charset="-52"/>
              </a:rPr>
              <a:t>8</a:t>
            </a:r>
            <a:endParaRPr lang="ru-RU" sz="3200" b="1" dirty="0"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  <p:sp>
        <p:nvSpPr>
          <p:cNvPr id="26" name="Прямоугольник 25">
            <a:hlinkClick r:id="rId14" action="ppaction://hlinksldjump"/>
          </p:cNvPr>
          <p:cNvSpPr/>
          <p:nvPr/>
        </p:nvSpPr>
        <p:spPr>
          <a:xfrm>
            <a:off x="7092280" y="2147599"/>
            <a:ext cx="153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a_LCDNova" panose="020C0402040402020201" pitchFamily="34" charset="-52"/>
              </a:rPr>
              <a:t>Файл </a:t>
            </a:r>
            <a:r>
              <a:rPr lang="ru-RU" sz="3200" b="1" dirty="0" smtClean="0">
                <a:solidFill>
                  <a:prstClr val="black"/>
                </a:solidFill>
                <a:latin typeface="a_LCDNova" panose="020C0402040402020201" pitchFamily="34" charset="-52"/>
              </a:rPr>
              <a:t>7</a:t>
            </a:r>
            <a:endParaRPr lang="ru-RU" sz="3200" b="1" dirty="0">
              <a:solidFill>
                <a:prstClr val="black"/>
              </a:solidFill>
              <a:latin typeface="a_LCDNova" panose="020C0402040402020201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2055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271" y="-9331"/>
            <a:ext cx="9386271" cy="6837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9" t="14530" r="29550" b="25829"/>
          <a:stretch/>
        </p:blipFill>
        <p:spPr bwMode="auto">
          <a:xfrm>
            <a:off x="-252536" y="1052737"/>
            <a:ext cx="3088433" cy="5472608"/>
          </a:xfrm>
          <a:prstGeom prst="rect">
            <a:avLst/>
          </a:prstGeom>
          <a:noFill/>
          <a:ln>
            <a:noFill/>
          </a:ln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2" r="38596"/>
          <a:stretch/>
        </p:blipFill>
        <p:spPr>
          <a:xfrm rot="21394945">
            <a:off x="2047155" y="2420888"/>
            <a:ext cx="532454" cy="7944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347864" y="2574032"/>
            <a:ext cx="2664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ln>
                  <a:solidFill>
                    <a:srgbClr val="FFFF00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1 Fine Hand M2" pitchFamily="2" charset="0"/>
              </a:rPr>
              <a:t>Стоит вам задаться нелепым вопросом, как вы уже на полпути к научному открытию.</a:t>
            </a:r>
            <a:endParaRPr lang="ru-RU" sz="2400" b="1" dirty="0">
              <a:ln>
                <a:solidFill>
                  <a:srgbClr val="FFFF00"/>
                </a:solidFill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1 Fine Hand M2" pitchFamily="2" charset="0"/>
            </a:endParaRPr>
          </a:p>
        </p:txBody>
      </p:sp>
      <p:pic>
        <p:nvPicPr>
          <p:cNvPr id="3" name="os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52320" y="7029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7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latin typeface="a_LCDNova" panose="020C0402040402020201" pitchFamily="34" charset="-52"/>
              </a:rPr>
              <a:t>№3 </a:t>
            </a:r>
            <a:r>
              <a:rPr lang="ru-RU" b="1" dirty="0"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latin typeface="a_LCDNova" panose="020C0402040402020201" pitchFamily="34" charset="-52"/>
              </a:rPr>
              <a:t>1</a:t>
            </a:r>
            <a:endParaRPr lang="ru-RU" b="1" dirty="0">
              <a:latin typeface="a_LCDNova" panose="020C0402040402020201" pitchFamily="34" charset="-5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674" y="1772816"/>
            <a:ext cx="9144828" cy="386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318" y="6021288"/>
            <a:ext cx="61448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Монитор</a:t>
            </a:r>
            <a:endParaRPr lang="ru-RU" sz="4000" b="1" dirty="0"/>
          </a:p>
        </p:txBody>
      </p:sp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8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9" name="верно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</p:spPr>
      </p:pic>
    </p:spTree>
    <p:extLst>
      <p:ext uri="{BB962C8B-B14F-4D97-AF65-F5344CB8AC3E}">
        <p14:creationId xmlns:p14="http://schemas.microsoft.com/office/powerpoint/2010/main" val="88991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latin typeface="a_LCDNova" panose="020C0402040402020201" pitchFamily="34" charset="-52"/>
              </a:rPr>
              <a:t>№3 </a:t>
            </a:r>
            <a:r>
              <a:rPr lang="ru-RU" b="1" dirty="0"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latin typeface="a_LCDNova" panose="020C0402040402020201" pitchFamily="34" charset="-52"/>
              </a:rPr>
              <a:t>2</a:t>
            </a:r>
            <a:endParaRPr lang="ru-RU" b="1" dirty="0">
              <a:latin typeface="a_LCDNova" panose="020C0402040402020201" pitchFamily="34" charset="-5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12776"/>
            <a:ext cx="9144001" cy="342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046725"/>
            <a:ext cx="61372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Винчестер</a:t>
            </a:r>
          </a:p>
        </p:txBody>
      </p:sp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8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9" name="верно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</p:spPr>
      </p:pic>
    </p:spTree>
    <p:extLst>
      <p:ext uri="{BB962C8B-B14F-4D97-AF65-F5344CB8AC3E}">
        <p14:creationId xmlns:p14="http://schemas.microsoft.com/office/powerpoint/2010/main" val="55361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latin typeface="a_LCDNova" panose="020C0402040402020201" pitchFamily="34" charset="-52"/>
              </a:rPr>
              <a:t>№3 </a:t>
            </a:r>
            <a:r>
              <a:rPr lang="ru-RU" b="1" dirty="0"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latin typeface="a_LCDNova" panose="020C0402040402020201" pitchFamily="34" charset="-52"/>
              </a:rPr>
              <a:t>3</a:t>
            </a:r>
            <a:endParaRPr lang="ru-RU" b="1" dirty="0"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56792"/>
            <a:ext cx="9143999" cy="356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5857726"/>
            <a:ext cx="23640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Дисковод</a:t>
            </a:r>
          </a:p>
        </p:txBody>
      </p:sp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8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9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3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latin typeface="a_LCDNova" panose="020C0402040402020201" pitchFamily="34" charset="-52"/>
              </a:rPr>
              <a:t>№3 </a:t>
            </a:r>
            <a:r>
              <a:rPr lang="ru-RU" b="1" dirty="0"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latin typeface="a_LCDNova" panose="020C0402040402020201" pitchFamily="34" charset="-52"/>
              </a:rPr>
              <a:t>4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33" y="1700808"/>
            <a:ext cx="914356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5941897"/>
            <a:ext cx="31454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Информация</a:t>
            </a:r>
          </a:p>
        </p:txBody>
      </p:sp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8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9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81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latin typeface="a_LCDNova" panose="020C0402040402020201" pitchFamily="34" charset="-52"/>
              </a:rPr>
              <a:t>№3 </a:t>
            </a:r>
            <a:r>
              <a:rPr lang="ru-RU" b="1" dirty="0"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latin typeface="a_LCDNova" panose="020C0402040402020201" pitchFamily="34" charset="-52"/>
              </a:rPr>
              <a:t>5</a:t>
            </a:r>
            <a:endParaRPr lang="ru-RU" b="1" dirty="0">
              <a:latin typeface="a_LCDNova" panose="020C0402040402020201" pitchFamily="34" charset="-52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9" y="1700808"/>
            <a:ext cx="9155119" cy="3391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5949280"/>
            <a:ext cx="27589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Клавиатура</a:t>
            </a:r>
          </a:p>
        </p:txBody>
      </p:sp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8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9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81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latin typeface="a_LCDNova" panose="020C0402040402020201" pitchFamily="34" charset="-52"/>
              </a:rPr>
              <a:t>№3 </a:t>
            </a:r>
            <a:r>
              <a:rPr lang="ru-RU" b="1" dirty="0"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latin typeface="a_LCDNova" panose="020C0402040402020201" pitchFamily="34" charset="-52"/>
              </a:rPr>
              <a:t>6</a:t>
            </a:r>
            <a:endParaRPr lang="ru-RU" b="1" dirty="0">
              <a:latin typeface="a_LCDNova" panose="020C0402040402020201" pitchFamily="34" charset="-52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3532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5810060"/>
            <a:ext cx="30802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Исполнитель</a:t>
            </a:r>
          </a:p>
        </p:txBody>
      </p:sp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8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9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58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latin typeface="a_LCDNova" panose="020C0402040402020201" pitchFamily="34" charset="-52"/>
              </a:rPr>
              <a:t>№3 </a:t>
            </a:r>
            <a:r>
              <a:rPr lang="ru-RU" b="1" dirty="0"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latin typeface="a_LCDNova" panose="020C0402040402020201" pitchFamily="34" charset="-52"/>
              </a:rPr>
              <a:t>7</a:t>
            </a:r>
            <a:endParaRPr lang="ru-RU" b="1" dirty="0">
              <a:latin typeface="a_LCDNova" panose="020C0402040402020201" pitchFamily="34" charset="-52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16"/>
          <a:stretch/>
        </p:blipFill>
        <p:spPr bwMode="auto">
          <a:xfrm>
            <a:off x="0" y="1700808"/>
            <a:ext cx="9144000" cy="336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5869390"/>
            <a:ext cx="1745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Курсор</a:t>
            </a:r>
          </a:p>
        </p:txBody>
      </p:sp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8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9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latin typeface="a_LCDNova" panose="020C0402040402020201" pitchFamily="34" charset="-52"/>
              </a:rPr>
              <a:t>№3 </a:t>
            </a:r>
            <a:r>
              <a:rPr lang="ru-RU" b="1" dirty="0"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latin typeface="a_LCDNova" panose="020C0402040402020201" pitchFamily="34" charset="-52"/>
              </a:rPr>
              <a:t>8</a:t>
            </a:r>
            <a:endParaRPr lang="ru-RU" b="1" dirty="0">
              <a:latin typeface="a_LCDNova" panose="020C0402040402020201" pitchFamily="34" charset="-52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79737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5817591"/>
            <a:ext cx="46682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Программирование</a:t>
            </a:r>
          </a:p>
        </p:txBody>
      </p:sp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8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9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07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</a:t>
            </a:r>
            <a:r>
              <a:rPr lang="ru-RU" b="1" dirty="0" smtClean="0">
                <a:latin typeface="a_LCDNova" panose="020C0402040402020201" pitchFamily="34" charset="-52"/>
              </a:rPr>
              <a:t>№3 </a:t>
            </a:r>
            <a:r>
              <a:rPr lang="ru-RU" b="1" dirty="0">
                <a:latin typeface="a_LCDNova" panose="020C0402040402020201" pitchFamily="34" charset="-52"/>
              </a:rPr>
              <a:t>– Файл </a:t>
            </a:r>
            <a:r>
              <a:rPr lang="ru-RU" b="1" dirty="0" smtClean="0">
                <a:latin typeface="a_LCDNova" panose="020C0402040402020201" pitchFamily="34" charset="-52"/>
              </a:rPr>
              <a:t>9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628800"/>
            <a:ext cx="9180512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98661" y="5823544"/>
            <a:ext cx="20190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Таблица</a:t>
            </a:r>
          </a:p>
        </p:txBody>
      </p:sp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8" name="ошиб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7.0946" end="726.3835"/>
                </p14:media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28" y="6190395"/>
            <a:ext cx="876672" cy="667605"/>
          </a:xfrm>
          <a:prstGeom prst="rect">
            <a:avLst/>
          </a:prstGeom>
        </p:spPr>
      </p:pic>
      <p:pic>
        <p:nvPicPr>
          <p:cNvPr id="9" name="верн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98.8775" end="1961.344"/>
                </p14:media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90396"/>
            <a:ext cx="873734" cy="67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28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951" y="-891480"/>
            <a:ext cx="10621535" cy="87849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_LCDNova" panose="020C0402040402020201" pitchFamily="34" charset="-52"/>
              </a:rPr>
              <a:t>Дело №4 </a:t>
            </a:r>
            <a:br>
              <a:rPr lang="ru-RU" b="1" dirty="0" smtClean="0">
                <a:latin typeface="a_LCDNova" panose="020C0402040402020201" pitchFamily="34" charset="-52"/>
              </a:rPr>
            </a:br>
            <a:r>
              <a:rPr lang="ru-RU" b="1" u="sng" dirty="0" smtClean="0">
                <a:latin typeface="a_LCDNova" panose="020C0402040402020201" pitchFamily="34" charset="-52"/>
              </a:rPr>
              <a:t>Х-папа</a:t>
            </a:r>
            <a:endParaRPr lang="ru-RU" b="1" u="sng" dirty="0">
              <a:latin typeface="a_LCDNova" panose="020C0402040402020201" pitchFamily="34" charset="-52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819687"/>
              </p:ext>
            </p:extLst>
          </p:nvPr>
        </p:nvGraphicFramePr>
        <p:xfrm>
          <a:off x="179512" y="1556792"/>
          <a:ext cx="8784976" cy="4117340"/>
        </p:xfrm>
        <a:graphic>
          <a:graphicData uri="http://schemas.openxmlformats.org/drawingml/2006/table">
            <a:tbl>
              <a:tblPr firstRow="1" firstCol="1" bandRow="1"/>
              <a:tblGrid>
                <a:gridCol w="3240360"/>
                <a:gridCol w="554461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1. Винер Н.</a:t>
                      </a:r>
                    </a:p>
                    <a:p>
                      <a:pPr algn="ctr"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Optima Cyr" panose="020BE200000000000000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1. Телеграфный код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Optima Cyr" panose="020BE200000000000000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2. Гейтс 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2. Большая электронно-счетная машина (БЭСМ)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Optima Cyr" panose="020BE200000000000000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3</a:t>
                      </a:r>
                      <a:r>
                        <a:rPr lang="en-US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. 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Лебедев А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.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С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.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Optima Cyr" panose="020BE200000000000000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3</a:t>
                      </a:r>
                      <a:r>
                        <a:rPr lang="en-US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. </a:t>
                      </a:r>
                      <a:r>
                        <a:rPr lang="en-US" sz="3200" kern="1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  <a:cs typeface="+mn-cs"/>
                        </a:rPr>
                        <a:t>Norton</a:t>
                      </a:r>
                      <a:r>
                        <a:rPr lang="en-US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 </a:t>
                      </a:r>
                      <a:r>
                        <a:rPr lang="en-US" sz="3200" kern="1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  <a:cs typeface="+mn-cs"/>
                        </a:rPr>
                        <a:t>Commander</a:t>
                      </a:r>
                      <a:endParaRPr lang="ru-RU" sz="3200" kern="1200" dirty="0">
                        <a:solidFill>
                          <a:schemeClr val="tx1"/>
                        </a:solidFill>
                        <a:effectLst/>
                        <a:latin typeface="Optima Cyr" panose="020BE200000000000000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4. 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Морзе С.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4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.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 </a:t>
                      </a:r>
                      <a:r>
                        <a:rPr lang="ru-RU" sz="3200" i="1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c</a:t>
                      </a:r>
                      <a:r>
                        <a:rPr lang="ru-RU" sz="3200" i="1" baseline="300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2</a:t>
                      </a:r>
                      <a:r>
                        <a:rPr lang="ru-RU" sz="3200" i="1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 = a</a:t>
                      </a:r>
                      <a:r>
                        <a:rPr lang="ru-RU" sz="3200" i="1" baseline="300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2</a:t>
                      </a:r>
                      <a:r>
                        <a:rPr lang="ru-RU" sz="3200" i="1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 + b</a:t>
                      </a:r>
                      <a:r>
                        <a:rPr lang="ru-RU" sz="3200" i="1" baseline="300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2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Optima Cyr" panose="020BE200000000000000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5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. 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Нортон П.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5.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Microsoft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 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Optima Cyr" panose="020BE200000000000000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6. 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Пифагор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6. 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Windows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Optima Cyr" panose="020BE200000000000000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7. 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Microsoft</a:t>
                      </a:r>
                      <a:endParaRPr lang="ru-RU" sz="3200" dirty="0">
                        <a:solidFill>
                          <a:schemeClr val="tx1"/>
                        </a:solidFill>
                        <a:latin typeface="Optima Cyr" panose="020BE200000000000000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Optima Cyr" panose="020BE200000000000000" pitchFamily="34" charset="0"/>
                          <a:ea typeface="Times New Roman"/>
                        </a:rPr>
                        <a:t>7. Кибернетика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Optima Cyr" panose="020BE200000000000000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4217" y="5805264"/>
            <a:ext cx="4604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1-7; 2-5; 3-2; 4-1; 5-3; 6-4; 7-6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6863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959" y="0"/>
            <a:ext cx="9746519" cy="6858000"/>
          </a:xfrm>
          <a:prstGeom prst="rect">
            <a:avLst/>
          </a:prstGeom>
        </p:spPr>
      </p:pic>
      <p:pic>
        <p:nvPicPr>
          <p:cNvPr id="4" name="Объект 3">
            <a:hlinkClick r:id="rId4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08" y="548680"/>
            <a:ext cx="2072492" cy="2929728"/>
          </a:xfrm>
        </p:spPr>
      </p:pic>
      <p:sp>
        <p:nvSpPr>
          <p:cNvPr id="5" name="Прямоугольник 4"/>
          <p:cNvSpPr/>
          <p:nvPr/>
        </p:nvSpPr>
        <p:spPr>
          <a:xfrm rot="21207840">
            <a:off x="2078855" y="1228007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1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6" name="Объект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55" y="499272"/>
            <a:ext cx="2072492" cy="29297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1207840">
            <a:off x="4966921" y="1228007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2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8" name="Объект 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957" y="696375"/>
            <a:ext cx="2072492" cy="292972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21207840">
            <a:off x="8189323" y="1416993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3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10" name="Объект 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44" y="3789040"/>
            <a:ext cx="2072492" cy="292972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1207840">
            <a:off x="2102329" y="4518626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4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12" name="Объект 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872" y="3660383"/>
            <a:ext cx="2072492" cy="292972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 rot="21207840">
            <a:off x="4990210" y="4391771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5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14" name="Объект 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012" y="3739632"/>
            <a:ext cx="2072492" cy="292972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 rot="21207840">
            <a:off x="7944344" y="4468367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6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40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0"/>
            <a:ext cx="12673408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6328"/>
            <a:ext cx="8316416" cy="9087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Дело №5 </a:t>
            </a:r>
            <a:b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</a:br>
            <a:r>
              <a:rPr lang="ru-RU" b="1" u="sng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Х-логика</a:t>
            </a:r>
            <a:endParaRPr lang="ru-RU" b="1" u="sng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373813" y="1412776"/>
            <a:ext cx="8424936" cy="475252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 ноябре 31 день 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43833" y="1412776"/>
            <a:ext cx="8424936" cy="475252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 слове КЛАВИАТУРА 11 букв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373813" y="1412776"/>
            <a:ext cx="8424936" cy="475252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Элементы, из которых состоит компьютер, называют устройствами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73813" y="1412776"/>
            <a:ext cx="8424936" cy="475252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У первых версий ПК отсутствовал жесткий магнитный диск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73813" y="1412776"/>
            <a:ext cx="8424936" cy="475252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Операционная система </a:t>
            </a:r>
            <a:r>
              <a:rPr lang="ru-RU" sz="5400" b="1" dirty="0" err="1">
                <a:solidFill>
                  <a:schemeClr val="tx1"/>
                </a:solidFill>
              </a:rPr>
              <a:t>Windows</a:t>
            </a:r>
            <a:r>
              <a:rPr lang="ru-RU" sz="5400" b="1" dirty="0">
                <a:solidFill>
                  <a:schemeClr val="tx1"/>
                </a:solidFill>
              </a:rPr>
              <a:t> допускает, чтобы на одном диске находились два файла с абсолютно одинаковыми именами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373079" y="1412776"/>
            <a:ext cx="8424936" cy="475252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Река Тигр носит имя домашнего животного</a:t>
            </a: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43833" y="1412776"/>
            <a:ext cx="8424936" cy="475252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Число, определяющее систему счисления, называют основанием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43833" y="1412776"/>
            <a:ext cx="8424936" cy="475252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Один байт больше одного мегабайта.</a:t>
            </a:r>
          </a:p>
        </p:txBody>
      </p:sp>
    </p:spTree>
    <p:extLst>
      <p:ext uri="{BB962C8B-B14F-4D97-AF65-F5344CB8AC3E}">
        <p14:creationId xmlns:p14="http://schemas.microsoft.com/office/powerpoint/2010/main" val="112373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_LCDNova" panose="020C0402040402020201" pitchFamily="34" charset="-52"/>
              </a:rPr>
              <a:t>Дело №6</a:t>
            </a:r>
            <a:br>
              <a:rPr lang="ru-RU" b="1" dirty="0" smtClean="0">
                <a:latin typeface="a_LCDNova" panose="020C0402040402020201" pitchFamily="34" charset="-52"/>
              </a:rPr>
            </a:br>
            <a:r>
              <a:rPr lang="ru-RU" b="1" u="sng" dirty="0" smtClean="0">
                <a:latin typeface="a_LCDNova" panose="020C0402040402020201" pitchFamily="34" charset="-52"/>
              </a:rPr>
              <a:t>Х-тест</a:t>
            </a:r>
            <a:endParaRPr lang="ru-RU" b="1" u="sng" dirty="0">
              <a:latin typeface="a_LCDNova" panose="020C0402040402020201" pitchFamily="34" charset="-52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52" y="1700808"/>
            <a:ext cx="3265860" cy="27159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861048"/>
            <a:ext cx="3265860" cy="2715939"/>
          </a:xfrm>
          <a:prstGeom prst="rect">
            <a:avLst/>
          </a:prstGeom>
        </p:spPr>
      </p:pic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1270472" y="3452306"/>
            <a:ext cx="2331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Материал 1</a:t>
            </a:r>
            <a:endParaRPr lang="ru-RU" sz="2800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4349679" y="5621247"/>
            <a:ext cx="2331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Материал 2</a:t>
            </a:r>
            <a:endParaRPr lang="ru-RU" sz="2800" b="1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8418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6" y="0"/>
            <a:ext cx="1085257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600200"/>
            <a:ext cx="8964489" cy="492514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1. </a:t>
            </a:r>
            <a:r>
              <a:rPr lang="ru-RU" b="1" dirty="0">
                <a:solidFill>
                  <a:srgbClr val="0000FF"/>
                </a:solidFill>
              </a:rPr>
              <a:t>ЗАР_____ </a:t>
            </a:r>
            <a:r>
              <a:rPr lang="ru-RU" b="1" dirty="0"/>
              <a:t>(вознаграждение за труд)</a:t>
            </a:r>
          </a:p>
          <a:p>
            <a:pPr marL="0" indent="0">
              <a:buNone/>
            </a:pPr>
            <a:r>
              <a:rPr lang="ru-RU" b="1" dirty="0"/>
              <a:t>2. </a:t>
            </a:r>
            <a:r>
              <a:rPr lang="ru-RU" b="1" dirty="0">
                <a:solidFill>
                  <a:srgbClr val="0000FF"/>
                </a:solidFill>
              </a:rPr>
              <a:t>_____СЫ </a:t>
            </a:r>
            <a:r>
              <a:rPr lang="ru-RU" b="1" dirty="0"/>
              <a:t>(популярный продукт из картофеля)</a:t>
            </a:r>
          </a:p>
          <a:p>
            <a:pPr marL="0" indent="0">
              <a:buNone/>
            </a:pPr>
            <a:r>
              <a:rPr lang="ru-RU" b="1" dirty="0"/>
              <a:t>3</a:t>
            </a:r>
            <a:r>
              <a:rPr lang="ru-RU" b="1" dirty="0">
                <a:solidFill>
                  <a:srgbClr val="0000FF"/>
                </a:solidFill>
              </a:rPr>
              <a:t>.______ОБОЛ </a:t>
            </a:r>
            <a:r>
              <a:rPr lang="ru-RU" b="1" dirty="0"/>
              <a:t>(спортсмен, занимающийся метанием)</a:t>
            </a:r>
          </a:p>
          <a:p>
            <a:pPr marL="0" indent="0">
              <a:buNone/>
            </a:pPr>
            <a:r>
              <a:rPr lang="ru-RU" b="1" dirty="0"/>
              <a:t>4. </a:t>
            </a:r>
            <a:r>
              <a:rPr lang="ru-RU" b="1" dirty="0">
                <a:solidFill>
                  <a:srgbClr val="0000FF"/>
                </a:solidFill>
              </a:rPr>
              <a:t>ВЕР______</a:t>
            </a:r>
            <a:r>
              <a:rPr lang="ru-RU" b="1" dirty="0"/>
              <a:t>(точка пересечения двух лучей, образующих угол)</a:t>
            </a:r>
          </a:p>
          <a:p>
            <a:pPr marL="0" indent="0">
              <a:buNone/>
            </a:pPr>
            <a:r>
              <a:rPr lang="ru-RU" b="1" dirty="0"/>
              <a:t>5. </a:t>
            </a:r>
            <a:r>
              <a:rPr lang="ru-RU" b="1" dirty="0">
                <a:solidFill>
                  <a:srgbClr val="0000FF"/>
                </a:solidFill>
              </a:rPr>
              <a:t>______ЬЕРА </a:t>
            </a:r>
            <a:r>
              <a:rPr lang="ru-RU" b="1" dirty="0"/>
              <a:t>(плотная занавеска)</a:t>
            </a:r>
          </a:p>
          <a:p>
            <a:pPr marL="0" indent="0">
              <a:buNone/>
            </a:pPr>
            <a:r>
              <a:rPr lang="ru-RU" b="1" dirty="0"/>
              <a:t>6. </a:t>
            </a:r>
            <a:r>
              <a:rPr lang="ru-RU" b="1" dirty="0">
                <a:solidFill>
                  <a:srgbClr val="0000FF"/>
                </a:solidFill>
              </a:rPr>
              <a:t>_______АДА </a:t>
            </a:r>
            <a:r>
              <a:rPr lang="ru-RU" b="1" dirty="0"/>
              <a:t>(изоляция города противника)</a:t>
            </a:r>
          </a:p>
          <a:p>
            <a:pPr marL="0" indent="0">
              <a:buNone/>
            </a:pPr>
            <a:r>
              <a:rPr lang="ru-RU" b="1" dirty="0"/>
              <a:t>7. </a:t>
            </a:r>
            <a:r>
              <a:rPr lang="ru-RU" b="1" dirty="0">
                <a:solidFill>
                  <a:srgbClr val="0000FF"/>
                </a:solidFill>
              </a:rPr>
              <a:t>О______ЕЛЬ </a:t>
            </a:r>
            <a:r>
              <a:rPr lang="ru-RU" b="1" dirty="0"/>
              <a:t>(монастырь)</a:t>
            </a:r>
          </a:p>
          <a:p>
            <a:pPr marL="0" indent="0">
              <a:buNone/>
            </a:pPr>
            <a:r>
              <a:rPr lang="ru-RU" b="1" dirty="0"/>
              <a:t>8. </a:t>
            </a:r>
            <a:r>
              <a:rPr lang="ru-RU" b="1" dirty="0">
                <a:solidFill>
                  <a:srgbClr val="0000FF"/>
                </a:solidFill>
              </a:rPr>
              <a:t>ОПЕ____КА </a:t>
            </a:r>
            <a:r>
              <a:rPr lang="ru-RU" b="1" dirty="0"/>
              <a:t>(непреднамеренная ошибка в книге)</a:t>
            </a:r>
          </a:p>
          <a:p>
            <a:endParaRPr lang="ru-RU" dirty="0"/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83122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№</a:t>
            </a:r>
            <a:r>
              <a:rPr lang="ru-RU" b="1" dirty="0" smtClean="0">
                <a:latin typeface="a_LCDNova" panose="020C0402040402020201" pitchFamily="34" charset="-52"/>
              </a:rPr>
              <a:t>6 – Материал 1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84663" y="1561144"/>
            <a:ext cx="1272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ПЛАТА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3942" y="2041092"/>
            <a:ext cx="8963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ЧИП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1717" y="2558211"/>
            <a:ext cx="11128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ДИСК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4661" y="3484527"/>
            <a:ext cx="12538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ШИНА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5685" y="4378167"/>
            <a:ext cx="10806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ПОРТ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50179" y="4892976"/>
            <a:ext cx="6479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ОС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6694" y="5389127"/>
            <a:ext cx="8386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БИТ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28033" y="5903699"/>
            <a:ext cx="8011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ЧАТ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82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6" y="0"/>
            <a:ext cx="106365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480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>
                <a:latin typeface="a_LCDNova" panose="020C0402040402020201" pitchFamily="34" charset="-52"/>
              </a:rPr>
              <a:t>Дело №</a:t>
            </a:r>
            <a:r>
              <a:rPr lang="ru-RU" b="1" dirty="0" smtClean="0">
                <a:latin typeface="a_LCDNova" panose="020C0402040402020201" pitchFamily="34" charset="-52"/>
              </a:rPr>
              <a:t>6 – материал 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5876" y="980728"/>
            <a:ext cx="903596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1</a:t>
            </a:r>
            <a:r>
              <a:rPr lang="ru-RU" sz="3200" b="1" dirty="0" smtClean="0"/>
              <a:t>.   </a:t>
            </a:r>
            <a:r>
              <a:rPr lang="ru-RU" sz="3200" b="1" dirty="0" smtClean="0">
                <a:solidFill>
                  <a:srgbClr val="0000FF"/>
                </a:solidFill>
              </a:rPr>
              <a:t>____</a:t>
            </a:r>
            <a:r>
              <a:rPr lang="ru-RU" sz="3200" b="1" dirty="0">
                <a:solidFill>
                  <a:srgbClr val="0000FF"/>
                </a:solidFill>
              </a:rPr>
              <a:t>ПК _ </a:t>
            </a:r>
            <a:r>
              <a:rPr lang="ru-RU" sz="3200" b="1" dirty="0"/>
              <a:t>(холм, курган, вулкан)</a:t>
            </a:r>
          </a:p>
          <a:p>
            <a:r>
              <a:rPr lang="ru-RU" sz="3200" b="1" dirty="0" smtClean="0"/>
              <a:t>2.   </a:t>
            </a:r>
            <a:r>
              <a:rPr lang="ru-RU" sz="3200" b="1" dirty="0">
                <a:solidFill>
                  <a:srgbClr val="0000FF"/>
                </a:solidFill>
              </a:rPr>
              <a:t>____ПК _ </a:t>
            </a:r>
            <a:r>
              <a:rPr lang="ru-RU" sz="3200" b="1" dirty="0"/>
              <a:t>(орудие труда огородника)</a:t>
            </a:r>
          </a:p>
          <a:p>
            <a:r>
              <a:rPr lang="ru-RU" sz="3200" b="1" dirty="0" smtClean="0"/>
              <a:t>3.   </a:t>
            </a:r>
            <a:r>
              <a:rPr lang="ru-RU" sz="3200" b="1" dirty="0">
                <a:solidFill>
                  <a:srgbClr val="0000FF"/>
                </a:solidFill>
              </a:rPr>
              <a:t>____ПК _ </a:t>
            </a:r>
            <a:r>
              <a:rPr lang="ru-RU" sz="3200" b="1" dirty="0"/>
              <a:t>(головной убор с козырьком)</a:t>
            </a:r>
          </a:p>
          <a:p>
            <a:r>
              <a:rPr lang="ru-RU" sz="3200" b="1" dirty="0" smtClean="0"/>
              <a:t>4.   </a:t>
            </a:r>
            <a:r>
              <a:rPr lang="ru-RU" sz="3200" b="1" dirty="0">
                <a:solidFill>
                  <a:srgbClr val="0000FF"/>
                </a:solidFill>
              </a:rPr>
              <a:t>____ПК _ </a:t>
            </a:r>
            <a:r>
              <a:rPr lang="ru-RU" sz="3200" b="1" dirty="0"/>
              <a:t>(канцелярская принадлежность для бумаги)</a:t>
            </a:r>
          </a:p>
          <a:p>
            <a:r>
              <a:rPr lang="ru-RU" sz="3200" b="1" dirty="0" smtClean="0"/>
              <a:t>5.   </a:t>
            </a:r>
            <a:r>
              <a:rPr lang="ru-RU" sz="3200" b="1" dirty="0">
                <a:solidFill>
                  <a:srgbClr val="0000FF"/>
                </a:solidFill>
              </a:rPr>
              <a:t>____ПК _ </a:t>
            </a:r>
            <a:r>
              <a:rPr lang="ru-RU" sz="3200" b="1" dirty="0"/>
              <a:t>(лоскут ткани для хозяйственных нужд)</a:t>
            </a:r>
          </a:p>
          <a:p>
            <a:r>
              <a:rPr lang="ru-RU" sz="3200" b="1" dirty="0" smtClean="0"/>
              <a:t>6.   </a:t>
            </a:r>
            <a:r>
              <a:rPr lang="ru-RU" sz="3200" b="1" dirty="0">
                <a:solidFill>
                  <a:srgbClr val="0000FF"/>
                </a:solidFill>
              </a:rPr>
              <a:t>____ПК _ </a:t>
            </a:r>
            <a:r>
              <a:rPr lang="ru-RU" sz="3200" b="1" dirty="0"/>
              <a:t>(лодка с прочным широким корпусом)</a:t>
            </a:r>
          </a:p>
          <a:p>
            <a:r>
              <a:rPr lang="ru-RU" sz="3200" b="1" dirty="0" smtClean="0"/>
              <a:t>7.   </a:t>
            </a:r>
            <a:r>
              <a:rPr lang="ru-RU" sz="3200" b="1" dirty="0">
                <a:solidFill>
                  <a:srgbClr val="0000FF"/>
                </a:solidFill>
              </a:rPr>
              <a:t>____ПК_ </a:t>
            </a:r>
            <a:r>
              <a:rPr lang="ru-RU" sz="3200" b="1" dirty="0"/>
              <a:t>(зажим для бумаг)</a:t>
            </a:r>
          </a:p>
          <a:p>
            <a:r>
              <a:rPr lang="ru-RU" sz="3200" b="1" dirty="0" smtClean="0"/>
              <a:t>8.   </a:t>
            </a:r>
            <a:r>
              <a:rPr lang="ru-RU" sz="3200" b="1" dirty="0">
                <a:solidFill>
                  <a:srgbClr val="0000FF"/>
                </a:solidFill>
              </a:rPr>
              <a:t>____ПК _ </a:t>
            </a:r>
            <a:r>
              <a:rPr lang="ru-RU" sz="3200" b="1" dirty="0"/>
              <a:t>(положительный результат похода в магазин</a:t>
            </a:r>
            <a:r>
              <a:rPr lang="ru-RU" sz="3200" b="1" dirty="0" smtClean="0"/>
              <a:t>)</a:t>
            </a:r>
            <a:endParaRPr lang="ru-RU" sz="3200" b="1" dirty="0"/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677" y="989085"/>
            <a:ext cx="8899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>
                <a:solidFill>
                  <a:srgbClr val="C00000"/>
                </a:solidFill>
              </a:rPr>
              <a:t>СОП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42406" y="1002794"/>
            <a:ext cx="417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2406" y="1490831"/>
            <a:ext cx="417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6445" y="1488722"/>
            <a:ext cx="5921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ТЯ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9041" y="1975777"/>
            <a:ext cx="5886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КЕ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5373216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СКРЕ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2243" y="3429000"/>
            <a:ext cx="7995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ТРЯ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5241" y="4393988"/>
            <a:ext cx="11224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ШЛЮ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8792" y="2460077"/>
            <a:ext cx="6591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ПА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1193" y="5861899"/>
            <a:ext cx="11128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ПОКУ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42406" y="5899338"/>
            <a:ext cx="417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61822" y="5399342"/>
            <a:ext cx="417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42406" y="4437112"/>
            <a:ext cx="417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42406" y="3437803"/>
            <a:ext cx="417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42406" y="2492896"/>
            <a:ext cx="417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А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42406" y="1988840"/>
            <a:ext cx="417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А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72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959" y="0"/>
            <a:ext cx="9746519" cy="6858000"/>
          </a:xfrm>
          <a:prstGeom prst="rect">
            <a:avLst/>
          </a:prstGeom>
        </p:spPr>
      </p:pic>
      <p:pic>
        <p:nvPicPr>
          <p:cNvPr id="4" name="Объект 3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63" y="696375"/>
            <a:ext cx="2072492" cy="2929728"/>
          </a:xfrm>
        </p:spPr>
      </p:pic>
      <p:sp>
        <p:nvSpPr>
          <p:cNvPr id="5" name="Прямоугольник 4"/>
          <p:cNvSpPr/>
          <p:nvPr/>
        </p:nvSpPr>
        <p:spPr>
          <a:xfrm rot="21207840">
            <a:off x="1582545" y="1402003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1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6" name="Объект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55" y="499272"/>
            <a:ext cx="2072492" cy="29297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1207840">
            <a:off x="4966921" y="1228007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2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8" name="Объект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957" y="696375"/>
            <a:ext cx="2072492" cy="292972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21207840">
            <a:off x="8189323" y="1416993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3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10" name="Объект 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44" y="3789040"/>
            <a:ext cx="2072492" cy="292972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1207840">
            <a:off x="2102329" y="4518626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4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12" name="Объект 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872" y="3660383"/>
            <a:ext cx="2072492" cy="292972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 rot="21207840">
            <a:off x="4990210" y="4391771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5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14" name="Объект 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012" y="3739632"/>
            <a:ext cx="2072492" cy="292972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 rot="21207840">
            <a:off x="7944344" y="4468367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6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AutoShape 2" descr="https://s8.hostingkartinok.com/uploads/images/2015/10/33cc9cb925768098a153d94dc7cc3d1c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3152">
            <a:off x="399927" y="2379241"/>
            <a:ext cx="1789061" cy="47750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3152">
            <a:off x="6749437" y="5365008"/>
            <a:ext cx="1789061" cy="47750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3152">
            <a:off x="3730587" y="5177347"/>
            <a:ext cx="1789061" cy="47750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3152">
            <a:off x="857127" y="5430322"/>
            <a:ext cx="1789061" cy="47750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3152">
            <a:off x="6994415" y="2298034"/>
            <a:ext cx="1789061" cy="47750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3152">
            <a:off x="3738413" y="2064429"/>
            <a:ext cx="1789061" cy="47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4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31432" y="2852936"/>
            <a:ext cx="51125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lekino" panose="02000400000000000000" pitchFamily="2" charset="0"/>
              </a:rPr>
              <a:t>Мы учимся чему-то у всех, кто проходит через нашу жизнь. Некоторые уроки болезненные, некоторые безболезненные… но все они </a:t>
            </a:r>
            <a:r>
              <a:rPr lang="ru-RU" sz="3200" b="1" dirty="0" smtClean="0">
                <a:latin typeface="Arlekino" panose="02000400000000000000" pitchFamily="2" charset="0"/>
              </a:rPr>
              <a:t>БЕСЦЕННЫЕ.</a:t>
            </a:r>
            <a:endParaRPr lang="ru-RU" sz="3200" b="1" dirty="0">
              <a:latin typeface="Arlekino" panose="02000400000000000000" pitchFamily="2" charset="0"/>
            </a:endParaRPr>
          </a:p>
        </p:txBody>
      </p:sp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0763">
            <a:off x="-180528" y="548680"/>
            <a:ext cx="5184576" cy="237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3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959" y="0"/>
            <a:ext cx="9746519" cy="6858000"/>
          </a:xfrm>
          <a:prstGeom prst="rect">
            <a:avLst/>
          </a:prstGeom>
        </p:spPr>
      </p:pic>
      <p:pic>
        <p:nvPicPr>
          <p:cNvPr id="4" name="Объект 3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00" y="620688"/>
            <a:ext cx="2072492" cy="2929728"/>
          </a:xfrm>
        </p:spPr>
      </p:pic>
      <p:sp>
        <p:nvSpPr>
          <p:cNvPr id="5" name="Прямоугольник 4"/>
          <p:cNvSpPr/>
          <p:nvPr/>
        </p:nvSpPr>
        <p:spPr>
          <a:xfrm rot="21207840">
            <a:off x="2006847" y="1326316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1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6" name="Объект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55" y="499272"/>
            <a:ext cx="2072492" cy="29297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1207840">
            <a:off x="4966921" y="1228007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2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8" name="Объект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957" y="696375"/>
            <a:ext cx="2072492" cy="292972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21207840">
            <a:off x="8189323" y="1416993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3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10" name="Объект 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44" y="3789040"/>
            <a:ext cx="2072492" cy="292972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1207840">
            <a:off x="2102329" y="4518626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4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12" name="Объект 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872" y="3660383"/>
            <a:ext cx="2072492" cy="292972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 rot="21207840">
            <a:off x="4990210" y="4391771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5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pic>
        <p:nvPicPr>
          <p:cNvPr id="14" name="Объект 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012" y="3739632"/>
            <a:ext cx="2072492" cy="292972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 rot="21207840">
            <a:off x="7944344" y="4468367"/>
            <a:ext cx="586056" cy="646331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_SimplerDnm" panose="040D0904020803060204" pitchFamily="82" charset="-52"/>
              </a:rPr>
              <a:t>6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_SimplerDnm" panose="040D0904020803060204" pitchFamily="82" charset="-52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51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599" y="-1"/>
            <a:ext cx="118014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Дело № 1 </a:t>
            </a:r>
            <a:br>
              <a:rPr lang="ru-RU" b="1" dirty="0" smtClean="0">
                <a:solidFill>
                  <a:schemeClr val="bg1"/>
                </a:solidFill>
                <a:latin typeface="a_LCDNova" panose="020C0402040402020201" pitchFamily="34" charset="-52"/>
              </a:rPr>
            </a:br>
            <a:r>
              <a:rPr lang="ru-RU" b="1" u="sng" dirty="0" smtClean="0">
                <a:solidFill>
                  <a:schemeClr val="bg1"/>
                </a:solidFill>
                <a:latin typeface="a_LCDNova" panose="020C0402040402020201" pitchFamily="34" charset="-52"/>
              </a:rPr>
              <a:t>Х-разминка</a:t>
            </a:r>
            <a:endParaRPr lang="ru-RU" b="1" u="sng" dirty="0">
              <a:solidFill>
                <a:schemeClr val="bg1"/>
              </a:solidFill>
              <a:latin typeface="a_LCDNova" panose="020C0402040402020201" pitchFamily="34" charset="-52"/>
            </a:endParaRPr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84" y="0"/>
            <a:ext cx="1355035" cy="6206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76" y="1882344"/>
            <a:ext cx="2683141" cy="2231341"/>
          </a:xfrm>
          <a:prstGeom prst="rect">
            <a:avLst/>
          </a:prstGeom>
        </p:spPr>
      </p:pic>
      <p:sp>
        <p:nvSpPr>
          <p:cNvPr id="6" name="TextBox 5">
            <a:hlinkClick r:id="rId7" action="ppaction://hlinksldjump"/>
          </p:cNvPr>
          <p:cNvSpPr txBox="1"/>
          <p:nvPr/>
        </p:nvSpPr>
        <p:spPr>
          <a:xfrm>
            <a:off x="1528435" y="3180892"/>
            <a:ext cx="20162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a_LCDNova" panose="020C0402040402020201" pitchFamily="34" charset="-52"/>
              </a:rPr>
              <a:t>Материал 1</a:t>
            </a:r>
            <a:endParaRPr lang="ru-RU" sz="2600" b="1" dirty="0">
              <a:latin typeface="a_LCDNova" panose="020C0402040402020201" pitchFamily="34" charset="-52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76" y="4312587"/>
            <a:ext cx="2683141" cy="22313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148" y="1891700"/>
            <a:ext cx="2683141" cy="22313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976" y="4312587"/>
            <a:ext cx="2683141" cy="2231341"/>
          </a:xfrm>
          <a:prstGeom prst="rect">
            <a:avLst/>
          </a:prstGeom>
        </p:spPr>
      </p:pic>
      <p:sp>
        <p:nvSpPr>
          <p:cNvPr id="8" name="TextBox 7">
            <a:hlinkClick r:id="rId8" action="ppaction://hlinksldjump"/>
          </p:cNvPr>
          <p:cNvSpPr txBox="1"/>
          <p:nvPr/>
        </p:nvSpPr>
        <p:spPr>
          <a:xfrm>
            <a:off x="1531938" y="5641811"/>
            <a:ext cx="20162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a_LCDNova" panose="020C0402040402020201" pitchFamily="34" charset="-52"/>
              </a:rPr>
              <a:t>Материал 2</a:t>
            </a:r>
          </a:p>
        </p:txBody>
      </p:sp>
      <p:sp>
        <p:nvSpPr>
          <p:cNvPr id="9" name="TextBox 8">
            <a:hlinkClick r:id="rId9" action="ppaction://hlinksldjump"/>
          </p:cNvPr>
          <p:cNvSpPr txBox="1"/>
          <p:nvPr/>
        </p:nvSpPr>
        <p:spPr>
          <a:xfrm>
            <a:off x="6409893" y="3180892"/>
            <a:ext cx="20162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a_LCDNova" panose="020C0402040402020201" pitchFamily="34" charset="-52"/>
              </a:rPr>
              <a:t>Материал 3</a:t>
            </a:r>
          </a:p>
        </p:txBody>
      </p:sp>
      <p:sp>
        <p:nvSpPr>
          <p:cNvPr id="10" name="TextBox 9">
            <a:hlinkClick r:id="rId10" action="ppaction://hlinksldjump"/>
          </p:cNvPr>
          <p:cNvSpPr txBox="1"/>
          <p:nvPr/>
        </p:nvSpPr>
        <p:spPr>
          <a:xfrm>
            <a:off x="6254765" y="5647809"/>
            <a:ext cx="20162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a_LCDNova" panose="020C0402040402020201" pitchFamily="34" charset="-52"/>
              </a:rPr>
              <a:t>Материал 4</a:t>
            </a:r>
          </a:p>
        </p:txBody>
      </p:sp>
    </p:spTree>
    <p:extLst>
      <p:ext uri="{BB962C8B-B14F-4D97-AF65-F5344CB8AC3E}">
        <p14:creationId xmlns:p14="http://schemas.microsoft.com/office/powerpoint/2010/main" val="34002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8738" y="3175"/>
            <a:ext cx="118030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151294" y="0"/>
            <a:ext cx="7992888" cy="5400600"/>
          </a:xfrm>
          <a:prstGeom prst="wedgeRoundRectCallout">
            <a:avLst>
              <a:gd name="adj1" fmla="val -64531"/>
              <a:gd name="adj2" fmla="val 7693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О какой компьютерной программе идет речь в песне:</a:t>
            </a:r>
          </a:p>
          <a:p>
            <a:pPr algn="ctr"/>
            <a:endParaRPr lang="ru-RU" sz="4400" dirty="0" smtClean="0">
              <a:solidFill>
                <a:schemeClr val="tx1"/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Он мне дорог с давних лет,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И его милее нет,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Этих окон негасимый свет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 t="64550" r="5946"/>
          <a:stretch/>
        </p:blipFill>
        <p:spPr bwMode="auto">
          <a:xfrm>
            <a:off x="1977140" y="5085184"/>
            <a:ext cx="7010521" cy="175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977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8738" y="3175"/>
            <a:ext cx="118030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151294" y="0"/>
            <a:ext cx="7992888" cy="5400600"/>
          </a:xfrm>
          <a:prstGeom prst="wedgeRoundRectCallout">
            <a:avLst>
              <a:gd name="adj1" fmla="val -64531"/>
              <a:gd name="adj2" fmla="val 7693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4400" b="1" dirty="0">
                <a:solidFill>
                  <a:schemeClr val="tx1"/>
                </a:solidFill>
              </a:rPr>
              <a:t>Какая связь между городом в Англии, ружьем калибра 30х30 и одним из элементов компьютера?</a:t>
            </a:r>
          </a:p>
          <a:p>
            <a:endParaRPr lang="ru-RU" sz="44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691680" y="3717032"/>
            <a:ext cx="7466759" cy="3123383"/>
            <a:chOff x="4831603" y="5448677"/>
            <a:chExt cx="4326835" cy="1406727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818" y="5448677"/>
              <a:ext cx="2287620" cy="1406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19" r="21163" b="7730"/>
            <a:stretch/>
          </p:blipFill>
          <p:spPr bwMode="auto">
            <a:xfrm>
              <a:off x="4831603" y="5448677"/>
              <a:ext cx="2024959" cy="1406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06"/>
            <a:stretch/>
          </p:blipFill>
          <p:spPr bwMode="auto">
            <a:xfrm>
              <a:off x="7925713" y="6124875"/>
              <a:ext cx="1217828" cy="730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18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8738" y="3175"/>
            <a:ext cx="118030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151294" y="0"/>
            <a:ext cx="7992888" cy="5400600"/>
          </a:xfrm>
          <a:prstGeom prst="wedgeRoundRectCallout">
            <a:avLst>
              <a:gd name="adj1" fmla="val -64531"/>
              <a:gd name="adj2" fmla="val 7693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tx1"/>
                </a:solidFill>
              </a:rPr>
              <a:t>Что общего между папирусом, берестяной грамотой, книгой и дискетой? </a:t>
            </a:r>
          </a:p>
        </p:txBody>
      </p:sp>
      <p:pic>
        <p:nvPicPr>
          <p:cNvPr id="9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15838"/>
            <a:ext cx="6048672" cy="2807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0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8738" y="3175"/>
            <a:ext cx="118030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151294" y="0"/>
            <a:ext cx="7992888" cy="5400600"/>
          </a:xfrm>
          <a:prstGeom prst="wedgeRoundRectCallout">
            <a:avLst>
              <a:gd name="adj1" fmla="val -64531"/>
              <a:gd name="adj2" fmla="val 7693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tx1"/>
                </a:solidFill>
              </a:rPr>
              <a:t>А всё-таки: в какой системе счисления лучше получать стипендию?</a:t>
            </a:r>
          </a:p>
        </p:txBody>
      </p:sp>
      <p:pic>
        <p:nvPicPr>
          <p:cNvPr id="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1236"/>
            <a:ext cx="13541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22349"/>
            <a:ext cx="4342366" cy="323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04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914</Words>
  <Application>Microsoft Office PowerPoint</Application>
  <PresentationFormat>Экран (4:3)</PresentationFormat>
  <Paragraphs>203</Paragraphs>
  <Slides>35</Slides>
  <Notes>7</Notes>
  <HiddenSlides>0</HiddenSlides>
  <MMClips>35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Дело № 1  Х-разминка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 Дело №2  Х-марафон</vt:lpstr>
      <vt:lpstr>Дело №2 – Файл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Дело №3  Х-ребус</vt:lpstr>
      <vt:lpstr>Дело №3 – Файл 1</vt:lpstr>
      <vt:lpstr>Дело №3 – Файл 2</vt:lpstr>
      <vt:lpstr>Дело №3 – Файл 3</vt:lpstr>
      <vt:lpstr>Дело №3 – Файл 4</vt:lpstr>
      <vt:lpstr>Дело №3 – Файл 5</vt:lpstr>
      <vt:lpstr>Дело №3 – Файл 6</vt:lpstr>
      <vt:lpstr>Дело №3 – Файл 7</vt:lpstr>
      <vt:lpstr>Дело №3 – Файл 8</vt:lpstr>
      <vt:lpstr>Дело №3 – Файл 9</vt:lpstr>
      <vt:lpstr>Дело №4  Х-папа</vt:lpstr>
      <vt:lpstr>Дело №5  Х-логика</vt:lpstr>
      <vt:lpstr>Дело №6 Х-тест</vt:lpstr>
      <vt:lpstr>Дело №6 – Материал 1</vt:lpstr>
      <vt:lpstr>Дело №6 – материал 2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208;Горюнова О.А.;Гзобава Н.А.</dc:creator>
  <cp:lastModifiedBy>208</cp:lastModifiedBy>
  <cp:revision>64</cp:revision>
  <dcterms:created xsi:type="dcterms:W3CDTF">2021-11-10T09:59:46Z</dcterms:created>
  <dcterms:modified xsi:type="dcterms:W3CDTF">2022-06-16T10:58:07Z</dcterms:modified>
</cp:coreProperties>
</file>