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006600"/>
    <a:srgbClr val="000099"/>
    <a:srgbClr val="6600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AEE19-B738-4B16-AC15-D2FA80D167D4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8F918-10BD-4FF0-B7CC-B32C356533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https://drasler.ru/wp-content/uploads/2019/10/%D0%94%D0%B5%D0%BD%D1%8C-%D1%81%D0%BB%D0%B0%D0%B2%D1%8F%D0%BD%D1%81%D0%BA%D0%BE%D0%B9-%D0%BF%D0%B8%D1%81%D1%8C%D0%BC%D0%B5%D0%BD%D0%BD%D0%BE%D1%81%D1%82%D0%B8-%D0%B8-%D0%BA%D1%83%D0%BB%D1%8C%D1%82%D1%83%D1%80%D1%8B-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Каждой весной 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население </a:t>
            </a:r>
            <a:r>
              <a:rPr lang="ru-RU" sz="3600" b="1" dirty="0">
                <a:solidFill>
                  <a:srgbClr val="C00000"/>
                </a:solidFill>
                <a:latin typeface="Monotype Corsiva" pitchFamily="66" charset="0"/>
              </a:rPr>
              <a:t>Болгарии отмечает удивительный праздник.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8719638" cy="4781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86050" y="642918"/>
            <a:ext cx="6357950" cy="6215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660033"/>
                </a:solidFill>
                <a:latin typeface="Monotype Corsiva" pitchFamily="66" charset="0"/>
              </a:rPr>
              <a:t>     </a:t>
            </a:r>
            <a:r>
              <a:rPr lang="ru-RU" sz="3200" b="1" dirty="0" err="1" smtClean="0">
                <a:solidFill>
                  <a:srgbClr val="660033"/>
                </a:solidFill>
                <a:latin typeface="Monotype Corsiva" pitchFamily="66" charset="0"/>
              </a:rPr>
              <a:t>Бѣлый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, блѣдный, бѣдный бѣсъ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/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Убѣжалъ 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голодный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въ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 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лѣсъ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.</a:t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Лѣшимъ 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по 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лѣсу онъ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бѣгалъ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,</a:t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Рѣдькой съ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 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хрѣномъ пообѣдалъ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/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И за 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горькій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тотъ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обѣдъ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/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Далъ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обѣтъ надѣлать бѣдъ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660033"/>
                </a:solidFill>
                <a:latin typeface="Monotype Corsiva" pitchFamily="66" charset="0"/>
              </a:rPr>
              <a:t>     </a:t>
            </a:r>
            <a:r>
              <a:rPr lang="ru-RU" sz="3200" b="1" dirty="0" err="1" smtClean="0">
                <a:solidFill>
                  <a:srgbClr val="660033"/>
                </a:solidFill>
                <a:latin typeface="Monotype Corsiva" pitchFamily="66" charset="0"/>
              </a:rPr>
              <a:t>Вѣдай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, братъ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, что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клѣть 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и 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клѣтка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,</a:t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Рѣшето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,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рѣшетка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, 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сѣтка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,</a:t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Вѣжа и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 </a:t>
            </a: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желѣзо съ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 ять —</a:t>
            </a:r>
            <a:b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</a:br>
            <a:r>
              <a:rPr lang="ru-RU" sz="3200" b="1" dirty="0" err="1">
                <a:solidFill>
                  <a:srgbClr val="660033"/>
                </a:solidFill>
                <a:latin typeface="Monotype Corsiva" pitchFamily="66" charset="0"/>
              </a:rPr>
              <a:t>Такъ</a:t>
            </a:r>
            <a:r>
              <a:rPr lang="ru-RU" sz="3200" b="1" dirty="0">
                <a:solidFill>
                  <a:srgbClr val="660033"/>
                </a:solidFill>
                <a:latin typeface="Monotype Corsiva" pitchFamily="66" charset="0"/>
              </a:rPr>
              <a:t> и надобно писать.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5822" t="8177" r="48518" b="5451"/>
          <a:stretch>
            <a:fillRect/>
          </a:stretch>
        </p:blipFill>
        <p:spPr bwMode="auto">
          <a:xfrm>
            <a:off x="0" y="1785926"/>
            <a:ext cx="3387914" cy="3422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445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993300"/>
                </a:solidFill>
                <a:latin typeface="Monotype Corsiva" panose="03010101010201010101" pitchFamily="66" charset="0"/>
              </a:rPr>
              <a:t>Подумайте, что значат фразеологизмы «стоять фертом» </a:t>
            </a:r>
            <a:r>
              <a:rPr lang="ru-RU" sz="3600" b="1" dirty="0" smtClean="0">
                <a:solidFill>
                  <a:srgbClr val="993300"/>
                </a:solidFill>
                <a:latin typeface="Monotype Corsiva" panose="03010101010201010101" pitchFamily="66" charset="0"/>
              </a:rPr>
              <a:t>и </a:t>
            </a:r>
            <a:r>
              <a:rPr lang="ru-RU" sz="3600" b="1" dirty="0">
                <a:solidFill>
                  <a:srgbClr val="993300"/>
                </a:solidFill>
                <a:latin typeface="Monotype Corsiva" panose="03010101010201010101" pitchFamily="66" charset="0"/>
              </a:rPr>
              <a:t>«поставить покоем</a:t>
            </a:r>
            <a:r>
              <a:rPr lang="ru-RU" sz="3600" b="1" dirty="0" smtClean="0">
                <a:solidFill>
                  <a:srgbClr val="993300"/>
                </a:solidFill>
                <a:latin typeface="Monotype Corsiva" panose="03010101010201010101" pitchFamily="66" charset="0"/>
              </a:rPr>
              <a:t>»?  </a:t>
            </a:r>
            <a:r>
              <a:rPr lang="ru-RU" sz="3600" b="1" dirty="0">
                <a:solidFill>
                  <a:srgbClr val="993300"/>
                </a:solidFill>
                <a:latin typeface="Monotype Corsiva" panose="03010101010201010101" pitchFamily="66" charset="0"/>
              </a:rPr>
              <a:t/>
            </a:r>
            <a:br>
              <a:rPr lang="ru-RU" sz="3600" b="1" dirty="0">
                <a:solidFill>
                  <a:srgbClr val="993300"/>
                </a:solidFill>
                <a:latin typeface="Monotype Corsiva" panose="03010101010201010101" pitchFamily="66" charset="0"/>
              </a:rPr>
            </a:br>
            <a:endParaRPr lang="ru-RU" sz="3600" b="1" dirty="0">
              <a:solidFill>
                <a:srgbClr val="9933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Объект 4" descr="http://fraze.ru/images/title_frazeolgizm/s-bukva/stoyati-fertom.jpg"/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2" t="11504" r="20898" b="13471"/>
          <a:stretch/>
        </p:blipFill>
        <p:spPr bwMode="auto">
          <a:xfrm>
            <a:off x="481279" y="2319617"/>
            <a:ext cx="3990442" cy="30871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 descr="https://www.prezident-mebel.ru/products_pictures/stol-dlya-peregovorov-lipari-big-001.gif"/>
          <p:cNvPicPr>
            <a:picLocks noGrp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" t="13125" r="4531" b="15417"/>
          <a:stretch/>
        </p:blipFill>
        <p:spPr bwMode="auto">
          <a:xfrm>
            <a:off x="4648200" y="2681235"/>
            <a:ext cx="4038600" cy="23638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137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zukichi.net/img/frame2/frame003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499176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0099"/>
                </a:solidFill>
                <a:latin typeface="Monotype Corsiva" panose="03010101010201010101" pitchFamily="66" charset="0"/>
              </a:rPr>
              <a:t>Соберите </a:t>
            </a:r>
            <a:r>
              <a:rPr lang="ru-RU" sz="3600" b="1" dirty="0" smtClean="0">
                <a:solidFill>
                  <a:srgbClr val="000099"/>
                </a:solidFill>
                <a:latin typeface="Monotype Corsiva" panose="03010101010201010101" pitchFamily="66" charset="0"/>
              </a:rPr>
              <a:t>пословицы</a:t>
            </a:r>
            <a:r>
              <a:rPr lang="ru-RU" sz="3600" b="1" dirty="0">
                <a:solidFill>
                  <a:srgbClr val="000099"/>
                </a:solidFill>
                <a:latin typeface="Monotype Corsiva" panose="03010101010201010101" pitchFamily="66" charset="0"/>
              </a:rPr>
              <a:t>,</a:t>
            </a:r>
            <a:r>
              <a:rPr lang="ru-RU" sz="3600" b="1" dirty="0" smtClean="0">
                <a:solidFill>
                  <a:srgbClr val="000099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dirty="0">
                <a:solidFill>
                  <a:srgbClr val="000099"/>
                </a:solidFill>
                <a:latin typeface="Monotype Corsiva" panose="03010101010201010101" pitchFamily="66" charset="0"/>
              </a:rPr>
              <a:t>объясните их смысл.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6468" y="1844824"/>
            <a:ext cx="69127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Monotype Corsiva" panose="03010101010201010101" pitchFamily="66" charset="0"/>
              </a:rPr>
              <a:t> </a:t>
            </a:r>
            <a:r>
              <a:rPr lang="ru-RU" sz="3600" b="1" dirty="0" smtClean="0">
                <a:solidFill>
                  <a:srgbClr val="993300"/>
                </a:solidFill>
                <a:latin typeface="Monotype Corsiva" panose="03010101010201010101" pitchFamily="66" charset="0"/>
              </a:rPr>
              <a:t>Ступенька</a:t>
            </a:r>
            <a:r>
              <a:rPr lang="ru-RU" sz="3600" b="1" dirty="0">
                <a:solidFill>
                  <a:srgbClr val="993300"/>
                </a:solidFill>
                <a:latin typeface="Monotype Corsiva" panose="03010101010201010101" pitchFamily="66" charset="0"/>
              </a:rPr>
              <a:t>, азбука, мудрости, к. </a:t>
            </a:r>
            <a:endParaRPr lang="ru-RU" sz="3600" b="1" dirty="0" smtClean="0">
              <a:solidFill>
                <a:srgbClr val="9933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600" b="1" i="1" dirty="0">
                <a:solidFill>
                  <a:srgbClr val="993300"/>
                </a:solidFill>
                <a:latin typeface="Monotype Corsiva" panose="03010101010201010101" pitchFamily="66" charset="0"/>
              </a:rPr>
              <a:t>Азбука — к мудрости </a:t>
            </a:r>
            <a:r>
              <a:rPr lang="ru-RU" sz="3600" b="1" i="1" dirty="0" smtClean="0">
                <a:solidFill>
                  <a:srgbClr val="993300"/>
                </a:solidFill>
                <a:latin typeface="Monotype Corsiva" panose="03010101010201010101" pitchFamily="66" charset="0"/>
              </a:rPr>
              <a:t>ступенька.</a:t>
            </a:r>
            <a:endParaRPr lang="ru-RU" sz="3600" b="1" dirty="0">
              <a:solidFill>
                <a:srgbClr val="9933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6600"/>
                </a:solidFill>
                <a:latin typeface="Monotype Corsiva" panose="03010101010201010101" pitchFamily="66" charset="0"/>
              </a:rPr>
              <a:t>Науки</a:t>
            </a:r>
            <a:r>
              <a:rPr lang="ru-RU" sz="3600" b="1" dirty="0">
                <a:solidFill>
                  <a:srgbClr val="006600"/>
                </a:solidFill>
                <a:latin typeface="Monotype Corsiva" panose="03010101010201010101" pitchFamily="66" charset="0"/>
              </a:rPr>
              <a:t>, аз, там, и, сперва, а, буки, да. </a:t>
            </a:r>
            <a:endParaRPr lang="ru-RU" sz="3600" b="1" dirty="0" smtClean="0">
              <a:solidFill>
                <a:srgbClr val="0066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600" b="1" i="1" dirty="0">
                <a:solidFill>
                  <a:srgbClr val="006600"/>
                </a:solidFill>
                <a:latin typeface="Monotype Corsiva" panose="03010101010201010101" pitchFamily="66" charset="0"/>
              </a:rPr>
              <a:t>Сперва аз да буки, а там — и </a:t>
            </a:r>
            <a:r>
              <a:rPr lang="ru-RU" sz="3600" b="1" i="1" dirty="0" smtClean="0">
                <a:solidFill>
                  <a:srgbClr val="006600"/>
                </a:solidFill>
                <a:latin typeface="Monotype Corsiva" panose="03010101010201010101" pitchFamily="66" charset="0"/>
              </a:rPr>
              <a:t>науки.</a:t>
            </a:r>
            <a:endParaRPr lang="ru-RU" sz="3600" b="1" dirty="0">
              <a:solidFill>
                <a:srgbClr val="0066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58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 descr="https://i.pinimg.com/736x/0b/fa/61/0bfa61ca5d57f5be33512c1a7f33ce1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1" r="5703" b="2746"/>
          <a:stretch/>
        </p:blipFill>
        <p:spPr bwMode="auto">
          <a:xfrm>
            <a:off x="3695163" y="898509"/>
            <a:ext cx="144834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abvgdee.ru/images/kartinki/alfavit1/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0" t="9269" r="8779" b="9994"/>
          <a:stretch/>
        </p:blipFill>
        <p:spPr bwMode="auto">
          <a:xfrm>
            <a:off x="5940152" y="641160"/>
            <a:ext cx="1883100" cy="203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pinimg.com/736x/70/da/25/70da25d1469af223b9d61ba94ad63d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74582"/>
            <a:ext cx="1936378" cy="227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.pinimg.com/736x/fe/68/0b/fe680b13594f953a0b92a2920570749d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8" r="7194" b="12207"/>
          <a:stretch/>
        </p:blipFill>
        <p:spPr bwMode="auto">
          <a:xfrm>
            <a:off x="569351" y="3565797"/>
            <a:ext cx="2016224" cy="223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i.pinimg.com/originals/d3/04/b3/d304b36402756163609bc36759419a7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94" y="4002961"/>
            <a:ext cx="1830763" cy="258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i.pinimg.com/originals/32/4f/24/324f2493396794f10fd1823430e9a7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625" y="3397360"/>
            <a:ext cx="2510831" cy="257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2.bp.blogspot.com/-iWe-csutytk/VQc-wjy3CwI/AAAAAAAAAtA/JYKo4GAmbUA/s1600/%D0%B3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2" b="4192"/>
          <a:stretch/>
        </p:blipFill>
        <p:spPr bwMode="auto">
          <a:xfrm>
            <a:off x="971600" y="332656"/>
            <a:ext cx="1817091" cy="2011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56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/>
          <a:lstStyle/>
          <a:p>
            <a:r>
              <a:rPr lang="ru-RU" b="1" dirty="0">
                <a:solidFill>
                  <a:srgbClr val="993300"/>
                </a:solidFill>
                <a:latin typeface="Monotype Corsiva" panose="03010101010201010101" pitchFamily="66" charset="0"/>
              </a:rPr>
              <a:t>«Малый букварь» Кариона Истомина</a:t>
            </a:r>
            <a:endParaRPr lang="ru-RU" dirty="0"/>
          </a:p>
        </p:txBody>
      </p:sp>
      <p:pic>
        <p:nvPicPr>
          <p:cNvPr id="4098" name="Picture 2" descr="1 (320x232, 86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74" y="908720"/>
            <a:ext cx="7833540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55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41"/>
            <a:ext cx="8892480" cy="7633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3300"/>
                </a:solidFill>
                <a:latin typeface="Monotype Corsiva" panose="03010101010201010101" pitchFamily="66" charset="0"/>
              </a:rPr>
              <a:t>«Малый букварь» Кариона Истомина</a:t>
            </a:r>
            <a:endParaRPr lang="ru-RU" b="1" dirty="0">
              <a:solidFill>
                <a:srgbClr val="9933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https://img0.liveinternet.ru/images/attach/c/6/90/390/90390824_larg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58" y="799574"/>
            <a:ext cx="1872208" cy="298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1.liveinternet.ru/images/attach/c/6/90/390/90390821_large_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545" y="764704"/>
            <a:ext cx="1803785" cy="286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g1.liveinternet.ru/images/attach/c/6/90/390/90390819_large_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657" y="799574"/>
            <a:ext cx="1854583" cy="295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g0.liveinternet.ru/images/attach/c/6/90/390/90390816_large_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931" y="788170"/>
            <a:ext cx="1825770" cy="292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mg1.liveinternet.ru/images/attach/c/6/90/390/90390813_large_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40" y="3849615"/>
            <a:ext cx="1764443" cy="279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0.liveinternet.ru/images/attach/c/6/90/390/90390810_large_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06" y="3814817"/>
            <a:ext cx="1809801" cy="28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img0.liveinternet.ru/images/attach/c/6/90/390/90390808_large_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99" y="3814817"/>
            <a:ext cx="1832290" cy="290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img1.liveinternet.ru/images/attach/c/6/90/390/90390805_large_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616" y="3800499"/>
            <a:ext cx="1831968" cy="293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29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36004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     Внимательно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рассмотрите лист из «Малого букваря» Кариона Истомина. Как вы думаете, какой букве посвящена эта страница? Обоснуйте свою точку зрения.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 descr="https://img1.liveinternet.ru/images/attach/c/6/90/390/90390837_large_17.jpg"/>
          <p:cNvPicPr>
            <a:picLocks noGrp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2003" r="1418" b="3147"/>
          <a:stretch/>
        </p:blipFill>
        <p:spPr bwMode="auto">
          <a:xfrm>
            <a:off x="3995936" y="0"/>
            <a:ext cx="5148064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5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xn--24-6kcaisogrev7blq8k.xn--p1ai/images/0_621e1_a43889c1_orig.png"/>
          <p:cNvPicPr>
            <a:picLocks noChangeAspect="1" noChangeArrowheads="1"/>
          </p:cNvPicPr>
          <p:nvPr/>
        </p:nvPicPr>
        <p:blipFill>
          <a:blip r:embed="rId2"/>
          <a:srcRect l="2362" t="5789" r="6496" b="2068"/>
          <a:stretch>
            <a:fillRect/>
          </a:stretch>
        </p:blipFill>
        <p:spPr bwMode="auto">
          <a:xfrm>
            <a:off x="21901" y="0"/>
            <a:ext cx="9115337" cy="6848848"/>
          </a:xfrm>
          <a:prstGeom prst="rect">
            <a:avLst/>
          </a:prstGeom>
          <a:noFill/>
        </p:spPr>
      </p:pic>
      <p:pic>
        <p:nvPicPr>
          <p:cNvPr id="2" name="Рисунок 1" descr="http://img1.liveinternet.ru/images/attach/c/4/78/701/78701495_161366_2944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500042"/>
            <a:ext cx="3429024" cy="56436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D:\projects\русский язык\Кисель Елена\Рабочая зона\картинки\свалка\kot_8991128_big_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" r="5197"/>
          <a:stretch>
            <a:fillRect/>
          </a:stretch>
        </p:blipFill>
        <p:spPr bwMode="auto">
          <a:xfrm>
            <a:off x="357158" y="1785926"/>
            <a:ext cx="4150761" cy="34560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4876" y="3071810"/>
            <a:ext cx="643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524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Как </a:t>
            </a:r>
            <a:r>
              <a:rPr lang="ru-RU" b="1" dirty="0">
                <a:solidFill>
                  <a:srgbClr val="0000FF"/>
                </a:solidFill>
                <a:latin typeface="Monotype Corsiva" pitchFamily="66" charset="0"/>
              </a:rPr>
              <a:t>зовут тех, </a:t>
            </a:r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кто </a:t>
            </a:r>
            <a:r>
              <a:rPr lang="ru-RU" b="1" dirty="0">
                <a:solidFill>
                  <a:srgbClr val="0000FF"/>
                </a:solidFill>
                <a:latin typeface="Monotype Corsiva" pitchFamily="66" charset="0"/>
              </a:rPr>
              <a:t>изображён на </a:t>
            </a:r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портретах?</a:t>
            </a:r>
            <a:endParaRPr lang="ru-RU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8751" t="27222" r="25929" b="36941"/>
          <a:stretch/>
        </p:blipFill>
        <p:spPr bwMode="auto">
          <a:xfrm>
            <a:off x="1714480" y="1571612"/>
            <a:ext cx="5344721" cy="22764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4263" r="1510" b="6589"/>
          <a:stretch/>
        </p:blipFill>
        <p:spPr bwMode="auto">
          <a:xfrm>
            <a:off x="2500298" y="4214818"/>
            <a:ext cx="4000528" cy="20240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Великие </a:t>
            </a:r>
            <a:r>
              <a:rPr lang="ru-RU" b="1" dirty="0">
                <a:solidFill>
                  <a:srgbClr val="006600"/>
                </a:solidFill>
                <a:latin typeface="Monotype Corsiva" pitchFamily="66" charset="0"/>
              </a:rPr>
              <a:t>просветители Кирилл и </a:t>
            </a:r>
            <a:r>
              <a:rPr lang="ru-RU" b="1" dirty="0" err="1">
                <a:solidFill>
                  <a:srgbClr val="006600"/>
                </a:solidFill>
                <a:latin typeface="Monotype Corsiva" pitchFamily="66" charset="0"/>
              </a:rPr>
              <a:t>Мефодий</a:t>
            </a:r>
            <a:endParaRPr lang="ru-RU" b="1" dirty="0">
              <a:solidFill>
                <a:srgbClr val="006600"/>
              </a:solidFill>
              <a:latin typeface="Monotype Corsiva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4859" t="3818" r="4859" b="5939"/>
          <a:stretch>
            <a:fillRect/>
          </a:stretch>
        </p:blipFill>
        <p:spPr bwMode="auto">
          <a:xfrm>
            <a:off x="314609" y="877236"/>
            <a:ext cx="4614581" cy="5870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0" name="AutoShape 4" descr="https://pbs.twimg.com/media/Dd_L26GWkAMCj9R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/>
          <a:srcRect l="29546" t="15512" r="18466"/>
          <a:stretch>
            <a:fillRect/>
          </a:stretch>
        </p:blipFill>
        <p:spPr bwMode="auto">
          <a:xfrm>
            <a:off x="5000628" y="1714488"/>
            <a:ext cx="3902025" cy="4228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148064" y="3645024"/>
            <a:ext cx="262443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24 мая 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culture.ru/storage/images/e6283355b52f758cbbf7358fcce702da/522acbac1e74a32d1e8234d06cf7f27b.jpeg"/>
          <p:cNvPicPr>
            <a:picLocks noChangeAspect="1" noChangeArrowheads="1"/>
          </p:cNvPicPr>
          <p:nvPr/>
        </p:nvPicPr>
        <p:blipFill>
          <a:blip r:embed="rId2"/>
          <a:srcRect l="8773" t="13436" r="10368" b="15878"/>
          <a:stretch>
            <a:fillRect/>
          </a:stretch>
        </p:blipFill>
        <p:spPr bwMode="auto">
          <a:xfrm>
            <a:off x="0" y="1214422"/>
            <a:ext cx="8793673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993300"/>
                </a:solidFill>
                <a:latin typeface="Monotype Corsiva" pitchFamily="66" charset="0"/>
              </a:rPr>
              <a:t>С 1986 года столицей праздника каждый год становился какой-нибудь новый населённый пункт </a:t>
            </a:r>
            <a:r>
              <a:rPr lang="ru-RU" sz="3600" b="1" dirty="0" smtClean="0">
                <a:solidFill>
                  <a:srgbClr val="993300"/>
                </a:solidFill>
                <a:latin typeface="Monotype Corsiva" pitchFamily="66" charset="0"/>
              </a:rPr>
              <a:t>нашей страны</a:t>
            </a:r>
            <a:endParaRPr lang="ru-RU" sz="3600" b="1" dirty="0">
              <a:solidFill>
                <a:srgbClr val="99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b="38323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12744"/>
          </a:xfrm>
        </p:spPr>
        <p:txBody>
          <a:bodyPr>
            <a:noAutofit/>
          </a:bodyPr>
          <a:lstStyle/>
          <a:p>
            <a:r>
              <a:rPr lang="ru-RU" sz="3600" dirty="0">
                <a:latin typeface="Monotype Corsiva" pitchFamily="66" charset="0"/>
              </a:rPr>
              <a:t>«Сказания о письменах» </a:t>
            </a:r>
            <a:r>
              <a:rPr lang="ru-RU" sz="3600" dirty="0" smtClean="0">
                <a:latin typeface="Monotype Corsiva" pitchFamily="66" charset="0"/>
              </a:rPr>
              <a:t>черноризца Храбра </a:t>
            </a:r>
            <a:r>
              <a:rPr lang="ru-RU" sz="3600" dirty="0">
                <a:latin typeface="Monotype Corsiva" pitchFamily="66" charset="0"/>
              </a:rPr>
              <a:t>(IX век)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14348" y="428604"/>
            <a:ext cx="7686700" cy="642939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Прежде ведь славяне не имели букв,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но по чертам и резам читали,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ими же гадали, некрещёными будучи.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Крестившись, римскими и греческими письменами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пытались писать славянскую речь без порядка.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Но как можно писать хорошо греческими письменами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«Бог» или «зело» (очень), или «церковь», или «чаяние» (надежда),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или «широта», или «</a:t>
            </a:r>
            <a:r>
              <a:rPr lang="ru-RU" sz="1600" b="1" i="1" dirty="0" err="1">
                <a:solidFill>
                  <a:srgbClr val="000099"/>
                </a:solidFill>
              </a:rPr>
              <a:t>ядь</a:t>
            </a:r>
            <a:r>
              <a:rPr lang="ru-RU" sz="1600" b="1" i="1" dirty="0">
                <a:solidFill>
                  <a:srgbClr val="000099"/>
                </a:solidFill>
              </a:rPr>
              <a:t>» (еда), или «уд» (часть тела),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или «юность», или «язык», или слова иные, подобные им?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И так было долгие годы.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Потом же человеколюбец Бог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послал им святого Константина Философа,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наречённого Кириллом, мужа праведного и истинного.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И сотворил он им букв тридцать восемь —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одни по образцу греческих букв,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другие же по славянской речи.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Всего двадцать четыре тех,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что подобны греческим буквам,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И четырнадцать — по славянской речи.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Если же кто скажет, что не устроил Кирилл их добро,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потому что доделывают их ещё, в ответ скажем этим: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и греческие также много раз доделывали: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pPr algn="ctr"/>
            <a:r>
              <a:rPr lang="ru-RU" sz="1600" b="1" i="1" dirty="0">
                <a:solidFill>
                  <a:srgbClr val="000099"/>
                </a:solidFill>
              </a:rPr>
              <a:t>Легче ведь после доделывать, нежели первое сотворить.</a:t>
            </a:r>
            <a:endParaRPr lang="ru-RU" sz="1600" b="1" i="1" dirty="0" smtClean="0">
              <a:solidFill>
                <a:srgbClr val="000099"/>
              </a:solidFill>
            </a:endParaRPr>
          </a:p>
          <a:p>
            <a:endParaRPr lang="ru-RU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Monotype Corsiva" pitchFamily="66" charset="0"/>
              </a:rPr>
              <a:t>Сравните церковнославянскую кириллицу и греческий алфавит. </a:t>
            </a:r>
            <a:r>
              <a:rPr lang="ru-RU" sz="2400" b="1" dirty="0" smtClean="0">
                <a:solidFill>
                  <a:srgbClr val="006600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6600"/>
                </a:solidFill>
                <a:latin typeface="Monotype Corsiva" pitchFamily="66" charset="0"/>
              </a:rPr>
              <a:t>Выпишите </a:t>
            </a:r>
            <a:r>
              <a:rPr lang="ru-RU" sz="2400" b="1" dirty="0">
                <a:solidFill>
                  <a:srgbClr val="006600"/>
                </a:solidFill>
                <a:latin typeface="Monotype Corsiva" pitchFamily="66" charset="0"/>
              </a:rPr>
              <a:t>14 букв, которые изобрели славянские первоучители «по славянской речи».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Содержимое 5" descr="https://ds05.infourok.ru/uploads/ex/0dc4/0009be3b-3844951b/hello_html_m4495089e.jpg"/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8" t="8525" r="37021" b="7140"/>
          <a:stretch/>
        </p:blipFill>
        <p:spPr bwMode="auto">
          <a:xfrm>
            <a:off x="214282" y="1857364"/>
            <a:ext cx="3929090" cy="45411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Содержимое 8" descr="https://ds04.infourok.ru/uploads/ex/041c/001a0843-40ce14a7/2/img18.jpg"/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4" t="3332" r="5039"/>
          <a:stretch/>
        </p:blipFill>
        <p:spPr bwMode="auto">
          <a:xfrm>
            <a:off x="4643439" y="1857364"/>
            <a:ext cx="4214842" cy="45005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«Азбучная молитва»</a:t>
            </a:r>
            <a:endParaRPr lang="ru-RU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4414" y="928670"/>
            <a:ext cx="7215238" cy="59293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rgbClr val="993300"/>
                </a:solidFill>
                <a:latin typeface="Monotype Corsiva" pitchFamily="66" charset="0"/>
              </a:rPr>
              <a:t>А</a:t>
            </a:r>
            <a:r>
              <a:rPr lang="ru-RU" sz="3600" b="1" dirty="0" smtClean="0">
                <a:latin typeface="Monotype Corsiva" pitchFamily="66" charset="0"/>
              </a:rPr>
              <a:t>з </a:t>
            </a:r>
            <a:r>
              <a:rPr lang="ru-RU" sz="3600" b="1" dirty="0" err="1">
                <a:latin typeface="Monotype Corsiva" pitchFamily="66" charset="0"/>
              </a:rPr>
              <a:t>есмь</a:t>
            </a:r>
            <a:r>
              <a:rPr lang="ru-RU" sz="3600" b="1" dirty="0">
                <a:latin typeface="Monotype Corsiva" pitchFamily="66" charset="0"/>
              </a:rPr>
              <a:t> свет </a:t>
            </a:r>
            <a:r>
              <a:rPr lang="ru-RU" sz="3600" b="1" dirty="0" err="1">
                <a:latin typeface="Monotype Corsiva" pitchFamily="66" charset="0"/>
              </a:rPr>
              <a:t>ми́ру</a:t>
            </a:r>
            <a:r>
              <a:rPr lang="ru-RU" sz="3600" b="1" dirty="0">
                <a:latin typeface="Monotype Corsiva" pitchFamily="66" charset="0"/>
              </a:rPr>
              <a:t/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>
                <a:solidFill>
                  <a:srgbClr val="993300"/>
                </a:solidFill>
                <a:latin typeface="Monotype Corsiva" pitchFamily="66" charset="0"/>
              </a:rPr>
              <a:t>Б</a:t>
            </a:r>
            <a:r>
              <a:rPr lang="ru-RU" sz="3600" b="1" dirty="0">
                <a:latin typeface="Monotype Corsiva" pitchFamily="66" charset="0"/>
              </a:rPr>
              <a:t>ог есть </a:t>
            </a:r>
            <a:r>
              <a:rPr lang="ru-RU" sz="3600" b="1" dirty="0" err="1">
                <a:latin typeface="Monotype Corsiva" pitchFamily="66" charset="0"/>
              </a:rPr>
              <a:t>пре́жде</a:t>
            </a:r>
            <a:r>
              <a:rPr lang="ru-RU" sz="3600" b="1" dirty="0">
                <a:latin typeface="Monotype Corsiva" pitchFamily="66" charset="0"/>
              </a:rPr>
              <a:t> всех век</a:t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 err="1">
                <a:solidFill>
                  <a:srgbClr val="993300"/>
                </a:solidFill>
                <a:latin typeface="Monotype Corsiva" pitchFamily="66" charset="0"/>
              </a:rPr>
              <a:t>В</a:t>
            </a:r>
            <a:r>
              <a:rPr lang="ru-RU" sz="3600" b="1" dirty="0" err="1">
                <a:latin typeface="Monotype Corsiva" pitchFamily="66" charset="0"/>
              </a:rPr>
              <a:t>е́даю</a:t>
            </a:r>
            <a:r>
              <a:rPr lang="ru-RU" sz="3600" b="1" dirty="0">
                <a:latin typeface="Monotype Corsiva" pitchFamily="66" charset="0"/>
              </a:rPr>
              <a:t> всю </a:t>
            </a:r>
            <a:r>
              <a:rPr lang="ru-RU" sz="3600" b="1" dirty="0" err="1">
                <a:latin typeface="Monotype Corsiva" pitchFamily="66" charset="0"/>
              </a:rPr>
              <a:t>та́йну</a:t>
            </a:r>
            <a:r>
              <a:rPr lang="ru-RU" sz="3600" b="1" dirty="0">
                <a:latin typeface="Monotype Corsiva" pitchFamily="66" charset="0"/>
              </a:rPr>
              <a:t> в </a:t>
            </a:r>
            <a:r>
              <a:rPr lang="ru-RU" sz="3600" b="1" dirty="0" err="1">
                <a:latin typeface="Monotype Corsiva" pitchFamily="66" charset="0"/>
              </a:rPr>
              <a:t>челове́це</a:t>
            </a:r>
            <a:r>
              <a:rPr lang="ru-RU" sz="3600" b="1" dirty="0">
                <a:latin typeface="Monotype Corsiva" pitchFamily="66" charset="0"/>
              </a:rPr>
              <a:t> и мысль</a:t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 err="1">
                <a:solidFill>
                  <a:srgbClr val="993300"/>
                </a:solidFill>
                <a:latin typeface="Monotype Corsiva" pitchFamily="66" charset="0"/>
              </a:rPr>
              <a:t>Г</a:t>
            </a:r>
            <a:r>
              <a:rPr lang="ru-RU" sz="3600" b="1" dirty="0" err="1">
                <a:latin typeface="Monotype Corsiva" pitchFamily="66" charset="0"/>
              </a:rPr>
              <a:t>лаго́лю</a:t>
            </a:r>
            <a:r>
              <a:rPr lang="ru-RU" sz="3600" b="1" dirty="0">
                <a:latin typeface="Monotype Corsiva" pitchFamily="66" charset="0"/>
              </a:rPr>
              <a:t> </a:t>
            </a:r>
            <a:r>
              <a:rPr lang="ru-RU" sz="3600" b="1" dirty="0" err="1">
                <a:latin typeface="Monotype Corsiva" pitchFamily="66" charset="0"/>
              </a:rPr>
              <a:t>лю́дем</a:t>
            </a:r>
            <a:r>
              <a:rPr lang="ru-RU" sz="3600" b="1" dirty="0">
                <a:latin typeface="Monotype Corsiva" pitchFamily="66" charset="0"/>
              </a:rPr>
              <a:t> </a:t>
            </a:r>
            <a:r>
              <a:rPr lang="ru-RU" sz="3600" b="1" dirty="0" err="1">
                <a:latin typeface="Monotype Corsiva" pitchFamily="66" charset="0"/>
              </a:rPr>
              <a:t>зако́н</a:t>
            </a:r>
            <a:r>
              <a:rPr lang="ru-RU" sz="3600" b="1" dirty="0">
                <a:latin typeface="Monotype Corsiva" pitchFamily="66" charset="0"/>
              </a:rPr>
              <a:t> Мой</a:t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>
                <a:solidFill>
                  <a:srgbClr val="993300"/>
                </a:solidFill>
                <a:latin typeface="Monotype Corsiva" pitchFamily="66" charset="0"/>
              </a:rPr>
              <a:t>Д</a:t>
            </a:r>
            <a:r>
              <a:rPr lang="ru-RU" sz="3600" b="1" dirty="0">
                <a:latin typeface="Monotype Corsiva" pitchFamily="66" charset="0"/>
              </a:rPr>
              <a:t>обро́ есть </a:t>
            </a:r>
            <a:r>
              <a:rPr lang="ru-RU" sz="3600" b="1" dirty="0" err="1">
                <a:latin typeface="Monotype Corsiva" pitchFamily="66" charset="0"/>
              </a:rPr>
              <a:t>творя́щим</a:t>
            </a:r>
            <a:r>
              <a:rPr lang="ru-RU" sz="3600" b="1" dirty="0">
                <a:latin typeface="Monotype Corsiva" pitchFamily="66" charset="0"/>
              </a:rPr>
              <a:t> </a:t>
            </a:r>
            <a:r>
              <a:rPr lang="ru-RU" sz="3600" b="1" dirty="0" err="1">
                <a:latin typeface="Monotype Corsiva" pitchFamily="66" charset="0"/>
              </a:rPr>
              <a:t>во́лю</a:t>
            </a:r>
            <a:r>
              <a:rPr lang="ru-RU" sz="3600" b="1" dirty="0">
                <a:latin typeface="Monotype Corsiva" pitchFamily="66" charset="0"/>
              </a:rPr>
              <a:t> Мою́</a:t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>
                <a:solidFill>
                  <a:srgbClr val="993300"/>
                </a:solidFill>
                <a:latin typeface="Monotype Corsiva" pitchFamily="66" charset="0"/>
              </a:rPr>
              <a:t>Е</a:t>
            </a:r>
            <a:r>
              <a:rPr lang="ru-RU" sz="3600" b="1" dirty="0">
                <a:latin typeface="Monotype Corsiva" pitchFamily="66" charset="0"/>
              </a:rPr>
              <a:t>сть гнев мой на </a:t>
            </a:r>
            <a:r>
              <a:rPr lang="ru-RU" sz="3600" b="1" dirty="0" err="1">
                <a:latin typeface="Monotype Corsiva" pitchFamily="66" charset="0"/>
              </a:rPr>
              <a:t>гре́шникы</a:t>
            </a:r>
            <a:r>
              <a:rPr lang="ru-RU" sz="3600" b="1" dirty="0">
                <a:latin typeface="Monotype Corsiva" pitchFamily="66" charset="0"/>
              </a:rPr>
              <a:t/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 err="1">
                <a:solidFill>
                  <a:srgbClr val="993300"/>
                </a:solidFill>
                <a:latin typeface="Monotype Corsiva" pitchFamily="66" charset="0"/>
              </a:rPr>
              <a:t>Ж</a:t>
            </a:r>
            <a:r>
              <a:rPr lang="ru-RU" sz="3600" b="1" dirty="0" err="1">
                <a:latin typeface="Monotype Corsiva" pitchFamily="66" charset="0"/>
              </a:rPr>
              <a:t>иво́т</a:t>
            </a:r>
            <a:r>
              <a:rPr lang="ru-RU" sz="3600" b="1" dirty="0">
                <a:latin typeface="Monotype Corsiva" pitchFamily="66" charset="0"/>
              </a:rPr>
              <a:t> </a:t>
            </a:r>
            <a:r>
              <a:rPr lang="ru-RU" sz="3600" b="1" dirty="0" err="1">
                <a:latin typeface="Monotype Corsiva" pitchFamily="66" charset="0"/>
              </a:rPr>
              <a:t>дах</a:t>
            </a:r>
            <a:r>
              <a:rPr lang="ru-RU" sz="3600" b="1" dirty="0">
                <a:latin typeface="Monotype Corsiva" pitchFamily="66" charset="0"/>
              </a:rPr>
              <a:t> всей </a:t>
            </a:r>
            <a:r>
              <a:rPr lang="ru-RU" sz="3600" b="1" dirty="0" err="1">
                <a:latin typeface="Monotype Corsiva" pitchFamily="66" charset="0"/>
              </a:rPr>
              <a:t>тва́ри</a:t>
            </a:r>
            <a:r>
              <a:rPr lang="ru-RU" sz="3600" b="1" dirty="0">
                <a:latin typeface="Monotype Corsiva" pitchFamily="66" charset="0"/>
              </a:rPr>
              <a:t/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 err="1">
                <a:solidFill>
                  <a:srgbClr val="993300"/>
                </a:solidFill>
                <a:latin typeface="Monotype Corsiva" pitchFamily="66" charset="0"/>
              </a:rPr>
              <a:t>Ѕ</a:t>
            </a:r>
            <a:r>
              <a:rPr lang="ru-RU" sz="3600" b="1" dirty="0" err="1">
                <a:latin typeface="Monotype Corsiva" pitchFamily="66" charset="0"/>
              </a:rPr>
              <a:t>ло</a:t>
            </a:r>
            <a:r>
              <a:rPr lang="ru-RU" sz="3600" b="1" dirty="0">
                <a:latin typeface="Monotype Corsiva" pitchFamily="66" charset="0"/>
              </a:rPr>
              <a:t> есть </a:t>
            </a:r>
            <a:r>
              <a:rPr lang="ru-RU" sz="3600" b="1" dirty="0" err="1">
                <a:latin typeface="Monotype Corsiva" pitchFamily="66" charset="0"/>
              </a:rPr>
              <a:t>законопресту́пником</a:t>
            </a:r>
            <a:r>
              <a:rPr lang="ru-RU" sz="3600" b="1" dirty="0">
                <a:latin typeface="Monotype Corsiva" pitchFamily="66" charset="0"/>
              </a:rPr>
              <a:t/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>
                <a:solidFill>
                  <a:srgbClr val="993300"/>
                </a:solidFill>
                <a:latin typeface="Monotype Corsiva" pitchFamily="66" charset="0"/>
              </a:rPr>
              <a:t>Н</a:t>
            </a:r>
            <a:r>
              <a:rPr lang="ru-RU" sz="3600" b="1" dirty="0">
                <a:latin typeface="Monotype Corsiva" pitchFamily="66" charset="0"/>
              </a:rPr>
              <a:t>и на чем </a:t>
            </a:r>
            <a:r>
              <a:rPr lang="ru-RU" sz="3600" b="1" dirty="0" err="1">
                <a:latin typeface="Monotype Corsiva" pitchFamily="66" charset="0"/>
              </a:rPr>
              <a:t>Зе́млю</a:t>
            </a:r>
            <a:r>
              <a:rPr lang="ru-RU" sz="3600" b="1" dirty="0">
                <a:latin typeface="Monotype Corsiva" pitchFamily="66" charset="0"/>
              </a:rPr>
              <a:t> Мою́ </a:t>
            </a:r>
            <a:r>
              <a:rPr lang="ru-RU" sz="3600" b="1" dirty="0" err="1">
                <a:latin typeface="Monotype Corsiva" pitchFamily="66" charset="0"/>
              </a:rPr>
              <a:t>утверди́х</a:t>
            </a:r>
            <a:r>
              <a:rPr lang="ru-RU" sz="3600" b="1" dirty="0">
                <a:latin typeface="Monotype Corsiva" pitchFamily="66" charset="0"/>
              </a:rPr>
              <a:t/>
            </a:r>
            <a:br>
              <a:rPr lang="ru-RU" sz="3600" b="1" dirty="0">
                <a:latin typeface="Monotype Corsiva" pitchFamily="66" charset="0"/>
              </a:rPr>
            </a:br>
            <a:r>
              <a:rPr lang="ru-RU" sz="3600" b="1" dirty="0" err="1">
                <a:solidFill>
                  <a:srgbClr val="993300"/>
                </a:solidFill>
                <a:latin typeface="Monotype Corsiva" pitchFamily="66" charset="0"/>
              </a:rPr>
              <a:t>П</a:t>
            </a:r>
            <a:r>
              <a:rPr lang="ru-RU" sz="3600" b="1" dirty="0" err="1">
                <a:latin typeface="Monotype Corsiva" pitchFamily="66" charset="0"/>
              </a:rPr>
              <a:t>ресто́л</a:t>
            </a:r>
            <a:r>
              <a:rPr lang="ru-RU" sz="3600" b="1" dirty="0">
                <a:latin typeface="Monotype Corsiva" pitchFamily="66" charset="0"/>
              </a:rPr>
              <a:t> Мой, </a:t>
            </a:r>
            <a:r>
              <a:rPr lang="ru-RU" sz="3600" b="1" dirty="0" err="1">
                <a:latin typeface="Monotype Corsiva" pitchFamily="66" charset="0"/>
              </a:rPr>
              <a:t>И́же</a:t>
            </a:r>
            <a:r>
              <a:rPr lang="ru-RU" sz="3600" b="1" dirty="0">
                <a:latin typeface="Monotype Corsiva" pitchFamily="66" charset="0"/>
              </a:rPr>
              <a:t> на </a:t>
            </a:r>
            <a:r>
              <a:rPr lang="ru-RU" sz="3600" b="1" dirty="0" err="1" smtClean="0">
                <a:latin typeface="Monotype Corsiva" pitchFamily="66" charset="0"/>
              </a:rPr>
              <a:t>небесе́х</a:t>
            </a:r>
            <a:r>
              <a:rPr lang="ru-RU" sz="3600" b="1" dirty="0" smtClean="0">
                <a:latin typeface="Monotype Corsiva" pitchFamily="66" charset="0"/>
              </a:rPr>
              <a:t> …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https://tartaria.name/wp-content/uploads/azbuka/33_%D0%95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 l="3691" t="3937" r="53150" b="3937"/>
          <a:stretch>
            <a:fillRect/>
          </a:stretch>
        </p:blipFill>
        <p:spPr bwMode="auto">
          <a:xfrm>
            <a:off x="214282" y="214290"/>
            <a:ext cx="4214842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5" name="AutoShape 5" descr="https://pbs.twimg.com/media/DLyybHZWsAEuV0k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/>
          <a:srcRect l="2268" t="1512" r="52157" b="4535"/>
          <a:stretch>
            <a:fillRect/>
          </a:stretch>
        </p:blipFill>
        <p:spPr bwMode="auto">
          <a:xfrm>
            <a:off x="4440556" y="130695"/>
            <a:ext cx="4341256" cy="6711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360</Words>
  <Application>Microsoft Office PowerPoint</Application>
  <PresentationFormat>Экран (4:3)</PresentationFormat>
  <Paragraphs>44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Monotype Corsiva</vt:lpstr>
      <vt:lpstr>Тема Office</vt:lpstr>
      <vt:lpstr>Каждой весной  население Болгарии отмечает удивительный праздник.</vt:lpstr>
      <vt:lpstr>Как зовут тех,  кто изображён на портретах?</vt:lpstr>
      <vt:lpstr>Великие просветители Кирилл и Мефодий</vt:lpstr>
      <vt:lpstr>Презентация PowerPoint</vt:lpstr>
      <vt:lpstr>С 1986 года столицей праздника каждый год становился какой-нибудь новый населённый пункт нашей страны</vt:lpstr>
      <vt:lpstr>«Сказания о письменах» черноризца Храбра (IX век) </vt:lpstr>
      <vt:lpstr>Сравните церковнославянскую кириллицу и греческий алфавит.  Выпишите 14 букв, которые изобрели славянские первоучители «по славянской речи». </vt:lpstr>
      <vt:lpstr>«Азбучная молитва»</vt:lpstr>
      <vt:lpstr>Презентация PowerPoint</vt:lpstr>
      <vt:lpstr>Презентация PowerPoint</vt:lpstr>
      <vt:lpstr>Подумайте, что значат фразеологизмы «стоять фертом» и «поставить покоем»?   </vt:lpstr>
      <vt:lpstr>Соберите пословицы, объясните их смысл.</vt:lpstr>
      <vt:lpstr>Презентация PowerPoint</vt:lpstr>
      <vt:lpstr>«Малый букварь» Кариона Истомина</vt:lpstr>
      <vt:lpstr>«Малый букварь» Кариона Истомина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 славянской письменности и культуры</dc:title>
  <dc:creator>Елена</dc:creator>
  <cp:lastModifiedBy>Елена</cp:lastModifiedBy>
  <cp:revision>29</cp:revision>
  <dcterms:created xsi:type="dcterms:W3CDTF">2019-11-14T07:45:41Z</dcterms:created>
  <dcterms:modified xsi:type="dcterms:W3CDTF">2019-11-14T14:52:55Z</dcterms:modified>
</cp:coreProperties>
</file>