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82" r:id="rId7"/>
    <p:sldId id="276" r:id="rId8"/>
    <p:sldId id="277" r:id="rId9"/>
    <p:sldId id="275" r:id="rId10"/>
    <p:sldId id="278" r:id="rId11"/>
    <p:sldId id="262" r:id="rId12"/>
    <p:sldId id="281" r:id="rId13"/>
    <p:sldId id="274" r:id="rId14"/>
    <p:sldId id="279" r:id="rId15"/>
    <p:sldId id="263" r:id="rId16"/>
    <p:sldId id="283" r:id="rId17"/>
    <p:sldId id="270" r:id="rId18"/>
    <p:sldId id="284" r:id="rId19"/>
    <p:sldId id="285" r:id="rId20"/>
    <p:sldId id="267" r:id="rId21"/>
    <p:sldId id="280" r:id="rId22"/>
    <p:sldId id="268" r:id="rId23"/>
    <p:sldId id="286" r:id="rId24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5400" autoAdjust="0"/>
  </p:normalViewPr>
  <p:slideViewPr>
    <p:cSldViewPr snapToGrid="0">
      <p:cViewPr varScale="1">
        <p:scale>
          <a:sx n="83" d="100"/>
          <a:sy n="83" d="100"/>
        </p:scale>
        <p:origin x="6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0FD0D-8DC8-440D-BE16-EB78232153B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D7C99-1D66-48E9-9A83-C7E5C8B486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844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14653F65-F325-4746-9F24-C748F066521F}" type="datetime1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454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24755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27528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2490927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0703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72308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03923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CB4E2-475C-4D2F-9D11-A4210212F43C}" type="datetime1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596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D63C-FC64-4C5D-B7E1-0301E38D66BA}" type="datetime1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668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6509-A763-4E22-985D-74487CC3E3EE}" type="datetime1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565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0A51C-8D5E-43BE-857E-DF553A7D549C}" type="datetime1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73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2E36-43E4-4742-9489-692B9A2B7C28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789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1CF8-3C48-4774-924E-A4E74FD08BC1}" type="datetime1">
              <a:rPr lang="ru-RU" smtClean="0"/>
              <a:t>23.08.2021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70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1C16-5498-48C5-992D-14A162A05588}" type="datetime1">
              <a:rPr lang="ru-RU" smtClean="0"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234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41C90-83EF-4050-9D13-9CD782385249}" type="datetime1">
              <a:rPr lang="ru-RU" smtClean="0"/>
              <a:t>23.08.2021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87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1982-B6E9-4C4F-93A5-79D61775E62B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00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4736E-1A22-4E33-80F3-111083864E52}" type="datetime1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777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0B31F-A052-46FA-815F-584922799670}" type="datetime1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D7D49-287E-42A0-86CB-9F8FD7CA2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20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1" r:id="rId1"/>
    <p:sldLayoutId id="2147484662" r:id="rId2"/>
    <p:sldLayoutId id="2147484663" r:id="rId3"/>
    <p:sldLayoutId id="2147484664" r:id="rId4"/>
    <p:sldLayoutId id="2147484665" r:id="rId5"/>
    <p:sldLayoutId id="2147484666" r:id="rId6"/>
    <p:sldLayoutId id="2147484667" r:id="rId7"/>
    <p:sldLayoutId id="2147484668" r:id="rId8"/>
    <p:sldLayoutId id="2147484669" r:id="rId9"/>
    <p:sldLayoutId id="2147484670" r:id="rId10"/>
    <p:sldLayoutId id="2147484671" r:id="rId11"/>
    <p:sldLayoutId id="2147484672" r:id="rId12"/>
    <p:sldLayoutId id="2147484673" r:id="rId13"/>
    <p:sldLayoutId id="2147484674" r:id="rId14"/>
    <p:sldLayoutId id="2147484675" r:id="rId15"/>
    <p:sldLayoutId id="2147484676" r:id="rId16"/>
    <p:sldLayoutId id="214748467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1328" y="0"/>
            <a:ext cx="9640997" cy="3609988"/>
          </a:xfrm>
        </p:spPr>
        <p:txBody>
          <a:bodyPr anchor="ctr"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«Взгляд в надежное будущее»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«Выбор будущей профессии»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72212" y="3805382"/>
            <a:ext cx="5245210" cy="2062679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Спирина 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София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 лет,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4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 </a:t>
            </a:r>
            <a:r>
              <a:rPr lang="ru-RU" sz="14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Гарифуллина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Земфира  </a:t>
            </a:r>
            <a:r>
              <a:rPr lang="ru-RU" sz="14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Галинуровна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мастер производственного обучения, преподаватель;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4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Галиулова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Ольга Михайловна, 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</a:t>
            </a: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производственного обучения, 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07398" y="0"/>
            <a:ext cx="9144000" cy="3440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профессиональное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</a:t>
            </a:r>
          </a:p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Ишимбайское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специальное учебно-воспитательное учреждение закрытого типа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91174" y="6384631"/>
            <a:ext cx="1776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Ишимбай, 2021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7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2" y="231992"/>
            <a:ext cx="8791575" cy="112340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Анкета-опросник «Проблема выбора»</a:t>
            </a:r>
            <a:endParaRPr lang="ru-RU" sz="20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5" y="1497874"/>
            <a:ext cx="8417106" cy="3759926"/>
          </a:xfrm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528663" y="5913119"/>
            <a:ext cx="478971" cy="496389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989805"/>
              </p:ext>
            </p:extLst>
          </p:nvPr>
        </p:nvGraphicFramePr>
        <p:xfrm>
          <a:off x="1876422" y="1497872"/>
          <a:ext cx="8417108" cy="5043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277">
                  <a:extLst>
                    <a:ext uri="{9D8B030D-6E8A-4147-A177-3AD203B41FA5}">
                      <a16:colId xmlns:a16="http://schemas.microsoft.com/office/drawing/2014/main" val="3701130824"/>
                    </a:ext>
                  </a:extLst>
                </a:gridCol>
                <a:gridCol w="2104277">
                  <a:extLst>
                    <a:ext uri="{9D8B030D-6E8A-4147-A177-3AD203B41FA5}">
                      <a16:colId xmlns:a16="http://schemas.microsoft.com/office/drawing/2014/main" val="2063401402"/>
                    </a:ext>
                  </a:extLst>
                </a:gridCol>
                <a:gridCol w="2104277">
                  <a:extLst>
                    <a:ext uri="{9D8B030D-6E8A-4147-A177-3AD203B41FA5}">
                      <a16:colId xmlns:a16="http://schemas.microsoft.com/office/drawing/2014/main" val="136758240"/>
                    </a:ext>
                  </a:extLst>
                </a:gridCol>
                <a:gridCol w="2104277">
                  <a:extLst>
                    <a:ext uri="{9D8B030D-6E8A-4147-A177-3AD203B41FA5}">
                      <a16:colId xmlns:a16="http://schemas.microsoft.com/office/drawing/2014/main" val="2550915397"/>
                    </a:ext>
                  </a:extLst>
                </a:gridCol>
              </a:tblGrid>
              <a:tr h="751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выбрала профессию?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Каким образом ты определилась с выбором профессии?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тебе помогло определиться с выбором профессии?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ты делаешь, для того чтобы осуществить данный выбор профессии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34852" marR="34852" marT="34852" marB="34852" anchor="ctr"/>
                </a:tc>
                <a:extLst>
                  <a:ext uri="{0D108BD9-81ED-4DB2-BD59-A6C34878D82A}">
                    <a16:rowId xmlns:a16="http://schemas.microsoft.com/office/drawing/2014/main" val="2896905255"/>
                  </a:ext>
                </a:extLst>
              </a:tr>
              <a:tr h="751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Сама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Родители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Учусь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34852" marR="34852" marT="34852" marB="34852" anchor="ctr"/>
                </a:tc>
                <a:extLst>
                  <a:ext uri="{0D108BD9-81ED-4DB2-BD59-A6C34878D82A}">
                    <a16:rowId xmlns:a16="http://schemas.microsoft.com/office/drawing/2014/main" val="1980911701"/>
                  </a:ext>
                </a:extLst>
              </a:tr>
              <a:tr h="751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Никак-60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Ничто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Ничего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extLst>
                  <a:ext uri="{0D108BD9-81ED-4DB2-BD59-A6C34878D82A}">
                    <a16:rowId xmlns:a16="http://schemas.microsoft.com/office/drawing/2014/main" val="2097583849"/>
                  </a:ext>
                </a:extLst>
              </a:tr>
              <a:tr h="751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Родственники (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мама, папа и др.)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Личные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интересы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Развиваюсь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extLst>
                  <a:ext uri="{0D108BD9-81ED-4DB2-BD59-A6C34878D82A}">
                    <a16:rowId xmlns:a16="http://schemas.microsoft.com/office/drawing/2014/main" val="4155250208"/>
                  </a:ext>
                </a:extLst>
              </a:tr>
              <a:tr h="751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endParaRPr lang="ru-RU" sz="2000" b="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Престижность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профессии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125"/>
                        </a:spcAft>
                      </a:pP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852" marR="34852" marT="34852" marB="34852" anchor="ctr"/>
                </a:tc>
                <a:extLst>
                  <a:ext uri="{0D108BD9-81ED-4DB2-BD59-A6C34878D82A}">
                    <a16:rowId xmlns:a16="http://schemas.microsoft.com/office/drawing/2014/main" val="671782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25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31399" y="6193410"/>
            <a:ext cx="527900" cy="556854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 idx="4294967295"/>
          </p:nvPr>
        </p:nvSpPr>
        <p:spPr>
          <a:xfrm>
            <a:off x="1212764" y="385763"/>
            <a:ext cx="9720740" cy="1477962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</a:t>
            </a:r>
            <a:r>
              <a:rPr lang="ru-RU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тренингах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64949" y="1270491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764" y="1328536"/>
            <a:ext cx="5587440" cy="424270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20" y="1193112"/>
            <a:ext cx="3572294" cy="27559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50" name="Picture 2" descr="http://www.spetspu.ru/2020/start/P10869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020" y="4026443"/>
            <a:ext cx="3572294" cy="272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19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876424" y="609601"/>
            <a:ext cx="8791575" cy="69272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тестирований</a:t>
            </a: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95055" y="4757096"/>
            <a:ext cx="4304145" cy="5007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102109" y="5985164"/>
            <a:ext cx="443346" cy="637307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://www.spetspu.ru/2020/start/09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97" y="1644073"/>
            <a:ext cx="8787778" cy="497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2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162589"/>
            <a:ext cx="8791575" cy="908067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b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тестирования </a:t>
            </a:r>
            <a:r>
              <a:rPr lang="ru-RU" sz="1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</a:t>
            </a:r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</a:t>
            </a:r>
            <a:b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по методике Е.А</a:t>
            </a:r>
            <a:r>
              <a:rPr lang="ru-RU" sz="1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Климова</a:t>
            </a:r>
            <a:r>
              <a:rPr lang="ru-RU" sz="1800" b="1" dirty="0">
                <a:effectLst/>
              </a:rPr>
              <a:t/>
            </a:r>
            <a:br>
              <a:rPr lang="ru-RU" sz="1800" b="1" dirty="0">
                <a:effectLst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4" y="888273"/>
            <a:ext cx="8312607" cy="54899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667999" y="5901179"/>
            <a:ext cx="539932" cy="470162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054354"/>
              </p:ext>
            </p:extLst>
          </p:nvPr>
        </p:nvGraphicFramePr>
        <p:xfrm>
          <a:off x="1733006" y="888270"/>
          <a:ext cx="8525690" cy="549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418">
                  <a:extLst>
                    <a:ext uri="{9D8B030D-6E8A-4147-A177-3AD203B41FA5}">
                      <a16:colId xmlns:a16="http://schemas.microsoft.com/office/drawing/2014/main" val="1314786991"/>
                    </a:ext>
                  </a:extLst>
                </a:gridCol>
                <a:gridCol w="4771971">
                  <a:extLst>
                    <a:ext uri="{9D8B030D-6E8A-4147-A177-3AD203B41FA5}">
                      <a16:colId xmlns:a16="http://schemas.microsoft.com/office/drawing/2014/main" val="1372010776"/>
                    </a:ext>
                  </a:extLst>
                </a:gridCol>
                <a:gridCol w="3158301">
                  <a:extLst>
                    <a:ext uri="{9D8B030D-6E8A-4147-A177-3AD203B41FA5}">
                      <a16:colId xmlns:a16="http://schemas.microsoft.com/office/drawing/2014/main" val="3204310161"/>
                    </a:ext>
                  </a:extLst>
                </a:gridCol>
              </a:tblGrid>
              <a:tr h="726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профессии 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предмету труда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5046843"/>
                  </a:ext>
                </a:extLst>
              </a:tr>
              <a:tr h="513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Афутина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В.Ю.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Человек-художественный образ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3803393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Человек-человек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8179583"/>
                  </a:ext>
                </a:extLst>
              </a:tr>
              <a:tr h="4408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Елистратова А.К.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Человек-художественный образ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096421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Зубавичус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Человек-человек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2420603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Кассинова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Е.Д.,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Человек-человек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490338"/>
                  </a:ext>
                </a:extLst>
              </a:tr>
              <a:tr h="3634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Квитко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Человек-человек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1333265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Курышева В.В.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Человек-человек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6701570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Минакова Ж.А.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Человек-природа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136603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Савеня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К.М.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Человек-техника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3859446"/>
                  </a:ext>
                </a:extLst>
              </a:tr>
              <a:tr h="491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Цурикова Я.Р.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Человек-техника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7028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58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4229" y="235132"/>
            <a:ext cx="8403770" cy="687977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тестирования целевой группы </a:t>
            </a:r>
            <a:b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методике Л.А. </a:t>
            </a:r>
            <a:r>
              <a:rPr lang="ru-RU" sz="18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Йовайши</a:t>
            </a:r>
            <a:endPara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59429" y="1497875"/>
            <a:ext cx="8342811" cy="46765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31397" y="6174377"/>
            <a:ext cx="631597" cy="609319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479872"/>
              </p:ext>
            </p:extLst>
          </p:nvPr>
        </p:nvGraphicFramePr>
        <p:xfrm>
          <a:off x="1959430" y="1018902"/>
          <a:ext cx="8708569" cy="5764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65">
                  <a:extLst>
                    <a:ext uri="{9D8B030D-6E8A-4147-A177-3AD203B41FA5}">
                      <a16:colId xmlns:a16="http://schemas.microsoft.com/office/drawing/2014/main" val="3576215896"/>
                    </a:ext>
                  </a:extLst>
                </a:gridCol>
                <a:gridCol w="3876665">
                  <a:extLst>
                    <a:ext uri="{9D8B030D-6E8A-4147-A177-3AD203B41FA5}">
                      <a16:colId xmlns:a16="http://schemas.microsoft.com/office/drawing/2014/main" val="2891010884"/>
                    </a:ext>
                  </a:extLst>
                </a:gridCol>
                <a:gridCol w="3927039">
                  <a:extLst>
                    <a:ext uri="{9D8B030D-6E8A-4147-A177-3AD203B41FA5}">
                      <a16:colId xmlns:a16="http://schemas.microsoft.com/office/drawing/2014/main" val="380262522"/>
                    </a:ext>
                  </a:extLst>
                </a:gridCol>
              </a:tblGrid>
              <a:tr h="7465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Профессиональная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склонность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409846"/>
                  </a:ext>
                </a:extLst>
              </a:tr>
              <a:tr h="5126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Афутина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В.Ю.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3324738"/>
                  </a:ext>
                </a:extLst>
              </a:tr>
              <a:tr h="3289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9249465"/>
                  </a:ext>
                </a:extLst>
              </a:tr>
              <a:tr h="356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Елистратова А.К.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3416080"/>
                  </a:ext>
                </a:extLst>
              </a:tr>
              <a:tr h="3325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Зубавичус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842363"/>
                  </a:ext>
                </a:extLst>
              </a:tr>
              <a:tr h="3749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Кассинова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Е.Д</a:t>
                      </a:r>
                      <a:r>
                        <a:rPr lang="ru-RU" sz="16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20471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Квитко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789096"/>
                  </a:ext>
                </a:extLst>
              </a:tr>
              <a:tr h="352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Курышева В.В.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735869"/>
                  </a:ext>
                </a:extLst>
              </a:tr>
              <a:tr h="4137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Минакова Ж.А.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999291"/>
                  </a:ext>
                </a:extLst>
              </a:tr>
              <a:tr h="5126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Савеня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К.М.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386163"/>
                  </a:ext>
                </a:extLst>
              </a:tr>
              <a:tr h="5126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Цурикова Я.Р.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деятельность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374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45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25646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пробах</a:t>
            </a:r>
            <a:b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64" y="1611087"/>
            <a:ext cx="4510087" cy="2760616"/>
          </a:xfrm>
          <a:effectLst>
            <a:softEdge rad="63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7480" y="4339021"/>
            <a:ext cx="2590105" cy="1887147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276321" y="6174556"/>
            <a:ext cx="771089" cy="403087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3" b="14940"/>
          <a:stretch/>
        </p:blipFill>
        <p:spPr>
          <a:xfrm>
            <a:off x="1013021" y="4371703"/>
            <a:ext cx="4125911" cy="210763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Объект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251" y="4469469"/>
            <a:ext cx="2801144" cy="21081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00" y="1611087"/>
            <a:ext cx="2242720" cy="26648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34"/>
          <a:stretch/>
        </p:blipFill>
        <p:spPr>
          <a:xfrm>
            <a:off x="8208960" y="1782046"/>
            <a:ext cx="2838450" cy="19250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3413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7500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605155" y="6231118"/>
            <a:ext cx="631595" cy="452486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13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34" y="1865313"/>
            <a:ext cx="3117488" cy="2274887"/>
          </a:xfrm>
          <a:effectLst>
            <a:softEdge rad="63500"/>
          </a:effectLst>
        </p:spPr>
      </p:pic>
      <p:sp>
        <p:nvSpPr>
          <p:cNvPr id="21" name="TextBox 20"/>
          <p:cNvSpPr txBox="1"/>
          <p:nvPr/>
        </p:nvSpPr>
        <p:spPr>
          <a:xfrm>
            <a:off x="882738" y="1462585"/>
            <a:ext cx="331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Телецентр на канале БСТ г. Уфа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092" y="1831917"/>
            <a:ext cx="3044052" cy="22748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763" y="1831917"/>
            <a:ext cx="3112987" cy="23347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857" y="4630003"/>
            <a:ext cx="3145076" cy="22279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26" name="Picture 2" descr="http://www.spetspu.ru/teatr/IMG_68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227" y="4630004"/>
            <a:ext cx="3346516" cy="212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576641" y="1495412"/>
            <a:ext cx="2865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Лимонарий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Уфа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17390" y="1497519"/>
            <a:ext cx="3725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Южно-Уральский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ботанический сад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94408" y="4291445"/>
            <a:ext cx="3786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Гостиница</a:t>
            </a:r>
            <a:r>
              <a:rPr lang="ru-RU" dirty="0" smtClean="0"/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Ишимбай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81274" y="4236058"/>
            <a:ext cx="3959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Ишимбайская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трикотажная фабрика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65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141412" y="301926"/>
            <a:ext cx="9348309" cy="5865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Схема  выбора будущей профессии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722812" y="1219199"/>
            <a:ext cx="6353110" cy="538189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697083" y="6190418"/>
            <a:ext cx="709350" cy="410678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4383" y="2586219"/>
            <a:ext cx="2266022" cy="2073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будущей профессии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69875" y="893642"/>
            <a:ext cx="4627208" cy="127131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Определить склонности и способности с помощью тестов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Е.А. Климова, Л.А.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Йовайши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5818" y="3901440"/>
            <a:ext cx="4884101" cy="114448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Составить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профессииограмму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выбранной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3234908" y="1600863"/>
            <a:ext cx="2834967" cy="97495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5965371" y="2164952"/>
            <a:ext cx="4824549" cy="17364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Представить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 специалистом выбранной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с помощью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проб, экскурсий на предприятия. </a:t>
            </a:r>
          </a:p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352104" y="5045929"/>
            <a:ext cx="5628065" cy="142200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Изучить востребованность профессии в своем регионе и  выбрать учебное заведение по месту жительства.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3192767" y="3082001"/>
            <a:ext cx="2730463" cy="8856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12" idx="2"/>
          </p:cNvCxnSpPr>
          <p:nvPr/>
        </p:nvCxnSpPr>
        <p:spPr>
          <a:xfrm>
            <a:off x="3210181" y="3833366"/>
            <a:ext cx="2695637" cy="64031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234908" y="4659763"/>
            <a:ext cx="2062693" cy="10971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192767" y="1681018"/>
            <a:ext cx="2877108" cy="9125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5" idx="2"/>
          </p:cNvCxnSpPr>
          <p:nvPr/>
        </p:nvCxnSpPr>
        <p:spPr>
          <a:xfrm flipV="1">
            <a:off x="3136227" y="3033196"/>
            <a:ext cx="2829144" cy="114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2" idx="2"/>
          </p:cNvCxnSpPr>
          <p:nvPr/>
        </p:nvCxnSpPr>
        <p:spPr>
          <a:xfrm>
            <a:off x="3180405" y="3815596"/>
            <a:ext cx="2725413" cy="6580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9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8421" y="226244"/>
            <a:ext cx="7230358" cy="6315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Моя профессия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45995" y="2763346"/>
            <a:ext cx="2281287" cy="17156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48214" y="6099142"/>
            <a:ext cx="584462" cy="584462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69875" y="857841"/>
            <a:ext cx="4627208" cy="134803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Результаты по Е.А. Климову «Человек-человек»;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 Л.А.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Йовайши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фера работы с людьми</a:t>
            </a:r>
          </a:p>
        </p:txBody>
      </p:sp>
      <p:sp>
        <p:nvSpPr>
          <p:cNvPr id="7" name="Овал 6"/>
          <p:cNvSpPr/>
          <p:nvPr/>
        </p:nvSpPr>
        <p:spPr>
          <a:xfrm>
            <a:off x="6069875" y="2205873"/>
            <a:ext cx="4720045" cy="166854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Наибольшее количество баллов в профессиональных пробах «парикмахер»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905818" y="3874416"/>
            <a:ext cx="4884101" cy="117151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Составила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профессииограмму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профессии «парикмахер»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303379" y="5045929"/>
            <a:ext cx="5952225" cy="142200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РХ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Хакасский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колледж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технологий, экономики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сервиса»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Абакан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6" idx="2"/>
          </p:cNvCxnSpPr>
          <p:nvPr/>
        </p:nvCxnSpPr>
        <p:spPr>
          <a:xfrm flipH="1">
            <a:off x="3827281" y="1531857"/>
            <a:ext cx="2242594" cy="12314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7" idx="2"/>
          </p:cNvCxnSpPr>
          <p:nvPr/>
        </p:nvCxnSpPr>
        <p:spPr>
          <a:xfrm flipH="1">
            <a:off x="3827282" y="3040145"/>
            <a:ext cx="2242593" cy="2152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</p:cNvCxnSpPr>
          <p:nvPr/>
        </p:nvCxnSpPr>
        <p:spPr>
          <a:xfrm flipH="1" flipV="1">
            <a:off x="3827281" y="3866132"/>
            <a:ext cx="2078537" cy="5940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3827281" y="4479025"/>
            <a:ext cx="1490543" cy="11406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18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320511"/>
            <a:ext cx="9905998" cy="98981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Профессиограмма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профессии парикмахер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50251" y="6249971"/>
            <a:ext cx="509047" cy="421036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3447" y="1192584"/>
            <a:ext cx="437283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Профессиограмма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перечень обобщенных представлений, отражающих специфику какой - либо профессии.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Парикмахер – это мастер по работе с волосами. Профессия востребована на рынке труда.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парикмахер относится к типу «Человек – Человек», дополнительный тип «Человек – Художественный образ».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 должен знать: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внешности, строение и свойства кожи и волос;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 технологии наращивания волос;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окрашивания,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мелирования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блондирования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волос;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стрижки волос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 должен уметь: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парикмахерскими инструментами;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и пропорционально смешивать химические вещества, предназначенные для окрашивания, завивки, осветления волос;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секретами маскировки недостатков и подчеркивания преимуществ внешности при помощи манипуляции с волосами;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грамотную консультацию по вопросам подбора прически, цвета, уходу за волосами.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78313" y="1192585"/>
            <a:ext cx="456454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Профессионально–важные качества парикмахера: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работе с людьми;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Тактичность, доброжелательность, отзывчивость;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Креативность, творческое и образное мышление;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подвижность кистей и пальцев рук;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Тонкая зрительно-двигательная координация;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эмоциональная устойчивость.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 работает в условиях интенсивного физического труда, в помещении.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противопоказания: заболевание органов дыхания, заболевания сердечно-сосудистой системы, заболевания опорно-двигательного аппарата, болезни кожи с локализацией на руках, заболевания психики и расстройства нервной системы.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допускает наличие среднего профессионального образования или среднего общего с окончанием профессиональных курсов.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 может работать в парикмахерских, в салонах красоты, в школах стилистов, заниматься частной практикой.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Достигнув определенного профессионального веса и опыта, может начать работать на себя. В любом случае уровень доходов будет зависеть от его таланта и обхождения с клиентами.</a:t>
            </a:r>
          </a:p>
          <a:p>
            <a:endParaRPr lang="ru-RU" sz="1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  <a:p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352110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224948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2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</a:t>
            </a:r>
            <a:br>
              <a:rPr lang="ru-RU" sz="2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правильно выбрать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удущую профессию? </a:t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получить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образование,</a:t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соответствует моим способностям?</a:t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Где можно успешно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самореализоваться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получив выбранную профессию?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Объект 2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53" y="2249487"/>
            <a:ext cx="7449671" cy="4377736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595727" y="6165130"/>
            <a:ext cx="650449" cy="462093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0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0873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Мой выбор будущей профессии</a:t>
            </a: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36" y="1694304"/>
            <a:ext cx="4239437" cy="4554095"/>
          </a:xfrm>
        </p:spPr>
      </p:pic>
      <p:pic>
        <p:nvPicPr>
          <p:cNvPr id="1026" name="Picture 2" descr="https://ds03.infourok.ru/uploads/ex/02e5/00055a14-cc0b1902/img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573" y="1694304"/>
            <a:ext cx="5839768" cy="455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757647" y="6248399"/>
            <a:ext cx="582706" cy="322730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88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481377"/>
            <a:ext cx="9563532" cy="4987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Выбор</a:t>
            </a:r>
            <a:r>
              <a:rPr lang="ru-RU" sz="27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будущей профессии целевой </a:t>
            </a:r>
            <a:r>
              <a:rPr lang="ru-RU" sz="27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5656002"/>
              </p:ext>
            </p:extLst>
          </p:nvPr>
        </p:nvGraphicFramePr>
        <p:xfrm>
          <a:off x="904974" y="904875"/>
          <a:ext cx="10209228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632">
                  <a:extLst>
                    <a:ext uri="{9D8B030D-6E8A-4147-A177-3AD203B41FA5}">
                      <a16:colId xmlns:a16="http://schemas.microsoft.com/office/drawing/2014/main" val="1475058183"/>
                    </a:ext>
                  </a:extLst>
                </a:gridCol>
                <a:gridCol w="1451728">
                  <a:extLst>
                    <a:ext uri="{9D8B030D-6E8A-4147-A177-3AD203B41FA5}">
                      <a16:colId xmlns:a16="http://schemas.microsoft.com/office/drawing/2014/main" val="1980054107"/>
                    </a:ext>
                  </a:extLst>
                </a:gridCol>
                <a:gridCol w="4722829">
                  <a:extLst>
                    <a:ext uri="{9D8B030D-6E8A-4147-A177-3AD203B41FA5}">
                      <a16:colId xmlns:a16="http://schemas.microsoft.com/office/drawing/2014/main" val="2082191193"/>
                    </a:ext>
                  </a:extLst>
                </a:gridCol>
                <a:gridCol w="1847653">
                  <a:extLst>
                    <a:ext uri="{9D8B030D-6E8A-4147-A177-3AD203B41FA5}">
                      <a16:colId xmlns:a16="http://schemas.microsoft.com/office/drawing/2014/main" val="3620040784"/>
                    </a:ext>
                  </a:extLst>
                </a:gridCol>
                <a:gridCol w="17533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ФИО,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рождения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Учебное заведение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Профессиональная склонность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1412346"/>
                  </a:ext>
                </a:extLst>
              </a:tr>
              <a:tr h="6326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Афутина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В.Ю.,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20.03.2005г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Нижневартовск,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 СПО </a:t>
                      </a: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ХМАО-Югры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Нижневартовский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строительный колледж»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Дизайн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(по отраслям)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623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Вербова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А.И.,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11.09.2003г.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Находка,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«Находкинский гуманитарно-политехнический колледж»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Парикмахер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508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Елистратова А.К.,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18.09.2004г.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Челябинск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ВО «Южно-Уральский государственный институт искусств имени П.И. Чайковского»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Хореограф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7020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Зубавичус А.Е.,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30.06.2003г.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Архангельск,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«Архангельский индустриальный колледж»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Парикмахер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402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Кассинова Е.Д.,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12.07.2005г.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Борисоглебск,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«Борисоглебский медицинский колледж»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Сестринское дело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1155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Квитко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Д.В.,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20.06.2003г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Улан-Удэ,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A2B4D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ГБПОУ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«Байкальский колледж туризма и сервиса»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Гостиничный сервис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418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Курышева В.В.,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17.06.2004г.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Петропавловск-Камчатский,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КГПОАУ «Камчатский колледж технологии и сервиса»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Повар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кондитер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381288"/>
                  </a:ext>
                </a:extLst>
              </a:tr>
              <a:tr h="3521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Минакова Ж.А.,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09.11.2003г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Калач, ГБПОУ ВО «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Калачеевский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аграрный техникум»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Рабочий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зеленого хозяйства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Эстетический вид деятельности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17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Савеня К.М.,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15.08.2003г.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Дивногорск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КГБПОУ «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Дивногорский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гидроэнергетический техникум им. А. Е. Бочкина»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 отделочных строительных работ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людьми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0876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Цурикова Я.Р.,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16.08.2005г.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Курган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ГБПОУ «Курганский государственный колледж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и эксплуатация зданий и сооружений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деятельность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81158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14201" y="6122894"/>
            <a:ext cx="414780" cy="512221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3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7577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развития проекта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37018" y="1376218"/>
            <a:ext cx="6040582" cy="44057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Выбор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является очень сложным и ответственным шагом в жизни каждого человека. И поэтому подходить к нему надо, обдуманно, взвесив все «за» и «против», чтобы потом не сожалеть и не испытывать чувство разочарования за свой выбор.</a:t>
            </a: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выбор профессии – путь к успеху.</a:t>
            </a:r>
          </a:p>
          <a:p>
            <a:pPr marL="0" indent="0">
              <a:buNone/>
            </a:pP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данную работу можно рекомендовать для старшеклассников с целью решения проблемы выбора профессии в стенах нашего учреждения как краткосрочная перспектива на ближайший период 1-3 года.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52" y="1376219"/>
            <a:ext cx="4445166" cy="446876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641106" y="6104964"/>
            <a:ext cx="510988" cy="434699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8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513" y="665652"/>
            <a:ext cx="9001679" cy="1478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39718" y="6104965"/>
            <a:ext cx="618564" cy="540932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fld>
            <a:endParaRPr lang="ru-RU" sz="1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764" y="282805"/>
            <a:ext cx="9266549" cy="636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1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32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1628503"/>
            <a:ext cx="8951822" cy="3779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схему выбора будущей профессии, в соответствии с интересами, способностями, индивидуальными особенностями обучающихся и по разработанной схеме определиться с выбором профессии.</a:t>
            </a:r>
            <a:endParaRPr lang="ru-RU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624007" y="5995446"/>
            <a:ext cx="612743" cy="593889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31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2102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2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706880"/>
            <a:ext cx="9905999" cy="3917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склонностей, способностей, индивидуальных особенностей обучающихся.</a:t>
            </a:r>
          </a:p>
          <a:p>
            <a:pPr marL="0" lv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Разработка схемы по выбору будущей профессии. 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Составление </a:t>
            </a:r>
            <a:r>
              <a:rPr lang="ru-RU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профессиограммы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 выбранной профессии.</a:t>
            </a:r>
          </a:p>
          <a:p>
            <a:pPr marL="0" lv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Содействие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помощь в продолжении и получении профессионального образования обучающихся. </a:t>
            </a:r>
          </a:p>
          <a:p>
            <a:pPr marL="457200" indent="-457200"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699423" y="5883274"/>
            <a:ext cx="669303" cy="696635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ru-RU" sz="1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8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402" y="129396"/>
            <a:ext cx="9905998" cy="520461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проекта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649856"/>
            <a:ext cx="9905999" cy="59771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проект состоит из нескольких этапов:</a:t>
            </a:r>
          </a:p>
          <a:p>
            <a:pPr marL="0" indent="0">
              <a:buNone/>
            </a:pPr>
            <a:r>
              <a:rPr lang="ru-RU" sz="7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этап подготовительный: 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проблемы, определение цели и задач проекта 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группы проекта;</a:t>
            </a:r>
            <a:endParaRPr lang="ru-RU" sz="7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оставление плана реализации проекта и ознакомление с ним участников.</a:t>
            </a:r>
          </a:p>
          <a:p>
            <a:pPr marL="0" indent="0">
              <a:buNone/>
            </a:pPr>
            <a:r>
              <a:rPr lang="ru-RU" sz="7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этап основной, практический:</a:t>
            </a:r>
          </a:p>
          <a:p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с целевой группой по плану реализации проекта;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создание схемы выбора будущей профессии;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выбор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на основе </a:t>
            </a: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схемы; </a:t>
            </a:r>
            <a:endParaRPr lang="ru-RU" sz="7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7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профессиограммы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 выбранной профессии;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востребованности профессии в регионе проживания;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выбор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 учебного заведения по месту жительства обучающейся</a:t>
            </a: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7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 этап итоговый: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 реализации проекта;</a:t>
            </a:r>
          </a:p>
          <a:p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</a:p>
          <a:p>
            <a:pPr marL="0" indent="0">
              <a:buNone/>
            </a:pPr>
            <a:endParaRPr lang="ru-RU" sz="6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6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567447" y="6080289"/>
            <a:ext cx="763572" cy="546754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39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226243"/>
            <a:ext cx="9905998" cy="8226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проекта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977152"/>
            <a:ext cx="9705882" cy="5213281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реализации проекта использовались ресурсы учреждения: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технические: кабинет (мастерская), компьютер, принтер;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мастера производственного обучения, педагоги;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нформационные,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интернетресурсы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84263" y="5883274"/>
            <a:ext cx="516903" cy="640074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759343"/>
              </p:ext>
            </p:extLst>
          </p:nvPr>
        </p:nvGraphicFramePr>
        <p:xfrm>
          <a:off x="1395168" y="2601798"/>
          <a:ext cx="8764832" cy="3588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0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8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1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19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Комментарии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0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Интернет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 наличии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2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Транспортные расходы на экскурсии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18700 -00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Мастерская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 наличии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8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Компьютер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 наличии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2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Принтер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 наличии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7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435429"/>
            <a:ext cx="8530319" cy="627017"/>
          </a:xfrm>
        </p:spPr>
        <p:txBody>
          <a:bodyPr>
            <a:norm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план реализации проекта</a:t>
            </a:r>
            <a:endParaRPr lang="ru-RU" sz="28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8872" y="1280160"/>
            <a:ext cx="8457871" cy="3977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87958" y="5957740"/>
            <a:ext cx="622170" cy="537328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566542"/>
              </p:ext>
            </p:extLst>
          </p:nvPr>
        </p:nvGraphicFramePr>
        <p:xfrm>
          <a:off x="1948872" y="1280160"/>
          <a:ext cx="8829962" cy="5120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6115">
                  <a:extLst>
                    <a:ext uri="{9D8B030D-6E8A-4147-A177-3AD203B41FA5}">
                      <a16:colId xmlns:a16="http://schemas.microsoft.com/office/drawing/2014/main" val="3522325073"/>
                    </a:ext>
                  </a:extLst>
                </a:gridCol>
                <a:gridCol w="1320526">
                  <a:extLst>
                    <a:ext uri="{9D8B030D-6E8A-4147-A177-3AD203B41FA5}">
                      <a16:colId xmlns:a16="http://schemas.microsoft.com/office/drawing/2014/main" val="2431961974"/>
                    </a:ext>
                  </a:extLst>
                </a:gridCol>
                <a:gridCol w="2943321">
                  <a:extLst>
                    <a:ext uri="{9D8B030D-6E8A-4147-A177-3AD203B41FA5}">
                      <a16:colId xmlns:a16="http://schemas.microsoft.com/office/drawing/2014/main" val="4100299593"/>
                    </a:ext>
                  </a:extLst>
                </a:gridCol>
              </a:tblGrid>
              <a:tr h="631266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Подготовительный этап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8767861"/>
                  </a:ext>
                </a:extLst>
              </a:tr>
              <a:tr h="122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Ответственные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7636560"/>
                  </a:ext>
                </a:extLst>
              </a:tr>
              <a:tr h="32676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1.1.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Постановка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проблемы, определение цели и задач проекта.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1.2. Формирование целевой группы проекта.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1.3. Определение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и составление плана по выполнению проекта.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Октябрь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Спирина С., обучающаяся,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мастера п/о: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Гарифуллина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З.Г.,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Галиулова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 О.М.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4488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10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618518"/>
            <a:ext cx="9344297" cy="1478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93691" y="5883274"/>
            <a:ext cx="480767" cy="480468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ru-RU" sz="1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078737"/>
              </p:ext>
            </p:extLst>
          </p:nvPr>
        </p:nvGraphicFramePr>
        <p:xfrm>
          <a:off x="1341120" y="200297"/>
          <a:ext cx="9344297" cy="616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7454">
                  <a:extLst>
                    <a:ext uri="{9D8B030D-6E8A-4147-A177-3AD203B41FA5}">
                      <a16:colId xmlns:a16="http://schemas.microsoft.com/office/drawing/2014/main" val="1279280882"/>
                    </a:ext>
                  </a:extLst>
                </a:gridCol>
                <a:gridCol w="1053806">
                  <a:extLst>
                    <a:ext uri="{9D8B030D-6E8A-4147-A177-3AD203B41FA5}">
                      <a16:colId xmlns:a16="http://schemas.microsoft.com/office/drawing/2014/main" val="3944174938"/>
                    </a:ext>
                  </a:extLst>
                </a:gridCol>
                <a:gridCol w="1663037">
                  <a:extLst>
                    <a:ext uri="{9D8B030D-6E8A-4147-A177-3AD203B41FA5}">
                      <a16:colId xmlns:a16="http://schemas.microsoft.com/office/drawing/2014/main" val="785018963"/>
                    </a:ext>
                  </a:extLst>
                </a:gridCol>
              </a:tblGrid>
              <a:tr h="35578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Основной, практический этап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693285"/>
                  </a:ext>
                </a:extLst>
              </a:tr>
              <a:tr h="589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Ответственные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6006685"/>
                  </a:ext>
                </a:extLst>
              </a:tr>
              <a:tr h="27114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2.1.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Анкетирование  обучающихся по теме: «Проблема выбора».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2.2. Работа целевой группы с пособием по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профориентированию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«Путь в профессию».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2.3.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Психологические тренинги, упражнения: «Профессия и карьера», «Искусство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самопрезентации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», «Конструктивное взаимодействие»,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«Я-Другой, Карьера-Дело», «Аукцион».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2.4.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Профориентационные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игры: «Собеседование», «Контакты и Конфликты».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2.5. Проведение тестирования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методикам Е.А. Климова, Л.А.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Йовайши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для определения склонностей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способностей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 различным сферам профессиональной деятельности.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Октябрь-декабрь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920129"/>
                  </a:ext>
                </a:extLst>
              </a:tr>
              <a:tr h="2191025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2.6. Профессиональные пробы по рабочим специальностям училища;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2.7. Экскурсии: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гостиница «Виктория», ресторан «Галант»,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Ишимбайская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трикотажная фабрика,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Ишимбайская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чулочно-носочная фабрика, Южно-уральский ботанический сад,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лимонарий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республиканский телецентр на канале «БСТ» в г. Уфа, ООО «Теплый дом»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Ишимбайская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строительная компания, парикмахерская «Глория».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-декабрь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Мастера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производствен-ного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обучения, педагоги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592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611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704" y="618518"/>
            <a:ext cx="9483634" cy="1478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7337" y="5883274"/>
            <a:ext cx="505097" cy="561069"/>
          </a:xfrm>
        </p:spPr>
        <p:txBody>
          <a:bodyPr/>
          <a:lstStyle/>
          <a:p>
            <a:fld id="{083D7D49-287E-42A0-86CB-9F8FD7CA27F4}" type="slidenum"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147405"/>
              </p:ext>
            </p:extLst>
          </p:nvPr>
        </p:nvGraphicFramePr>
        <p:xfrm>
          <a:off x="1323704" y="618517"/>
          <a:ext cx="9370422" cy="5978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3843">
                  <a:extLst>
                    <a:ext uri="{9D8B030D-6E8A-4147-A177-3AD203B41FA5}">
                      <a16:colId xmlns:a16="http://schemas.microsoft.com/office/drawing/2014/main" val="3195808286"/>
                    </a:ext>
                  </a:extLst>
                </a:gridCol>
                <a:gridCol w="2015471">
                  <a:extLst>
                    <a:ext uri="{9D8B030D-6E8A-4147-A177-3AD203B41FA5}">
                      <a16:colId xmlns:a16="http://schemas.microsoft.com/office/drawing/2014/main" val="2169840966"/>
                    </a:ext>
                  </a:extLst>
                </a:gridCol>
                <a:gridCol w="3091108">
                  <a:extLst>
                    <a:ext uri="{9D8B030D-6E8A-4147-A177-3AD203B41FA5}">
                      <a16:colId xmlns:a16="http://schemas.microsoft.com/office/drawing/2014/main" val="3261249124"/>
                    </a:ext>
                  </a:extLst>
                </a:gridCol>
              </a:tblGrid>
              <a:tr h="648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Ответственные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8883803"/>
                  </a:ext>
                </a:extLst>
              </a:tr>
              <a:tr h="120510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2.8. Создание схемы «Выбора будущей профессии».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Январь-февраль 2021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Спирина С.,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мастера п /о: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Гарифуллина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З.Г. 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Галиулова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О.М.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076464"/>
                  </a:ext>
                </a:extLst>
              </a:tr>
              <a:tr h="2038523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2.9. Применение схемы «Выбора будущей профессии» для целевой группы.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2.10. Составление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профессиограмм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2.11. Изучение востребованности профессий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регионах проживания.</a:t>
                      </a:r>
                    </a:p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2.12. Выбор будущих учебных заведений по месту жительства обучающихся.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Март-апрель 2021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Спирина С.,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мастера п/о:</a:t>
                      </a:r>
                    </a:p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Гарифуллина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З.Г., </a:t>
                      </a:r>
                    </a:p>
                    <a:p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Галиулова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О.М.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152461"/>
                  </a:ext>
                </a:extLst>
              </a:tr>
              <a:tr h="375950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этап итоговый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297941"/>
                  </a:ext>
                </a:extLst>
              </a:tr>
              <a:tr h="756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3.1.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Оформление результатов и подведение итогов проекта.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3.2.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Оп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ределение перспектив развития проекта.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3.3. Презентация проекта.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Май –Июнь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Спирина С,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мастера п/о: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Гарифуллина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З.Г. </a:t>
                      </a:r>
                    </a:p>
                    <a:p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Галиулова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О.М.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228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21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2900</TotalTime>
  <Words>1535</Words>
  <Application>Microsoft Office PowerPoint</Application>
  <PresentationFormat>Широкоэкранный</PresentationFormat>
  <Paragraphs>388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Arial Unicode MS</vt:lpstr>
      <vt:lpstr>Calibri</vt:lpstr>
      <vt:lpstr>Times New Roman</vt:lpstr>
      <vt:lpstr>Trebuchet MS</vt:lpstr>
      <vt:lpstr>Tw Cen MT</vt:lpstr>
      <vt:lpstr>Контур</vt:lpstr>
      <vt:lpstr> номинация:  «Взгляд в надежное будущее»  Тема: «Выбор будущей профессии»</vt:lpstr>
      <vt:lpstr>                                                                                                                      Постановка проблемы  Как правильно выбрать будущую профессию?  Где можно получить профессиональное образование, которое соответствует моим способностям? Где можно успешно самореализоваться, получив выбранную профессию?</vt:lpstr>
      <vt:lpstr>Цель:</vt:lpstr>
      <vt:lpstr>Задачи:</vt:lpstr>
      <vt:lpstr>Описание проекта</vt:lpstr>
      <vt:lpstr>Ресурсы проекта </vt:lpstr>
      <vt:lpstr>Рабочий план реализации проекта</vt:lpstr>
      <vt:lpstr>Презентация PowerPoint</vt:lpstr>
      <vt:lpstr>Презентация PowerPoint</vt:lpstr>
      <vt:lpstr>      результаты реализации Проекта  Анкета-опросник «Проблема выбора»</vt:lpstr>
      <vt:lpstr>Участие в тренингах  </vt:lpstr>
      <vt:lpstr>Проведение тестирований</vt:lpstr>
      <vt:lpstr>                    Результат тестирования целевой группы        по методике Е.А. Климова </vt:lpstr>
      <vt:lpstr>Результат тестирования целевой группы  по методике Л.А. Йовайши</vt:lpstr>
      <vt:lpstr>Участие в профессиональных пробах </vt:lpstr>
      <vt:lpstr>Экскурсии </vt:lpstr>
      <vt:lpstr>Схема  выбора будущей профессии</vt:lpstr>
      <vt:lpstr>Моя профессия</vt:lpstr>
      <vt:lpstr>Профессиограмма профессии парикмахер</vt:lpstr>
      <vt:lpstr>Мой выбор будущей профессии</vt:lpstr>
      <vt:lpstr>Выбор будущей профессии целевой группы </vt:lpstr>
      <vt:lpstr>Перспективы развития проекта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будущей профессии</dc:title>
  <dc:creator>Inkin</dc:creator>
  <cp:lastModifiedBy>79871</cp:lastModifiedBy>
  <cp:revision>182</cp:revision>
  <cp:lastPrinted>2021-08-14T09:33:44Z</cp:lastPrinted>
  <dcterms:created xsi:type="dcterms:W3CDTF">2021-08-07T05:31:40Z</dcterms:created>
  <dcterms:modified xsi:type="dcterms:W3CDTF">2021-08-23T20:00:39Z</dcterms:modified>
</cp:coreProperties>
</file>