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87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2" r:id="rId29"/>
    <p:sldId id="285" r:id="rId30"/>
    <p:sldId id="286" r:id="rId31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6D4B7-5015-4779-91A9-6CA219BF5CB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F59ED-9D83-46E6-BF86-C4E748F44E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6856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B4F8C-9439-44F9-9184-15AA6564AA5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E1DC0-F304-4B3D-9BC5-3FE468EC9B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7730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0F4D4-DB57-46A0-9094-ED519DA4171F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6976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5C90-B83B-4285-8D9A-F085CD921666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293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77D6-A3F9-4BC0-A7EA-6C5E6D68E66C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422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4D1E-068B-4ADB-AFB0-485BE4066D24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300409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FC28F-5717-4597-82D2-26A37B700938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7763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25DB7-5F3B-4300-B23C-F8DECBCB5309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5834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614A-B838-4A4C-A69A-DC76E8D47AC8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1459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DED4C-A608-441F-83C9-3C2755D6EB0A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3292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8FBF5-770D-4447-9A69-6CF4AF97D8FE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738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D7E3E-93FB-47CE-BD7F-89910984B6C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100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E6E1-2DAD-47C5-84B7-055185D4D073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267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A82E4-0F9C-407E-8EBF-E4035D34B59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192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B3AAC-CF6D-4F7E-872D-9BF22004E809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254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BB9C3-8024-4CC3-BFC4-0D8BA9C09775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456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3B1B-22E8-40F7-8B0A-8E8D0BFECD4E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610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1D53C-9D45-46B9-9629-F5A3A4F037FF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4929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D2F7B-28D8-46FE-9558-60ABA8E387E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904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00DDC78-8853-40B3-86CF-D95EDF80ED1B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E6F3A-29F9-4410-8FCC-F22ABAF251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9560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1.xml"/><Relationship Id="rId18" Type="http://schemas.openxmlformats.org/officeDocument/2006/relationships/slide" Target="slide12.xml"/><Relationship Id="rId26" Type="http://schemas.openxmlformats.org/officeDocument/2006/relationships/slide" Target="slide28.xml"/><Relationship Id="rId3" Type="http://schemas.openxmlformats.org/officeDocument/2006/relationships/slide" Target="slide19.xml"/><Relationship Id="rId21" Type="http://schemas.openxmlformats.org/officeDocument/2006/relationships/slide" Target="slide27.xml"/><Relationship Id="rId7" Type="http://schemas.openxmlformats.org/officeDocument/2006/relationships/slide" Target="slide5.xml"/><Relationship Id="rId12" Type="http://schemas.openxmlformats.org/officeDocument/2006/relationships/slide" Target="slide6.xml"/><Relationship Id="rId17" Type="http://schemas.openxmlformats.org/officeDocument/2006/relationships/slide" Target="slide8.xml"/><Relationship Id="rId25" Type="http://schemas.openxmlformats.org/officeDocument/2006/relationships/slide" Target="slide23.xml"/><Relationship Id="rId2" Type="http://schemas.openxmlformats.org/officeDocument/2006/relationships/slide" Target="slide24.xml"/><Relationship Id="rId16" Type="http://schemas.openxmlformats.org/officeDocument/2006/relationships/slide" Target="slide26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25.xml"/><Relationship Id="rId24" Type="http://schemas.openxmlformats.org/officeDocument/2006/relationships/slide" Target="slide18.xml"/><Relationship Id="rId5" Type="http://schemas.openxmlformats.org/officeDocument/2006/relationships/slide" Target="slide9.xml"/><Relationship Id="rId15" Type="http://schemas.openxmlformats.org/officeDocument/2006/relationships/slide" Target="slide21.xml"/><Relationship Id="rId23" Type="http://schemas.openxmlformats.org/officeDocument/2006/relationships/slide" Target="slide13.xml"/><Relationship Id="rId28" Type="http://schemas.openxmlformats.org/officeDocument/2006/relationships/image" Target="../media/image9.jpeg"/><Relationship Id="rId10" Type="http://schemas.openxmlformats.org/officeDocument/2006/relationships/slide" Target="slide20.xml"/><Relationship Id="rId19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5.xml"/><Relationship Id="rId14" Type="http://schemas.openxmlformats.org/officeDocument/2006/relationships/slide" Target="slide16.xml"/><Relationship Id="rId22" Type="http://schemas.openxmlformats.org/officeDocument/2006/relationships/slide" Target="slide7.xml"/><Relationship Id="rId27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dn0.tnwcdn.com/wp-content/blogs.dir/1/files/2011/10/shutterstock_71242699.jpg" TargetMode="External"/><Relationship Id="rId2" Type="http://schemas.openxmlformats.org/officeDocument/2006/relationships/hyperlink" Target="http://vodabereg.ru/wp-content/uploads/2016/12/photo_tornado_03-e148309933962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s4.pikabu.ru/post_img/big/2015/08/26/6/1440579015_206180338.jpg" TargetMode="External"/><Relationship Id="rId5" Type="http://schemas.openxmlformats.org/officeDocument/2006/relationships/hyperlink" Target="http://www.unfire01.ru/uploads/media/s_gr_i_rs_01.jpg" TargetMode="External"/><Relationship Id="rId4" Type="http://schemas.openxmlformats.org/officeDocument/2006/relationships/hyperlink" Target="http://stroyobzor.ua/assets/files/%D1%84%D0%BE%D1%82%D0%BE%20WWW/%D0%9D%D0%9E%D0%92%D0%90%D0%AF/%D0%BF%D0%BE%D0%B6%D0%B0%D1%80%D0%BD%D0%B0%D1%8F%20%D0%BC%D0%B0%D1%88%D0%B8%D0%BD%D0%B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87553"/>
            <a:ext cx="12192001" cy="1822147"/>
          </a:xfrm>
        </p:spPr>
        <p:txBody>
          <a:bodyPr/>
          <a:lstStyle/>
          <a:p>
            <a:pPr algn="ctr"/>
            <a:r>
              <a:rPr lang="ru-RU" sz="5400" b="1" dirty="0" smtClean="0"/>
              <a:t>Викторина</a:t>
            </a:r>
            <a:br>
              <a:rPr lang="ru-RU" sz="5400" b="1" dirty="0" smtClean="0"/>
            </a:br>
            <a:r>
              <a:rPr lang="ru-RU" sz="5400" b="1" dirty="0" smtClean="0"/>
              <a:t>«Своя игра – Климат России»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87043" y="4088611"/>
            <a:ext cx="5588643" cy="1769194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Учитель географии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МОУ «Тверской лицей» Г.Тверь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Дмитриев  Сергей Вячеславович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1746" name="Picture 2" descr="ÐÐ°ÑÑÐ¸Ð½ÐºÐ¸ Ð¿Ð¾ Ð·Ð°Ð¿ÑÐ¾ÑÑ Ð¿Ð°Ð¼ÑÑÐ½Ð¸ÐºÐ¸ ÑÐ²ÑÐ·Ð°Ð½Ð½ÑÐµ Ñ ÐºÐ»Ð¸Ð¼Ð°ÑÐ¾Ð¼ 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99460"/>
            <a:ext cx="5223947" cy="34826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2932" y="3351212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Петропавловск-Камчатский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2504"/>
            <a:ext cx="630579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географии    8 класс</a:t>
            </a:r>
          </a:p>
          <a:p>
            <a:pPr algn="ctr"/>
            <a:r>
              <a:rPr lang="ru-RU" sz="2800" b="1" dirty="0" smtClean="0"/>
              <a:t>Тема: «Климат  России»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273577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027" y="286368"/>
            <a:ext cx="10074196" cy="1400530"/>
          </a:xfrm>
        </p:spPr>
        <p:txBody>
          <a:bodyPr/>
          <a:lstStyle/>
          <a:p>
            <a:r>
              <a:rPr lang="ru-RU" dirty="0" smtClean="0"/>
              <a:t>Самое жаркое место в России 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4220" y="403191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 Калмыкия, плюс 45,4°С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22530" name="Picture 2" descr="ÐÐ°ÑÑÐ¸Ð½ÐºÐ¸ Ð¿Ð¾ Ð·Ð°Ð¿ÑÐ¾ÑÑ ÑÐ°Ð¼Ð¾Ðµ Ð¶Ð°ÑÐºÐ¾Ðµ Ð¼ÐµÑÑÐ¾ Ð²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3237" y="4380089"/>
            <a:ext cx="3727657" cy="2096808"/>
          </a:xfrm>
          <a:prstGeom prst="rect">
            <a:avLst/>
          </a:prstGeom>
          <a:noFill/>
        </p:spPr>
      </p:pic>
      <p:pic>
        <p:nvPicPr>
          <p:cNvPr id="22532" name="Picture 4" descr="ÐÐ°ÑÑÐ¸Ð½ÐºÐ¸ Ð¿Ð¾ Ð·Ð°Ð¿ÑÐ¾ÑÑ ÑÐ°Ð¼Ð¾Ðµ Ð¶Ð°ÑÐºÐ¾Ðµ Ð¼ÐµÑÑÐ¾ Ð² ÑÐ¾ÑÑÐ¸Ð¸"/>
          <p:cNvPicPr>
            <a:picLocks noChangeAspect="1" noChangeArrowheads="1"/>
          </p:cNvPicPr>
          <p:nvPr/>
        </p:nvPicPr>
        <p:blipFill>
          <a:blip r:embed="rId4" cstate="print"/>
          <a:srcRect b="4742"/>
          <a:stretch>
            <a:fillRect/>
          </a:stretch>
        </p:blipFill>
        <p:spPr bwMode="auto">
          <a:xfrm>
            <a:off x="428708" y="1140032"/>
            <a:ext cx="4144446" cy="2636321"/>
          </a:xfrm>
          <a:prstGeom prst="rect">
            <a:avLst/>
          </a:prstGeom>
          <a:noFill/>
        </p:spPr>
      </p:pic>
      <p:pic>
        <p:nvPicPr>
          <p:cNvPr id="22534" name="Picture 6" descr="ÐÐ°ÑÑÐ¸Ð½ÐºÐ¸ Ð¿Ð¾ Ð·Ð°Ð¿ÑÐ¾ÑÑ ÑÐ°Ð¼Ð¾Ðµ Ð¶Ð°ÑÐºÐ¾Ðµ Ð¼ÐµÑÑÐ¾ Ð² ÑÐ¾ÑÑÐ¸Ð¸ ÑÑÑ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9397" y="4519456"/>
            <a:ext cx="2753881" cy="2065411"/>
          </a:xfrm>
          <a:prstGeom prst="rect">
            <a:avLst/>
          </a:prstGeom>
          <a:noFill/>
        </p:spPr>
      </p:pic>
      <p:pic>
        <p:nvPicPr>
          <p:cNvPr id="22536" name="Picture 8" descr="Ð¤Ð»Ð°Ð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3838" y="2030680"/>
            <a:ext cx="3377418" cy="1688709"/>
          </a:xfrm>
          <a:prstGeom prst="rect">
            <a:avLst/>
          </a:prstGeom>
          <a:noFill/>
        </p:spPr>
      </p:pic>
      <p:pic>
        <p:nvPicPr>
          <p:cNvPr id="22538" name="Picture 10" descr="ÐÐµÑÐ±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3923" y="1249902"/>
            <a:ext cx="1340716" cy="15492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53659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392" y="482494"/>
            <a:ext cx="10074196" cy="1400530"/>
          </a:xfrm>
        </p:spPr>
        <p:txBody>
          <a:bodyPr/>
          <a:lstStyle/>
          <a:p>
            <a:r>
              <a:rPr lang="ru-RU" dirty="0" smtClean="0"/>
              <a:t>Какой город является самым дождливым и туманным городом России?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4219" y="2478597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Северо-Курильск,1844 мм осадков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21506" name="Picture 2" descr="ÐÐ°ÑÑÐ¸Ð½ÐºÐ¸ Ð¿Ð¾ Ð·Ð°Ð¿ÑÐ¾ÑÑ ÑÐ°Ð¼ÑÐ¹ Ð´Ð¾Ð¶Ð´Ð»Ð¸Ð²ÑÐ¹ Ð³Ð¾ÑÐ¾Ð´ Ð² ÑÐ¾ÑÑÐ¸Ð¸ ÑÐµÐ²ÐµÑÐ¾ ÐºÑÑÐ¸Ð»ÑÑ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31969"/>
            <a:ext cx="4900328" cy="2980706"/>
          </a:xfrm>
          <a:prstGeom prst="rect">
            <a:avLst/>
          </a:prstGeom>
          <a:noFill/>
        </p:spPr>
      </p:pic>
      <p:pic>
        <p:nvPicPr>
          <p:cNvPr id="21508" name="Picture 4" descr="ÐÐ°ÑÑÐ¸Ð½ÐºÐ¸ Ð¿Ð¾ Ð·Ð°Ð¿ÑÐ¾ÑÑ ÑÐµÐ²ÐµÑÐ¾ ÐºÑÑÐ¸Ð»ÑÑÐ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7586" y="3348842"/>
            <a:ext cx="4077195" cy="3057896"/>
          </a:xfrm>
          <a:prstGeom prst="rect">
            <a:avLst/>
          </a:prstGeom>
          <a:noFill/>
        </p:spPr>
      </p:pic>
      <p:pic>
        <p:nvPicPr>
          <p:cNvPr id="21510" name="Picture 6" descr="ÐÐ°ÑÑÐ¸Ð½ÐºÐ¸ Ð¿Ð¾ Ð·Ð°Ð¿ÑÐ¾ÑÑ ÑÐµÐ²ÐµÑÐ¾ ÐºÑÑÐ¸Ð»ÑÑÐº Ð³ÐµÑÐ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4644" y="190005"/>
            <a:ext cx="2036207" cy="25481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2540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58" y="452441"/>
            <a:ext cx="10074196" cy="1400530"/>
          </a:xfrm>
        </p:spPr>
        <p:txBody>
          <a:bodyPr/>
          <a:lstStyle/>
          <a:p>
            <a:r>
              <a:rPr lang="ru-RU" dirty="0" smtClean="0"/>
              <a:t>Где выпадает меньше всего дождей?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4220" y="403191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Верхоянск (Якутия), 178 мм в год.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Показать ответ</a:t>
            </a:r>
            <a:endParaRPr lang="ru-RU" sz="2000" dirty="0"/>
          </a:p>
        </p:txBody>
      </p:sp>
      <p:pic>
        <p:nvPicPr>
          <p:cNvPr id="20482" name="Picture 2" descr="ÐÐ°ÑÑÐ¸Ð½ÐºÐ¸ Ð¿Ð¾ Ð·Ð°Ð¿ÑÐ¾ÑÑ Ð²ÐµÑÑÐ¾ÑÐ½ÑÐº Ð³ÐµÑÐ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6432" y="391886"/>
            <a:ext cx="1905000" cy="1905000"/>
          </a:xfrm>
          <a:prstGeom prst="rect">
            <a:avLst/>
          </a:prstGeom>
          <a:noFill/>
        </p:spPr>
      </p:pic>
      <p:pic>
        <p:nvPicPr>
          <p:cNvPr id="20484" name="Picture 4" descr="ÐÐ°ÑÑÐ¸Ð½ÐºÐ¸ Ð¿Ð¾ Ð·Ð°Ð¿ÑÐ¾ÑÑ Ð²ÐµÑÑÐ¾ÑÐ½ÑÐº  ÑÐºÑÑÐ¸Ñ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59" y="1326628"/>
            <a:ext cx="4608409" cy="2592230"/>
          </a:xfrm>
          <a:prstGeom prst="rect">
            <a:avLst/>
          </a:prstGeom>
          <a:noFill/>
        </p:spPr>
      </p:pic>
      <p:pic>
        <p:nvPicPr>
          <p:cNvPr id="20486" name="Picture 6" descr="ÐÐ°ÑÑÐ¸Ð½ÐºÐ¸ Ð¿Ð¾ Ð·Ð°Ð¿ÑÐ¾ÑÑ Ð²ÐµÑÑÐ¾ÑÐ½ÑÐº  ÑÐºÑÑÐ¸Ñ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453" y="4782766"/>
            <a:ext cx="2857500" cy="2075234"/>
          </a:xfrm>
          <a:prstGeom prst="rect">
            <a:avLst/>
          </a:prstGeom>
          <a:noFill/>
        </p:spPr>
      </p:pic>
      <p:pic>
        <p:nvPicPr>
          <p:cNvPr id="20488" name="Picture 8" descr="ÐÐ°ÑÑÐ¸Ð½ÐºÐ¸ Ð¿Ð¾ Ð·Ð°Ð¿ÑÐ¾ÑÑ Ð²ÐµÑÑÐ¾ÑÐ½ÑÐº Ð´Ð¾ÑÑÐ¾Ð¿ÑÐ¸Ð¼ÐµÑÐ°ÑÐµÐ»ÑÐ½Ð¾ÑÑÐ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6915" y="4750130"/>
            <a:ext cx="2647002" cy="2107870"/>
          </a:xfrm>
          <a:prstGeom prst="rect">
            <a:avLst/>
          </a:prstGeom>
          <a:noFill/>
        </p:spPr>
      </p:pic>
      <p:pic>
        <p:nvPicPr>
          <p:cNvPr id="20490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6994" y="4678878"/>
            <a:ext cx="3193266" cy="2127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98779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8" y="144493"/>
            <a:ext cx="10074196" cy="1400530"/>
          </a:xfrm>
        </p:spPr>
        <p:txBody>
          <a:bodyPr/>
          <a:lstStyle/>
          <a:p>
            <a:r>
              <a:rPr lang="ru-RU" dirty="0" smtClean="0"/>
              <a:t>Где в  России зафиксирован самый большой снежный покров 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09201" y="545849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Камчатском полуострове – 2,89 метра.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1946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453" y="1875120"/>
            <a:ext cx="4419393" cy="2946262"/>
          </a:xfrm>
          <a:prstGeom prst="rect">
            <a:avLst/>
          </a:prstGeom>
          <a:noFill/>
        </p:spPr>
      </p:pic>
      <p:pic>
        <p:nvPicPr>
          <p:cNvPr id="19462" name="Picture 6" descr="ÐÐ°ÑÑÐ¸Ð½ÐºÐ¸ Ð¿Ð¾ Ð·Ð°Ð¿ÑÐ¾ÑÑ ÐºÐ°Ð¼ÑÐ°ÑÐºÐ° Ð·Ð¸Ð¼Ð¾Ð¹"/>
          <p:cNvPicPr>
            <a:picLocks noChangeAspect="1" noChangeArrowheads="1"/>
          </p:cNvPicPr>
          <p:nvPr/>
        </p:nvPicPr>
        <p:blipFill>
          <a:blip r:embed="rId4" cstate="print"/>
          <a:srcRect b="6184"/>
          <a:stretch>
            <a:fillRect/>
          </a:stretch>
        </p:blipFill>
        <p:spPr bwMode="auto">
          <a:xfrm>
            <a:off x="4573196" y="2354437"/>
            <a:ext cx="4143292" cy="3012077"/>
          </a:xfrm>
          <a:prstGeom prst="rect">
            <a:avLst/>
          </a:prstGeom>
          <a:noFill/>
        </p:spPr>
      </p:pic>
      <p:pic>
        <p:nvPicPr>
          <p:cNvPr id="19464" name="Picture 8" descr="ÐÐ°ÑÑÐ¸Ð½ÐºÐ¸ Ð¿Ð¾ Ð·Ð°Ð¿ÑÐ¾ÑÑ ÐºÐ°Ð¼ÑÐ°ÑÐºÐ° Ð·Ð¸Ð¼Ð¾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5242" y="902525"/>
            <a:ext cx="3148005" cy="2091674"/>
          </a:xfrm>
          <a:prstGeom prst="rect">
            <a:avLst/>
          </a:prstGeom>
          <a:noFill/>
        </p:spPr>
      </p:pic>
      <p:pic>
        <p:nvPicPr>
          <p:cNvPr id="19466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3903" y="4678878"/>
            <a:ext cx="2991364" cy="18361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1923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8" y="305980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смерч? 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85810" y="1160471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 атмосферный вихрь, возникающий в кучево-дождевом (грозовом) облаке 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933316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3" name="AutoShape 4" descr="Картинки по запросу оке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Картинки по запросу Торнад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08" y="2208809"/>
            <a:ext cx="4465122" cy="2978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ÐÐ°ÑÑÐ¸Ð½ÐºÐ¸ Ð¿Ð¾ Ð·Ð°Ð¿ÑÐ¾ÑÑ ÑÐ¼ÐµÑÑ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2572" y="4059212"/>
            <a:ext cx="4547054" cy="2579033"/>
          </a:xfrm>
          <a:prstGeom prst="rect">
            <a:avLst/>
          </a:prstGeom>
          <a:noFill/>
        </p:spPr>
      </p:pic>
      <p:pic>
        <p:nvPicPr>
          <p:cNvPr id="18436" name="Picture 4" descr="ÐÐ°ÑÑÐ¸Ð½ÐºÐ¸ Ð¿Ð¾ Ð·Ð°Ð¿ÑÐ¾ÑÑ ÑÐ¼ÐµÑÑ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57072" y="267195"/>
            <a:ext cx="2299855" cy="34497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29032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435" y="199102"/>
            <a:ext cx="10074196" cy="1400530"/>
          </a:xfrm>
        </p:spPr>
        <p:txBody>
          <a:bodyPr/>
          <a:lstStyle/>
          <a:p>
            <a:r>
              <a:rPr lang="ru-RU" b="1" dirty="0" smtClean="0"/>
              <a:t>Что такое гололед 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78932" y="180173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 слой льда на земле, деревьях, проводах, образующийся при заморозках после оттепели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933316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3" name="AutoShape 4" descr="Картинки по запросу океа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ÐÐ°ÑÑÐ¸Ð½ÐºÐ¸ Ð¿Ð¾ Ð·Ð°Ð¿ÑÐ¾ÑÑ Ð³Ð¾Ð»Ð¾Ð»ÐµÐ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710" y="3669475"/>
            <a:ext cx="3799609" cy="2849707"/>
          </a:xfrm>
          <a:prstGeom prst="rect">
            <a:avLst/>
          </a:prstGeom>
          <a:noFill/>
        </p:spPr>
      </p:pic>
      <p:pic>
        <p:nvPicPr>
          <p:cNvPr id="11" name="Picture 4" descr="ÐÐ°ÑÑÐ¸Ð½ÐºÐ¸ Ð¿Ð¾ Ð·Ð°Ð¿ÑÐ¾ÑÑ Ð³Ð¾Ð»Ð¾Ð»ÐµÐ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504" y="3679887"/>
            <a:ext cx="4180114" cy="2786744"/>
          </a:xfrm>
          <a:prstGeom prst="rect">
            <a:avLst/>
          </a:prstGeom>
          <a:noFill/>
        </p:spPr>
      </p:pic>
      <p:pic>
        <p:nvPicPr>
          <p:cNvPr id="12" name="Picture 6" descr="ÐÐ°ÑÑÐ¸Ð½ÐºÐ¸ Ð¿Ð¾ Ð·Ð°Ð¿ÑÐ¾ÑÑ Ð³Ð¾Ð»Ð¾Ð»ÐµÐ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60228" y="305714"/>
            <a:ext cx="3538847" cy="2606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29032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185" y="464317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суховей?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04204" y="1278384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Сухой горячий ветер, приносящий продолжительную засуху. 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41648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16386" name="Picture 2" descr="ÐÐ°ÑÑÐ¸Ð½ÐºÐ¸ Ð¿Ð¾ Ð·Ð°Ð¿ÑÐ¾ÑÑ ÑÑÑÐ¾Ð²ÐµÐ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9" y="2395330"/>
            <a:ext cx="4658793" cy="3043568"/>
          </a:xfrm>
          <a:prstGeom prst="rect">
            <a:avLst/>
          </a:prstGeom>
          <a:noFill/>
        </p:spPr>
      </p:pic>
      <p:pic>
        <p:nvPicPr>
          <p:cNvPr id="16388" name="Picture 4" descr="ÐÐ°ÑÑÐ¸Ð½ÐºÐ¸ Ð¿Ð¾ Ð·Ð°Ð¿ÑÐ¾ÑÑ ÑÑÑÐ¾Ð²ÐµÐ¹ Ð²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1765" y="178130"/>
            <a:ext cx="4711203" cy="2636322"/>
          </a:xfrm>
          <a:prstGeom prst="rect">
            <a:avLst/>
          </a:prstGeom>
          <a:noFill/>
        </p:spPr>
      </p:pic>
      <p:pic>
        <p:nvPicPr>
          <p:cNvPr id="16390" name="Picture 6" descr="ÐÐ°ÑÑÐ¸Ð½ÐºÐ¸ Ð¿Ð¾ Ð·Ð°Ð¿ÑÐ¾ÑÑ Ð²ÐµÑÐµÑ Ð² Ð¿ÑÑÑÑÐ½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1960" y="3728852"/>
            <a:ext cx="4006298" cy="26660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912617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38" y="134858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град?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45191" y="5244564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вид осадков в виде частиц льда преимущественно округлой формы. 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389976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15362" name="Picture 2" descr="ÐÐ°ÑÑÐ¸Ð½ÐºÐ¸ Ð¿Ð¾ Ð·Ð°Ð¿ÑÐ¾ÑÑ ÑÑÐ¾ ÑÐ°ÐºÐ¾Ðµ Ð³ÑÐ°Ð´"/>
          <p:cNvPicPr>
            <a:picLocks noChangeAspect="1" noChangeArrowheads="1"/>
          </p:cNvPicPr>
          <p:nvPr/>
        </p:nvPicPr>
        <p:blipFill>
          <a:blip r:embed="rId3" cstate="print"/>
          <a:srcRect b="9071"/>
          <a:stretch>
            <a:fillRect/>
          </a:stretch>
        </p:blipFill>
        <p:spPr bwMode="auto">
          <a:xfrm>
            <a:off x="369330" y="1757095"/>
            <a:ext cx="5334000" cy="3230542"/>
          </a:xfrm>
          <a:prstGeom prst="rect">
            <a:avLst/>
          </a:prstGeom>
          <a:noFill/>
        </p:spPr>
      </p:pic>
      <p:pic>
        <p:nvPicPr>
          <p:cNvPr id="15364" name="Picture 4" descr="ÐÐ°ÑÑÐ¸Ð½ÐºÐ¸ Ð¿Ð¾ Ð·Ð°Ð¿ÑÐ¾ÑÑ Ð³ÑÐ°Ð´"/>
          <p:cNvPicPr>
            <a:picLocks noChangeAspect="1" noChangeArrowheads="1"/>
          </p:cNvPicPr>
          <p:nvPr/>
        </p:nvPicPr>
        <p:blipFill>
          <a:blip r:embed="rId4" cstate="print"/>
          <a:srcRect b="4697"/>
          <a:stretch>
            <a:fillRect/>
          </a:stretch>
        </p:blipFill>
        <p:spPr bwMode="auto">
          <a:xfrm>
            <a:off x="5324353" y="145019"/>
            <a:ext cx="4405330" cy="3132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035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313" y="293241"/>
            <a:ext cx="10074196" cy="1400530"/>
          </a:xfrm>
        </p:spPr>
        <p:txBody>
          <a:bodyPr/>
          <a:lstStyle/>
          <a:p>
            <a:r>
              <a:rPr lang="ru-RU" sz="3600" dirty="0" smtClean="0"/>
              <a:t>Как называется продолжительный период устойчивой погоды с высокими для данной местности температурами воздуха и малым количеством осадков?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59662" y="2907543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Засуха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166118" y="3469488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</a:t>
            </a:r>
            <a:r>
              <a:rPr lang="ru-RU" dirty="0" smtClean="0"/>
              <a:t> ответ</a:t>
            </a:r>
            <a:endParaRPr lang="ru-RU" dirty="0"/>
          </a:p>
        </p:txBody>
      </p:sp>
      <p:pic>
        <p:nvPicPr>
          <p:cNvPr id="14338" name="Picture 2" descr="ÐÐ°ÑÑÐ¸Ð½ÐºÐ¸ Ð¿Ð¾ Ð·Ð°Ð¿ÑÐ¾ÑÑ Ð·Ð°ÑÑÑ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11" y="2766951"/>
            <a:ext cx="3494417" cy="2333501"/>
          </a:xfrm>
          <a:prstGeom prst="rect">
            <a:avLst/>
          </a:prstGeom>
          <a:noFill/>
        </p:spPr>
      </p:pic>
      <p:pic>
        <p:nvPicPr>
          <p:cNvPr id="14340" name="Picture 4" descr="ÐÐ°ÑÑÐ¸Ð½ÐºÐ¸ Ð¿Ð¾ Ð·Ð°Ð¿ÑÐ¾ÑÑ Ð·Ð°ÑÑÑ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704" y="4285384"/>
            <a:ext cx="4535179" cy="2157825"/>
          </a:xfrm>
          <a:prstGeom prst="rect">
            <a:avLst/>
          </a:prstGeom>
          <a:noFill/>
        </p:spPr>
      </p:pic>
      <p:pic>
        <p:nvPicPr>
          <p:cNvPr id="14342" name="Picture 6" descr="ÐÐ°ÑÑÐ¸Ð½ÐºÐ¸ Ð¿Ð¾ Ð·Ð°Ð¿ÑÐ¾ÑÑ Ð·Ð°ÑÑÑ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9530" y="4643252"/>
            <a:ext cx="2430978" cy="1823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2196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7" y="142504"/>
            <a:ext cx="10307111" cy="3206337"/>
          </a:xfrm>
        </p:spPr>
        <p:txBody>
          <a:bodyPr/>
          <a:lstStyle/>
          <a:p>
            <a:r>
              <a:rPr lang="ru-RU" sz="2000" dirty="0" smtClean="0"/>
              <a:t>	</a:t>
            </a:r>
            <a:r>
              <a:rPr lang="ru-RU" sz="2400" dirty="0" smtClean="0"/>
              <a:t> Определить какие атмосферные процессы описаны в стихах А.С.Пушкина 			</a:t>
            </a:r>
            <a:br>
              <a:rPr lang="ru-RU" sz="2400" dirty="0" smtClean="0"/>
            </a:br>
            <a:r>
              <a:rPr lang="ru-RU" sz="2400" dirty="0" smtClean="0"/>
              <a:t>									«Под голубыми небесами</a:t>
            </a:r>
            <a:br>
              <a:rPr lang="ru-RU" sz="2400" dirty="0" smtClean="0"/>
            </a:br>
            <a:r>
              <a:rPr lang="ru-RU" sz="2400" dirty="0" smtClean="0"/>
              <a:t>									Великолепными коврами</a:t>
            </a:r>
            <a:br>
              <a:rPr lang="ru-RU" sz="2400" dirty="0" smtClean="0"/>
            </a:br>
            <a:r>
              <a:rPr lang="ru-RU" sz="2400" dirty="0" smtClean="0"/>
              <a:t>                                           	 	Блестя на солнце, снег лежит;</a:t>
            </a:r>
            <a:br>
              <a:rPr lang="ru-RU" sz="2400" dirty="0" smtClean="0"/>
            </a:br>
            <a:r>
              <a:rPr lang="ru-RU" sz="2400" dirty="0" smtClean="0"/>
              <a:t>                                             	 Прозрачный лес один чернеет</a:t>
            </a:r>
            <a:br>
              <a:rPr lang="ru-RU" sz="2400" dirty="0" smtClean="0"/>
            </a:br>
            <a:r>
              <a:rPr lang="ru-RU" sz="2400" dirty="0" smtClean="0"/>
              <a:t>                                            	 И ель сквозь иней зеленеет,</a:t>
            </a:r>
            <a:br>
              <a:rPr lang="ru-RU" sz="2400" dirty="0" smtClean="0"/>
            </a:br>
            <a:r>
              <a:rPr lang="ru-RU" sz="2400" dirty="0" smtClean="0"/>
              <a:t>                                               	И речка подо льдом лежит».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4220" y="438971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антициклон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166118" y="381404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13314" name="Picture 2" descr="ÐÐ°ÑÑÐ¸Ð½ÐºÐ¸ Ð¿Ð¾ Ð·Ð°Ð¿ÑÐ¾ÑÑ Ð°Ð½ÑÐ¸ÑÐ¸ÐºÐ»Ð¾Ð½Ð°Ð»ÑÐ½ÑÐ¹ ÑÐ¸Ð¿ Ð¿Ð¾Ð³Ð¾Ð´Ñ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5741" y="3277590"/>
            <a:ext cx="4438024" cy="3274396"/>
          </a:xfrm>
          <a:prstGeom prst="rect">
            <a:avLst/>
          </a:prstGeom>
          <a:noFill/>
        </p:spPr>
      </p:pic>
      <p:pic>
        <p:nvPicPr>
          <p:cNvPr id="13316" name="Picture 4" descr="ÐÐ°ÑÑÐ¸Ð½ÐºÐ¸ Ð¿Ð¾ Ð·Ð°Ð¿ÑÐ¾ÑÑ Ð°Ð½ÑÐ¸ÑÐ¸ÐºÐ»Ð¾Ð½Ð°Ð»ÑÐ½ÑÐ¹ ÑÐ¸Ð¿ Ð¿Ð¾Ð³Ð¾Ð´Ñ Ð·Ð¸Ð¼Ð¾Ð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7" y="1377537"/>
            <a:ext cx="4297673" cy="28781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49104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Условия игры: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418" y="1245395"/>
            <a:ext cx="9453852" cy="4195481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Имеются 5 тем по 5 вопросов.</a:t>
            </a:r>
          </a:p>
          <a:p>
            <a:r>
              <a:rPr lang="ru-RU" sz="2400" b="1" dirty="0" smtClean="0"/>
              <a:t>Победители </a:t>
            </a:r>
            <a:r>
              <a:rPr lang="ru-RU" sz="2400" b="1" dirty="0" smtClean="0"/>
              <a:t>определяются по количеству набранных </a:t>
            </a:r>
            <a:r>
              <a:rPr lang="ru-RU" sz="2400" b="1" dirty="0" smtClean="0"/>
              <a:t>баллов/звезд</a:t>
            </a:r>
            <a:endParaRPr lang="ru-RU" sz="2400" b="1" dirty="0" smtClean="0"/>
          </a:p>
        </p:txBody>
      </p:sp>
      <p:pic>
        <p:nvPicPr>
          <p:cNvPr id="30722" name="Picture 2" descr="ÐÐ°ÑÑÐ¸Ð½ÐºÐ¸ Ð¿Ð¾ Ð·Ð°Ð¿ÑÐ¾ÑÑ ÐºÐ»Ð¸Ð¼Ð°Ñ ÑÐ¾ÑÑ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510" y="3299758"/>
            <a:ext cx="4512623" cy="3380113"/>
          </a:xfrm>
          <a:prstGeom prst="rect">
            <a:avLst/>
          </a:prstGeom>
          <a:noFill/>
        </p:spPr>
      </p:pic>
      <p:pic>
        <p:nvPicPr>
          <p:cNvPr id="30724" name="Picture 4" descr="ÐÐ°ÑÑÐ¸Ð½ÐºÐ¸ Ð¿Ð¾ Ð·Ð°Ð¿ÑÐ¾ÑÑ Ð¸Ð½ÑÐµÑÐµÑÐ½ÑÐµ ÑÐ°ÐºÑÑ Ð¾ ÐºÐ»Ð¸Ð¼Ð°Ñ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3299" y="2470068"/>
            <a:ext cx="5393088" cy="34888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35781" y="6139542"/>
            <a:ext cx="6127668" cy="7184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854535" y="6176123"/>
            <a:ext cx="58782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игры: повторение, обобщение и систематизация знаний по теме  «Климат»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863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8" y="1029995"/>
            <a:ext cx="10074196" cy="1400530"/>
          </a:xfrm>
        </p:spPr>
        <p:txBody>
          <a:bodyPr/>
          <a:lstStyle/>
          <a:p>
            <a:r>
              <a:rPr lang="ru-RU" dirty="0" smtClean="0"/>
              <a:t>Определить какие атмосферные процессы описаны в стихах А.С.Пушкина </a:t>
            </a:r>
            <a:br>
              <a:rPr lang="ru-RU" dirty="0" smtClean="0"/>
            </a:br>
            <a:r>
              <a:rPr lang="ru-RU" sz="2800" dirty="0" smtClean="0"/>
              <a:t>«Буря мглою небо кроет,</a:t>
            </a:r>
            <a:br>
              <a:rPr lang="ru-RU" sz="2800" dirty="0" smtClean="0"/>
            </a:br>
            <a:r>
              <a:rPr lang="ru-RU" sz="2800" dirty="0" smtClean="0"/>
              <a:t>Вихри снежные крутя</a:t>
            </a:r>
            <a:br>
              <a:rPr lang="ru-RU" sz="2800" dirty="0" smtClean="0"/>
            </a:br>
            <a:r>
              <a:rPr lang="ru-RU" sz="2800" dirty="0" smtClean="0"/>
              <a:t>То, как зверь она завоет,</a:t>
            </a:r>
            <a:br>
              <a:rPr lang="ru-RU" sz="2800" dirty="0" smtClean="0"/>
            </a:br>
            <a:r>
              <a:rPr lang="ru-RU" sz="2800" dirty="0" smtClean="0"/>
              <a:t>То заплачет как дитя?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0" y="534215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 циклон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2993135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sp>
        <p:nvSpPr>
          <p:cNvPr id="3" name="AutoShape 2" descr="Картинки по запросу почва разрез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6339" y="2389692"/>
            <a:ext cx="3359521" cy="2519641"/>
          </a:xfrm>
          <a:prstGeom prst="rect">
            <a:avLst/>
          </a:prstGeom>
          <a:noFill/>
        </p:spPr>
      </p:pic>
      <p:pic>
        <p:nvPicPr>
          <p:cNvPr id="1229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3258" y="4586461"/>
            <a:ext cx="3110139" cy="2069657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±ÑÑÐ°Ð½ Ð¿Ð¾Ð³Ð¾Ð´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0645" y="4773713"/>
            <a:ext cx="3383271" cy="19010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2228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63" y="352617"/>
            <a:ext cx="10074196" cy="1400530"/>
          </a:xfrm>
        </p:spPr>
        <p:txBody>
          <a:bodyPr/>
          <a:lstStyle/>
          <a:p>
            <a:r>
              <a:rPr lang="ru-RU" sz="3600" dirty="0" smtClean="0"/>
              <a:t>Определить какие атмосферные процессы описаны в стихах  Бунина: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Сегодня идут без конца</a:t>
            </a:r>
            <a:br>
              <a:rPr lang="ru-RU" sz="2800" dirty="0" smtClean="0"/>
            </a:br>
            <a:r>
              <a:rPr lang="ru-RU" sz="2800" dirty="0" smtClean="0"/>
              <a:t>Те же тучи, гряда за грядой</a:t>
            </a:r>
            <a:br>
              <a:rPr lang="ru-RU" sz="2800" dirty="0" smtClean="0"/>
            </a:br>
            <a:r>
              <a:rPr lang="ru-RU" sz="2800" dirty="0" smtClean="0"/>
              <a:t>Твой след под дождем у крыльца</a:t>
            </a:r>
            <a:br>
              <a:rPr lang="ru-RU" sz="2800" dirty="0" smtClean="0"/>
            </a:br>
            <a:r>
              <a:rPr lang="ru-RU" sz="2800" dirty="0" smtClean="0"/>
              <a:t>Расплылся, налился водой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95746" y="4249128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циклон </a:t>
            </a:r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233334" y="251533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11266" name="Picture 2" descr="ÐÐ°ÑÑÐ¸Ð½ÐºÐ¸ Ð¿Ð¾ Ð·Ð°Ð¿ÑÐ¾ÑÑ Ð´Ð¾Ð¶Ð´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8312" y="3994788"/>
            <a:ext cx="3728852" cy="2482977"/>
          </a:xfrm>
          <a:prstGeom prst="rect">
            <a:avLst/>
          </a:prstGeom>
          <a:noFill/>
        </p:spPr>
      </p:pic>
      <p:pic>
        <p:nvPicPr>
          <p:cNvPr id="11268" name="Picture 4" descr="ÐÐ°ÑÑÐ¸Ð½ÐºÐ¸ Ð¿Ð¾ Ð·Ð°Ð¿ÑÐ¾ÑÑ Ð´Ð¾Ð¶Ð´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3818" y="3503219"/>
            <a:ext cx="4061365" cy="3046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450513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741" y="188426"/>
            <a:ext cx="9629527" cy="2899157"/>
          </a:xfrm>
        </p:spPr>
        <p:txBody>
          <a:bodyPr/>
          <a:lstStyle/>
          <a:p>
            <a:pPr lvl="0"/>
            <a:r>
              <a:rPr lang="ru-RU" sz="2800" dirty="0" smtClean="0"/>
              <a:t>«…Ветер между тем час от часу становился сильнее. Облачко обратилось в белую тучу, которая тяжело подымалась, росла и постепенно облегала небо. Пошел мелкий снег – и вдруг он повалил хлопьями. Ветер завыл; сделалась метель. В одно мгновение темное небо смешалось со снежным морем. Все исчезло. «Ну, барин, - закричал ямщик, - беда: буран!...»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74220" y="4548745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 циклон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354900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7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336966"/>
            <a:ext cx="5567548" cy="3261655"/>
          </a:xfrm>
          <a:prstGeom prst="rect">
            <a:avLst/>
          </a:prstGeom>
          <a:noFill/>
        </p:spPr>
      </p:pic>
      <p:pic>
        <p:nvPicPr>
          <p:cNvPr id="102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78316" y="1504617"/>
            <a:ext cx="2613684" cy="17135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7597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097" y="221414"/>
            <a:ext cx="8405148" cy="2213028"/>
          </a:xfrm>
        </p:spPr>
        <p:txBody>
          <a:bodyPr/>
          <a:lstStyle/>
          <a:p>
            <a:r>
              <a:rPr lang="ru-RU" sz="2000" dirty="0" smtClean="0"/>
              <a:t>Это страшная и убийственная вещь. В ней гибель всего живого. Она роковая ошибка небес, дефект сложного механизма солнечной системы, она ужасна, и в тоже время великолепна. Она убийственна, но едва ли можно найти зрелище более прекрасное чем она. Миллионы холодных звезд и луна смотрят на борьбу жизни со смертью и под небесами расцвеченными фантастическими красками люди и звери бьются, голодают и умирают. Так что это такое?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01881" y="2805023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</a:t>
            </a:r>
            <a:r>
              <a:rPr lang="ru-RU" sz="2400" i="1" dirty="0" smtClean="0"/>
              <a:t>северное сияние и полярная ночь.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354900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218" name="Picture 2" descr="ÐÐ°ÑÑÐ¸Ð½ÐºÐ¸ Ð¿Ð¾ Ð·Ð°Ð¿ÑÐ¾ÑÑ Ð¿Ð¾Ð»ÑÑÐ½Ð°Ñ Ð½Ð¾Ñ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5066" y="3508693"/>
            <a:ext cx="5031823" cy="3349307"/>
          </a:xfrm>
          <a:prstGeom prst="rect">
            <a:avLst/>
          </a:prstGeom>
          <a:noFill/>
        </p:spPr>
      </p:pic>
      <p:pic>
        <p:nvPicPr>
          <p:cNvPr id="9220" name="Picture 4" descr="ÐÐ°ÑÑÐ¸Ð½ÐºÐ¸ Ð¿Ð¾ Ð·Ð°Ð¿ÑÐ¾ÑÑ Ð¿Ð¾Ð»ÑÑÐ½Ð°Ñ Ð½Ð¾Ñ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9003" y="419078"/>
            <a:ext cx="2727366" cy="2016599"/>
          </a:xfrm>
          <a:prstGeom prst="rect">
            <a:avLst/>
          </a:prstGeom>
          <a:noFill/>
        </p:spPr>
      </p:pic>
      <p:pic>
        <p:nvPicPr>
          <p:cNvPr id="922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91288"/>
            <a:ext cx="4488871" cy="2356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10524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050" y="200302"/>
            <a:ext cx="9279461" cy="1400530"/>
          </a:xfrm>
        </p:spPr>
        <p:txBody>
          <a:bodyPr/>
          <a:lstStyle/>
          <a:p>
            <a:r>
              <a:rPr lang="ru-RU" sz="3200" dirty="0" smtClean="0"/>
              <a:t>Для какого климатического пояса  и какой области характерна данная </a:t>
            </a:r>
            <a:r>
              <a:rPr lang="ru-RU" sz="3200" dirty="0" err="1" smtClean="0"/>
              <a:t>климатограмма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13756" y="217368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резко-континентальный </a:t>
            </a:r>
          </a:p>
          <a:p>
            <a:pPr marL="0" indent="0">
              <a:buNone/>
            </a:pPr>
            <a:r>
              <a:rPr lang="ru-RU" sz="2400" dirty="0" smtClean="0"/>
              <a:t>тип климата  УКП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354900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194" name="Picture 2" descr="http://xn--i1abbnckbmcl9fb.xn--p1ai/%D1%81%D1%82%D0%B0%D1%82%D1%8C%D0%B8/636006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9429" y="2660074"/>
            <a:ext cx="3038886" cy="4040476"/>
          </a:xfrm>
          <a:prstGeom prst="rect">
            <a:avLst/>
          </a:prstGeom>
          <a:noFill/>
        </p:spPr>
      </p:pic>
      <p:pic>
        <p:nvPicPr>
          <p:cNvPr id="8196" name="Picture 4" descr="ÐÐ°ÑÑÐ¸Ð½ÐºÐ¸ Ð¿Ð¾ Ð·Ð°Ð¿ÑÐ¾ÑÑ Ð²Ð¾ÑÑÐ¾ÑÐ½Ð°Ñ ÑÐ¸Ð±Ð¸Ñ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3669476"/>
            <a:ext cx="3854412" cy="2563633"/>
          </a:xfrm>
          <a:prstGeom prst="rect">
            <a:avLst/>
          </a:prstGeom>
          <a:noFill/>
        </p:spPr>
      </p:pic>
      <p:pic>
        <p:nvPicPr>
          <p:cNvPr id="8198" name="Picture 6" descr="ÐÐ°ÑÑÐ¸Ð½ÐºÐ¸ Ð¿Ð¾ Ð·Ð°Ð¿ÑÐ¾ÑÑ Ð²Ð¾ÑÑÐ¾ÑÐ½Ð°Ñ ÑÐ¸Ð±Ð¸ÑÑ Ð·Ð¸Ð¼Ð¾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25245" y="688768"/>
            <a:ext cx="3166755" cy="2375065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ÐºÐ»Ð¸Ð¼Ð°ÑÐ¾Ð³ÑÐ°Ð¼Ð¼Ð° ÑÑÐ±ÑÑÐ¾Ð¿Ð¸ÑÐµÑÐºÐ¸Ð¹ Ð²Ð»Ð°Ð¶Ð½ÑÐ¹ ÐºÐ»Ð¸Ð¼Ð°Ñ ÐºÐ°ÑÑÐ¸Ð½ÐºÐ¸"/>
          <p:cNvPicPr>
            <a:picLocks noChangeAspect="1" noChangeArrowheads="1"/>
          </p:cNvPicPr>
          <p:nvPr/>
        </p:nvPicPr>
        <p:blipFill>
          <a:blip r:embed="rId6" cstate="print"/>
          <a:srcRect l="31638" t="-536" r="46593" b="16642"/>
          <a:stretch>
            <a:fillRect/>
          </a:stretch>
        </p:blipFill>
        <p:spPr bwMode="auto">
          <a:xfrm>
            <a:off x="6753099" y="878774"/>
            <a:ext cx="2191657" cy="3586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16511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578" y="165953"/>
            <a:ext cx="10566647" cy="1400530"/>
          </a:xfrm>
        </p:spPr>
        <p:txBody>
          <a:bodyPr/>
          <a:lstStyle/>
          <a:p>
            <a:r>
              <a:rPr lang="ru-RU" sz="3200" dirty="0" smtClean="0"/>
              <a:t>Для какого климатического пояса  и какой области характерна данная </a:t>
            </a:r>
            <a:r>
              <a:rPr lang="ru-RU" sz="3200" dirty="0" err="1" smtClean="0"/>
              <a:t>климатограмма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0" y="5391727"/>
            <a:ext cx="5997039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континентальный тип климата УКП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354900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7170" name="Picture 2" descr="http://xn--i1abbnckbmcl9fb.xn--p1ai/%D1%81%D1%82%D0%B0%D1%82%D1%8C%D0%B8/636006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66" y="1335906"/>
            <a:ext cx="3004458" cy="5249477"/>
          </a:xfrm>
          <a:prstGeom prst="rect">
            <a:avLst/>
          </a:prstGeom>
          <a:noFill/>
        </p:spPr>
      </p:pic>
      <p:pic>
        <p:nvPicPr>
          <p:cNvPr id="7172" name="Picture 4" descr="ÐÐ°ÑÑÐ¸Ð½ÐºÐ¸ Ð¿Ð¾ Ð·Ð°Ð¿ÑÐ¾ÑÑ ÑÐºÐ¿ ÐºÐ¾Ð½ÑÐ¸Ð½ÐµÐ½ÑÐ°Ð»ÑÐ½ÑÐ¹"/>
          <p:cNvPicPr>
            <a:picLocks noChangeAspect="1" noChangeArrowheads="1"/>
          </p:cNvPicPr>
          <p:nvPr/>
        </p:nvPicPr>
        <p:blipFill>
          <a:blip r:embed="rId4" cstate="print"/>
          <a:srcRect b="11385"/>
          <a:stretch>
            <a:fillRect/>
          </a:stretch>
        </p:blipFill>
        <p:spPr bwMode="auto">
          <a:xfrm>
            <a:off x="309955" y="1686296"/>
            <a:ext cx="5145975" cy="3420094"/>
          </a:xfrm>
          <a:prstGeom prst="rect">
            <a:avLst/>
          </a:prstGeom>
          <a:noFill/>
        </p:spPr>
      </p:pic>
      <p:pic>
        <p:nvPicPr>
          <p:cNvPr id="7174" name="Picture 6" descr="ÐÐ°ÑÑÐ¸Ð½ÐºÐ¸ Ð¿Ð¾ Ð·Ð°Ð¿ÑÐ¾ÑÑ Ð·Ð°Ð¿Ð°Ð´Ð½Ð°Ñ ÑÐ¸Ð±Ð¸ÑÑ Ð·Ð¸Ð¼Ð¾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29792" y="1294411"/>
            <a:ext cx="2762208" cy="1841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62211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724" y="262380"/>
            <a:ext cx="8440151" cy="1400530"/>
          </a:xfrm>
        </p:spPr>
        <p:txBody>
          <a:bodyPr/>
          <a:lstStyle/>
          <a:p>
            <a:r>
              <a:rPr lang="ru-RU" sz="3200" dirty="0" smtClean="0"/>
              <a:t>Для какого климатического пояса  и какой области характерна данная </a:t>
            </a:r>
            <a:r>
              <a:rPr lang="ru-RU" sz="3200" dirty="0" err="1" smtClean="0"/>
              <a:t>климатограмма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798603" y="5837936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муссонный тип климата УКП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8466019" y="2871587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6148" name="Picture 4" descr="ÐÐ°ÑÑÐ¸Ð½ÐºÐ¸ Ð¿Ð¾ Ð·Ð°Ð¿ÑÐ¾ÑÑ ÐºÐ»Ð¸Ð¼Ð°ÑÐ¾Ð³ÑÐ°Ð¼Ð¼Ð° Ð¼ÑÑÑÐ¾Ð½Ð½Ð¾Ð³Ð¾ ÑÐ¸Ð¿Ð° ÐºÐ»Ð¸Ð¼Ð°ÑÐ°"/>
          <p:cNvPicPr>
            <a:picLocks noChangeAspect="1" noChangeArrowheads="1"/>
          </p:cNvPicPr>
          <p:nvPr/>
        </p:nvPicPr>
        <p:blipFill>
          <a:blip r:embed="rId3" cstate="print"/>
          <a:srcRect r="68965"/>
          <a:stretch>
            <a:fillRect/>
          </a:stretch>
        </p:blipFill>
        <p:spPr bwMode="auto">
          <a:xfrm>
            <a:off x="5048208" y="1535422"/>
            <a:ext cx="3027013" cy="4181475"/>
          </a:xfrm>
          <a:prstGeom prst="rect">
            <a:avLst/>
          </a:prstGeom>
          <a:noFill/>
        </p:spPr>
      </p:pic>
      <p:pic>
        <p:nvPicPr>
          <p:cNvPr id="6150" name="Picture 6" descr="ÐÐ°ÑÑÐ¸Ð½ÐºÐ¸ Ð¿Ð¾ Ð·Ð°Ð¿ÑÐ¾ÑÑ Ð¼ÑÑÑÐ¾Ð½Ð½ÑÐ¹ ÐºÐ»Ð¸Ð¼Ð°ÑÐ¸ÑÐµÑÐºÐ¸Ð¹ Ð¿Ð¾ÑÑ Ð´Ð°Ð»ÑÐ½ÐµÐ³Ð¾ Ð²Ð¾ÑÑÐ¾Ðº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98836"/>
            <a:ext cx="4714383" cy="3135066"/>
          </a:xfrm>
          <a:prstGeom prst="rect">
            <a:avLst/>
          </a:prstGeom>
          <a:noFill/>
        </p:spPr>
      </p:pic>
      <p:pic>
        <p:nvPicPr>
          <p:cNvPr id="6152" name="Picture 8" descr="ÐÐ°ÑÑÐ¸Ð½ÐºÐ¸ Ð¿Ð¾ Ð·Ð°Ð¿ÑÐ¾ÑÑ Ð´Ð°Ð»ÑÐ½Ð¸Ð¹ Ð²Ð¾ÑÑÐ¾Ðº Ð·Ð¸Ð¼Ð¾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6017" y="237506"/>
            <a:ext cx="3214254" cy="2410691"/>
          </a:xfrm>
          <a:prstGeom prst="rect">
            <a:avLst/>
          </a:prstGeom>
          <a:noFill/>
        </p:spPr>
      </p:pic>
      <p:pic>
        <p:nvPicPr>
          <p:cNvPr id="6146" name="Picture 2" descr="ÐÐ°ÑÑÐ¸Ð½ÐºÐ¸ Ð¿Ð¾ Ð·Ð°Ð¿ÑÐ¾ÑÑ ÐºÐ»Ð¸Ð¼Ð°ÑÐ¾Ð³ÑÐ°Ð¼Ð¼Ð° ÑÑÐ±ÑÑÐ¾Ð¿Ð¸ÑÐµÑÐºÐ¸Ð¹ Ð²Ð»Ð°Ð¶Ð½ÑÐ¹ ÐºÐ»Ð¸Ð¼Ð°Ñ ÐºÐ°ÑÑÐ¸Ð½ÐºÐ¸"/>
          <p:cNvPicPr>
            <a:picLocks noChangeAspect="1" noChangeArrowheads="1"/>
          </p:cNvPicPr>
          <p:nvPr/>
        </p:nvPicPr>
        <p:blipFill>
          <a:blip r:embed="rId6" cstate="print"/>
          <a:srcRect l="73197" t="19855" r="3055" b="14312"/>
          <a:stretch>
            <a:fillRect/>
          </a:stretch>
        </p:blipFill>
        <p:spPr bwMode="auto">
          <a:xfrm>
            <a:off x="7707085" y="4572000"/>
            <a:ext cx="1745673" cy="2054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30730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506" y="301707"/>
            <a:ext cx="11317780" cy="1400530"/>
          </a:xfrm>
        </p:spPr>
        <p:txBody>
          <a:bodyPr/>
          <a:lstStyle/>
          <a:p>
            <a:r>
              <a:rPr lang="ru-RU" sz="3200" dirty="0" smtClean="0"/>
              <a:t>Для какого климатического пояса  и какой области характерна данная </a:t>
            </a:r>
            <a:r>
              <a:rPr lang="ru-RU" sz="3200" dirty="0" err="1" smtClean="0"/>
              <a:t>климатограмма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25597" y="5935916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</a:t>
            </a:r>
            <a:r>
              <a:rPr lang="ru-RU" sz="2400" dirty="0" err="1" smtClean="0"/>
              <a:t>субАКП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3549001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5122" name="Picture 2" descr="ÐÐ°ÑÑÐ¸Ð½ÐºÐ¸ Ð¿Ð¾ Ð·Ð°Ð¿ÑÐ¾ÑÑ ÐºÐ»Ð¸Ð¼Ð°ÑÐ¾Ð³ÑÐ°Ð¼Ð¼Ð° ÑÑÐ±Ð°ÑÐºÑÐ¸ÑÐµÑÐºÐ¾Ð³Ð¾ Ð¿Ð¾ÑÑ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9507" y="1556141"/>
            <a:ext cx="4146990" cy="4832784"/>
          </a:xfrm>
          <a:prstGeom prst="rect">
            <a:avLst/>
          </a:prstGeom>
          <a:noFill/>
        </p:spPr>
      </p:pic>
      <p:pic>
        <p:nvPicPr>
          <p:cNvPr id="5124" name="Picture 4" descr="ÐÐ°ÑÑÐ¸Ð½ÐºÐ¸ Ð¿Ð¾ Ð·Ð°Ð¿ÑÐ¾ÑÑ ÑÑÐ±Ð°ÑÐºÑÐ¸ÑÐµÑÐºÐ¸Ð¹ ÐºÐ»Ð¸Ð¼Ð°ÑÐ¸ÑÐµÑÐºÐ¸Ð¹ Ð¿Ð¾ÑÑ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35678"/>
            <a:ext cx="4715189" cy="3135602"/>
          </a:xfrm>
          <a:prstGeom prst="rect">
            <a:avLst/>
          </a:prstGeom>
          <a:noFill/>
        </p:spPr>
      </p:pic>
      <p:pic>
        <p:nvPicPr>
          <p:cNvPr id="5126" name="Picture 6" descr="ÐÐ°ÑÑÐ¸Ð½ÐºÐ¸ Ð¿Ð¾ Ð·Ð°Ð¿ÑÐ¾ÑÑ ÑÑÐ½Ð´Ñ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1499" y="936192"/>
            <a:ext cx="2810495" cy="18629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09684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906" y="893161"/>
            <a:ext cx="10566647" cy="1400530"/>
          </a:xfrm>
        </p:spPr>
        <p:txBody>
          <a:bodyPr/>
          <a:lstStyle/>
          <a:p>
            <a:r>
              <a:rPr lang="ru-RU" sz="3200" dirty="0" smtClean="0"/>
              <a:t>Для какого климатического пояса  и какой области характерна данная </a:t>
            </a:r>
            <a:r>
              <a:rPr lang="ru-RU" sz="3200" dirty="0" err="1" smtClean="0"/>
              <a:t>климатограмма</a:t>
            </a:r>
            <a:r>
              <a:rPr lang="ru-RU" sz="3200" dirty="0" smtClean="0"/>
              <a:t>?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89906" y="5548488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субтропический влажный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88191" y="2162539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4100" name="Picture 4" descr="ÐÐ°ÑÑÐ¸Ð½ÐºÐ¸ Ð¿Ð¾ Ð·Ð°Ð¿ÑÐ¾ÑÑ ÑÑÐ±ÑÑÐ¾Ð¿Ð¸ÑÐµÑÐºÐ¾Ð³Ð¾ Ð¿Ð¾ÑÑÐ° Ð¡Ð¾Ñ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331" y="2470068"/>
            <a:ext cx="4794955" cy="2697163"/>
          </a:xfrm>
          <a:prstGeom prst="rect">
            <a:avLst/>
          </a:prstGeom>
          <a:noFill/>
        </p:spPr>
      </p:pic>
      <p:pic>
        <p:nvPicPr>
          <p:cNvPr id="41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01265" y="2980707"/>
            <a:ext cx="2690735" cy="2043277"/>
          </a:xfrm>
          <a:prstGeom prst="rect">
            <a:avLst/>
          </a:prstGeom>
          <a:noFill/>
        </p:spPr>
      </p:pic>
      <p:pic>
        <p:nvPicPr>
          <p:cNvPr id="8" name="Picture 6" descr="ÐÐ°ÑÑÐ¸Ð½ÐºÐ¸ Ð¿Ð¾ Ð·Ð°Ð¿ÑÐ¾ÑÑ ÐºÐ»Ð¸Ð¼Ð°ÑÐ¾Ð³ÑÐ°Ð¼Ð¼Ð° ÑÑÐ±ÑÑÐ¾Ð¿Ð¸ÑÐµÑÐºÐ¸Ð¹ Ð²Ð»Ð°Ð¶Ð½ÑÐ¹ ÐºÐ»Ð¸Ð¼Ð°Ñ ÐºÐ°ÑÑÐ¸Ð½ÐºÐ¸"/>
          <p:cNvPicPr>
            <a:picLocks noChangeAspect="1" noChangeArrowheads="1"/>
          </p:cNvPicPr>
          <p:nvPr/>
        </p:nvPicPr>
        <p:blipFill>
          <a:blip r:embed="rId5" cstate="print"/>
          <a:srcRect l="4748" t="5229" r="49716" b="5"/>
          <a:stretch>
            <a:fillRect/>
          </a:stretch>
        </p:blipFill>
        <p:spPr bwMode="auto">
          <a:xfrm>
            <a:off x="5842661" y="2184012"/>
            <a:ext cx="2743199" cy="42761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3065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7" y="493816"/>
            <a:ext cx="9404723" cy="1400530"/>
          </a:xfrm>
        </p:spPr>
        <p:txBody>
          <a:bodyPr/>
          <a:lstStyle/>
          <a:p>
            <a:r>
              <a:rPr lang="ru-RU" dirty="0" smtClean="0"/>
              <a:t>Спасибо за участие в викторине!</a:t>
            </a:r>
            <a:br>
              <a:rPr lang="ru-RU" dirty="0" smtClean="0"/>
            </a:br>
            <a:r>
              <a:rPr lang="ru-RU" dirty="0" smtClean="0"/>
              <a:t>Поздравляем победителя!</a:t>
            </a:r>
            <a:endParaRPr lang="ru-RU" dirty="0"/>
          </a:p>
        </p:txBody>
      </p:sp>
      <p:pic>
        <p:nvPicPr>
          <p:cNvPr id="3074" name="Picture 2" descr="ÐÐ°ÑÑÐ¸Ð½ÐºÐ¸ Ð¿Ð¾ Ð·Ð°Ð¿ÑÐ¾ÑÑ Ð²ÐµÑÐµÐ»ÑÐ¹ ÑÐ¼Ð°Ð¹Ð»Ð¸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8244" y="2861982"/>
            <a:ext cx="4404550" cy="3699134"/>
          </a:xfrm>
          <a:prstGeom prst="rect">
            <a:avLst/>
          </a:prstGeom>
          <a:noFill/>
        </p:spPr>
      </p:pic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512" y="2125683"/>
            <a:ext cx="3241450" cy="331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3316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1772" y="2571750"/>
            <a:ext cx="29464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Климатические рекорды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1772" y="3530600"/>
            <a:ext cx="29464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Опасные явления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1772" y="5448300"/>
            <a:ext cx="29464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Определите тип климата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1772" y="4489450"/>
            <a:ext cx="29464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Определите тип погоды</a:t>
            </a:r>
            <a:endParaRPr lang="ru-RU" sz="24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46111" y="383694"/>
            <a:ext cx="9404723" cy="1400530"/>
          </a:xfrm>
        </p:spPr>
        <p:txBody>
          <a:bodyPr/>
          <a:lstStyle/>
          <a:p>
            <a:r>
              <a:rPr lang="ru-RU" dirty="0" smtClean="0"/>
              <a:t>Темы и вопросы: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1772" y="1612900"/>
            <a:ext cx="29464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Понятия</a:t>
            </a:r>
            <a:endParaRPr lang="ru-RU" sz="2400" dirty="0"/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3721185" y="54483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721185" y="44894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3721185" y="35306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3721185" y="25717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21185" y="1611948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18" name="Скругленный прямоугольник 17">
            <a:hlinkClick r:id="rId7" action="ppaction://hlinksldjump"/>
          </p:cNvPr>
          <p:cNvSpPr/>
          <p:nvPr/>
        </p:nvSpPr>
        <p:spPr>
          <a:xfrm>
            <a:off x="4667244" y="1611948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19" name="Скругленный прямоугольник 18">
            <a:hlinkClick r:id="rId8" action="ppaction://hlinksldjump"/>
          </p:cNvPr>
          <p:cNvSpPr/>
          <p:nvPr/>
        </p:nvSpPr>
        <p:spPr>
          <a:xfrm>
            <a:off x="4667244" y="25717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0" name="Скругленный прямоугольник 19">
            <a:hlinkClick r:id="rId9" action="ppaction://hlinksldjump"/>
          </p:cNvPr>
          <p:cNvSpPr/>
          <p:nvPr/>
        </p:nvSpPr>
        <p:spPr>
          <a:xfrm>
            <a:off x="4667244" y="35306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>
          <a:xfrm>
            <a:off x="4667244" y="44894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2" name="Скругленный прямоугольник 21">
            <a:hlinkClick r:id="rId11" action="ppaction://hlinksldjump"/>
          </p:cNvPr>
          <p:cNvSpPr/>
          <p:nvPr/>
        </p:nvSpPr>
        <p:spPr>
          <a:xfrm>
            <a:off x="4667244" y="54483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3" name="Скругленный прямоугольник 22">
            <a:hlinkClick r:id="rId12" action="ppaction://hlinksldjump"/>
          </p:cNvPr>
          <p:cNvSpPr/>
          <p:nvPr/>
        </p:nvSpPr>
        <p:spPr>
          <a:xfrm>
            <a:off x="5625495" y="1611948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4" name="Скругленный прямоугольник 23">
            <a:hlinkClick r:id="rId13" action="ppaction://hlinksldjump"/>
          </p:cNvPr>
          <p:cNvSpPr/>
          <p:nvPr/>
        </p:nvSpPr>
        <p:spPr>
          <a:xfrm>
            <a:off x="5625495" y="25717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5" name="Скругленный прямоугольник 24">
            <a:hlinkClick r:id="rId14" action="ppaction://hlinksldjump"/>
          </p:cNvPr>
          <p:cNvSpPr/>
          <p:nvPr/>
        </p:nvSpPr>
        <p:spPr>
          <a:xfrm>
            <a:off x="5625495" y="35306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6" name="Скругленный прямоугольник 25">
            <a:hlinkClick r:id="rId15" action="ppaction://hlinksldjump"/>
          </p:cNvPr>
          <p:cNvSpPr/>
          <p:nvPr/>
        </p:nvSpPr>
        <p:spPr>
          <a:xfrm>
            <a:off x="5625495" y="44894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7" name="Скругленный прямоугольник 26">
            <a:hlinkClick r:id="rId16" action="ppaction://hlinksldjump"/>
          </p:cNvPr>
          <p:cNvSpPr/>
          <p:nvPr/>
        </p:nvSpPr>
        <p:spPr>
          <a:xfrm>
            <a:off x="5625495" y="54483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8" name="Скругленный прямоугольник 27">
            <a:hlinkClick r:id="rId17" action="ppaction://hlinksldjump"/>
          </p:cNvPr>
          <p:cNvSpPr/>
          <p:nvPr/>
        </p:nvSpPr>
        <p:spPr>
          <a:xfrm>
            <a:off x="6571554" y="1611948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29" name="Скругленный прямоугольник 28">
            <a:hlinkClick r:id="rId18" action="ppaction://hlinksldjump"/>
          </p:cNvPr>
          <p:cNvSpPr/>
          <p:nvPr/>
        </p:nvSpPr>
        <p:spPr>
          <a:xfrm>
            <a:off x="6571554" y="25717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30" name="Скругленный прямоугольник 29">
            <a:hlinkClick r:id="rId19" action="ppaction://hlinksldjump"/>
          </p:cNvPr>
          <p:cNvSpPr/>
          <p:nvPr/>
        </p:nvSpPr>
        <p:spPr>
          <a:xfrm>
            <a:off x="6571554" y="35306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31" name="Скругленный прямоугольник 30">
            <a:hlinkClick r:id="rId20" action="ppaction://hlinksldjump"/>
          </p:cNvPr>
          <p:cNvSpPr/>
          <p:nvPr/>
        </p:nvSpPr>
        <p:spPr>
          <a:xfrm>
            <a:off x="6571554" y="44894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32" name="Скругленный прямоугольник 31">
            <a:hlinkClick r:id="rId21" action="ppaction://hlinksldjump"/>
          </p:cNvPr>
          <p:cNvSpPr/>
          <p:nvPr/>
        </p:nvSpPr>
        <p:spPr>
          <a:xfrm>
            <a:off x="6571554" y="54483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3" name="Скругленный прямоугольник 32">
            <a:hlinkClick r:id="rId22" action="ppaction://hlinksldjump"/>
          </p:cNvPr>
          <p:cNvSpPr/>
          <p:nvPr/>
        </p:nvSpPr>
        <p:spPr>
          <a:xfrm>
            <a:off x="7517613" y="1611948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4" name="Скругленный прямоугольник 33">
            <a:hlinkClick r:id="rId23" action="ppaction://hlinksldjump"/>
          </p:cNvPr>
          <p:cNvSpPr/>
          <p:nvPr/>
        </p:nvSpPr>
        <p:spPr>
          <a:xfrm>
            <a:off x="7517613" y="25717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5" name="Скругленный прямоугольник 34">
            <a:hlinkClick r:id="rId24" action="ppaction://hlinksldjump"/>
          </p:cNvPr>
          <p:cNvSpPr/>
          <p:nvPr/>
        </p:nvSpPr>
        <p:spPr>
          <a:xfrm>
            <a:off x="7517613" y="35306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6" name="Скругленный прямоугольник 35">
            <a:hlinkClick r:id="rId25" action="ppaction://hlinksldjump"/>
          </p:cNvPr>
          <p:cNvSpPr/>
          <p:nvPr/>
        </p:nvSpPr>
        <p:spPr>
          <a:xfrm>
            <a:off x="7517613" y="448945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7" name="Скругленный прямоугольник 36">
            <a:hlinkClick r:id="rId26" action="ppaction://hlinksldjump"/>
          </p:cNvPr>
          <p:cNvSpPr/>
          <p:nvPr/>
        </p:nvSpPr>
        <p:spPr>
          <a:xfrm>
            <a:off x="7517613" y="5448300"/>
            <a:ext cx="876300" cy="876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" name="Управляющая кнопка: настраиваемая 1">
            <a:hlinkClick r:id="rId27" action="ppaction://hlinksldjump" highlightClick="1"/>
          </p:cNvPr>
          <p:cNvSpPr/>
          <p:nvPr/>
        </p:nvSpPr>
        <p:spPr>
          <a:xfrm>
            <a:off x="10050834" y="3366770"/>
            <a:ext cx="1887420" cy="120396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Завершить</a:t>
            </a:r>
            <a:r>
              <a:rPr lang="ru-RU" dirty="0" smtClean="0"/>
              <a:t> </a:t>
            </a:r>
            <a:r>
              <a:rPr lang="ru-RU" sz="2400" dirty="0" smtClean="0"/>
              <a:t>викторину</a:t>
            </a:r>
            <a:endParaRPr lang="ru-RU" sz="2400" dirty="0"/>
          </a:p>
        </p:txBody>
      </p:sp>
      <p:pic>
        <p:nvPicPr>
          <p:cNvPr id="38" name="Picture 4" descr="ÐÐ°ÑÑÐ¸Ð½ÐºÐ¸ Ð¿Ð¾ Ð·Ð°Ð¿ÑÐ¾ÑÑ Ð¿Ð°Ð¼ÑÑÐ½Ð¸ÐºÐ¸ ÑÐ²ÑÐ·Ð°Ð½Ð½ÑÐµ Ñ ÐºÐ»Ð¸Ð¼Ð°ÑÐ¾Ð¼  ÑÐ¾ÑÑÐ¸Ð¸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499970" y="0"/>
            <a:ext cx="3537651" cy="23500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598787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4900" y="1447800"/>
            <a:ext cx="8944953" cy="48005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http://vodabereg.ru/wp-content/uploads/2016/12/photo_tornado_03-e1483099339628.jpg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https://cdn0.tnwcdn.com/wp-content/blogs.dir/1/files/2011/10/shutterstock_71242699.jpg</a:t>
            </a:r>
            <a:endParaRPr lang="ru-RU" dirty="0" smtClean="0"/>
          </a:p>
          <a:p>
            <a:r>
              <a:rPr lang="en-US" dirty="0" smtClean="0"/>
              <a:t>http://zhivotnue.ru/image/zhivotnue_krasnoi_knigi/berkyt/berkyt_4.jpg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http://stroyobzor.ua/assets/files/%D1%84%D0%BE%D1%82%D0%BE%20WWW/%D0%9D%D0%9E%D0%92%D0%90%D0%AF/%D0%BF%D0%BE%D0%B6%D0%B0%D1%80%D0%BD%D0%B0%D1%8F%20%D0%BC%D0%B0%D1%88%D0%B8%D0%BD%D0%B0.jpg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http://www.unfire01.ru/uploads/media/s_gr_i_rs_01.jpg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https://cs4.pikabu.ru/post_img/big/2015/08/26/6/1440579015_206180338.jpg</a:t>
            </a:r>
            <a:endParaRPr lang="ru-RU" dirty="0" smtClean="0"/>
          </a:p>
          <a:p>
            <a:r>
              <a:rPr lang="en-US" dirty="0" smtClean="0"/>
              <a:t>https://www.google.ru/imgres?imgurl=http://chemlib.ru/periodic-table/pic/img001.jpg&amp;imgrefurl=http://chemlib.ru/periodic-table/&amp;h=1285&amp;w=1845&amp;tbnid=nJLVLiCHuA7QNM:&amp;tbnh=139&amp;tbnw=200&amp;usg=__YQY_xkeBliQGk1MARXtTsddvFyE%3D&amp;vet=10ahUKEwjOo5bOopvZAhWhhaYKHcgrCjwQ_B0IugEwCg..</a:t>
            </a:r>
            <a:r>
              <a:rPr lang="en-US" dirty="0" err="1" smtClean="0"/>
              <a:t>i&amp;docid</a:t>
            </a:r>
            <a:r>
              <a:rPr lang="en-US" dirty="0" smtClean="0"/>
              <a:t>=Mz4pO9b8H03StM&amp;itg=1&amp;sa=</a:t>
            </a:r>
            <a:r>
              <a:rPr lang="en-US" dirty="0" err="1" smtClean="0"/>
              <a:t>X&amp;ved</a:t>
            </a:r>
            <a:r>
              <a:rPr lang="en-US" dirty="0" smtClean="0"/>
              <a:t>=0ahUKEwjOo5bOopvZAhWhhaYKHcgrCjwQ_B0IugEwCg#h=1285&amp;imgdii=eeKLr30oIFKuNM:&amp;</a:t>
            </a:r>
            <a:r>
              <a:rPr lang="en-US" dirty="0" err="1" smtClean="0"/>
              <a:t>tbnh</a:t>
            </a:r>
            <a:r>
              <a:rPr lang="en-US" dirty="0" smtClean="0"/>
              <a:t>=139&amp;tbnw=200&amp;vet=10ahUKEwjOo5bOopvZAhWhhaYKHcgrCjwQ_B0IugEwCg..</a:t>
            </a:r>
            <a:r>
              <a:rPr lang="en-US" dirty="0" err="1" smtClean="0"/>
              <a:t>i&amp;w</a:t>
            </a:r>
            <a:r>
              <a:rPr lang="en-US" dirty="0" smtClean="0"/>
              <a:t>=1845</a:t>
            </a:r>
            <a:endParaRPr lang="ru-RU" dirty="0" smtClean="0"/>
          </a:p>
          <a:p>
            <a:r>
              <a:rPr lang="en-US" dirty="0" smtClean="0"/>
              <a:t>https://i0.wp.com/trubanet.ru/wp-content/uploads/2017/11/kapli-vody-padaiut-v-vodoem.jpg?resize=300%2C225&amp;ssl=1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648" y="392684"/>
            <a:ext cx="9404723" cy="1400530"/>
          </a:xfrm>
        </p:spPr>
        <p:txBody>
          <a:bodyPr/>
          <a:lstStyle/>
          <a:p>
            <a:r>
              <a:rPr lang="ru-RU" dirty="0" smtClean="0"/>
              <a:t>Что такое погода?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58022" y="1395008"/>
            <a:ext cx="8946541" cy="4195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Ответ: Состояние атмосферы в данном месте, в данное время.</a:t>
            </a:r>
            <a:endParaRPr lang="ru-RU" sz="2400" dirty="0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8412585" y="1478893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28674" name="Picture 2" descr="ÐÐ°ÑÑÐ¸Ð½ÐºÐ¸ Ð¿Ð¾ Ð·Ð°Ð¿ÑÐ¾ÑÑ Ð¿Ð¾Ð³Ð¾Ð´Ð° Ð¿Ð¾Ð½ÑÑ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078" y="2463826"/>
            <a:ext cx="4250171" cy="2822115"/>
          </a:xfrm>
          <a:prstGeom prst="rect">
            <a:avLst/>
          </a:prstGeom>
          <a:noFill/>
        </p:spPr>
      </p:pic>
      <p:pic>
        <p:nvPicPr>
          <p:cNvPr id="28676" name="Picture 4" descr="ÐÐ°ÑÑÐ¸Ð½ÐºÐ¸ Ð¿Ð¾ Ð·Ð°Ð¿ÑÐ¾ÑÑ Ð¿Ð¾Ð³Ð¾Ð´Ð° Ð¿Ð¾Ð½ÑÑÐ¸Ðµ Ð¿Ð°ÑÐ¼ÑÑÐ½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5127" y="3092527"/>
            <a:ext cx="3752602" cy="2767544"/>
          </a:xfrm>
          <a:prstGeom prst="rect">
            <a:avLst/>
          </a:prstGeom>
          <a:noFill/>
        </p:spPr>
      </p:pic>
      <p:pic>
        <p:nvPicPr>
          <p:cNvPr id="28678" name="Picture 6" descr="ÐÐ°ÑÑÐ¸Ð½ÐºÐ¸ Ð¿Ð¾ Ð·Ð°Ð¿ÑÐ¾ÑÑ Ð¿Ð¾Ð³Ð¾Ð´Ð° Ð¿Ð¾Ð½ÑÑÐ¸Ðµ Ð¿Ð°ÑÐ¼ÑÑÐ½Ð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8462" y="2534928"/>
            <a:ext cx="3278759" cy="2203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0233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469" y="295202"/>
            <a:ext cx="9404723" cy="1400530"/>
          </a:xfrm>
        </p:spPr>
        <p:txBody>
          <a:bodyPr/>
          <a:lstStyle/>
          <a:p>
            <a:r>
              <a:rPr lang="ru-RU" dirty="0" smtClean="0"/>
              <a:t>Что  такое  атмосферный фронт?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32809" y="1739047"/>
            <a:ext cx="8946541" cy="4195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Ответ: переходная зона между воздушными массами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</a:t>
            </a:r>
            <a:r>
              <a:rPr lang="ru-RU" dirty="0" smtClean="0"/>
              <a:t> </a:t>
            </a:r>
            <a:r>
              <a:rPr lang="ru-RU" sz="2400" dirty="0" smtClean="0"/>
              <a:t>ответ</a:t>
            </a:r>
            <a:endParaRPr lang="ru-RU" sz="2400" dirty="0"/>
          </a:p>
        </p:txBody>
      </p:sp>
      <p:pic>
        <p:nvPicPr>
          <p:cNvPr id="27652" name="Picture 4" descr="ÐÐ°ÑÑÐ¸Ð½ÐºÐ¸ Ð¿Ð¾ Ð·Ð°Ð¿ÑÐ¾ÑÑ Ð°ÑÐ¼Ð¾ÑÑÐµÑÐ½ÑÐ¹ ÑÑÐ¾Ð½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956" y="3366654"/>
            <a:ext cx="3810000" cy="2857500"/>
          </a:xfrm>
          <a:prstGeom prst="rect">
            <a:avLst/>
          </a:prstGeom>
          <a:noFill/>
        </p:spPr>
      </p:pic>
      <p:pic>
        <p:nvPicPr>
          <p:cNvPr id="2765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4442" y="3318946"/>
            <a:ext cx="4250171" cy="2829400"/>
          </a:xfrm>
          <a:prstGeom prst="rect">
            <a:avLst/>
          </a:prstGeom>
          <a:noFill/>
        </p:spPr>
      </p:pic>
      <p:pic>
        <p:nvPicPr>
          <p:cNvPr id="27656" name="Picture 8" descr="ÐÐ°ÑÑÐ¸Ð½ÐºÐ¸ Ð¿Ð¾ Ð·Ð°Ð¿ÑÐ¾ÑÑ Ð°ÑÐ¼Ð¾ÑÑÐµÑÐ½ÑÐ¹ ÑÑÐ¾Ð½Ñ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82743" y="0"/>
            <a:ext cx="3309257" cy="2140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152692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435" y="321812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климат?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39830" y="5474331"/>
            <a:ext cx="8946541" cy="4195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Ответ: многолетний режим погоды, типичный для данного района Земли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744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26626" name="Picture 2" descr="ÐÐ°ÑÑÐ¸Ð½ÐºÐ¸ Ð¿Ð¾ Ð·Ð°Ð¿ÑÐ¾ÑÑ ÑÑÐ¾ ÑÐ°ÐºÐ¾Ðµ ÐºÐ»Ð¸Ð¼Ð°Ñ"/>
          <p:cNvPicPr>
            <a:picLocks noChangeAspect="1" noChangeArrowheads="1"/>
          </p:cNvPicPr>
          <p:nvPr/>
        </p:nvPicPr>
        <p:blipFill>
          <a:blip r:embed="rId3" cstate="print"/>
          <a:srcRect b="5101"/>
          <a:stretch>
            <a:fillRect/>
          </a:stretch>
        </p:blipFill>
        <p:spPr bwMode="auto">
          <a:xfrm>
            <a:off x="0" y="1353786"/>
            <a:ext cx="3336966" cy="2375066"/>
          </a:xfrm>
          <a:prstGeom prst="rect">
            <a:avLst/>
          </a:prstGeom>
          <a:noFill/>
        </p:spPr>
      </p:pic>
      <p:pic>
        <p:nvPicPr>
          <p:cNvPr id="26628" name="Picture 4" descr="ÐÐ°ÑÑÐ¸Ð½ÐºÐ¸ Ð¿Ð¾ Ð·Ð°Ð¿ÑÐ¾ÑÑ ÑÐ¾ÑÑÐ¸Ñ Ð¸  ÐºÐ»Ð¸Ð¼Ð°Ñ"/>
          <p:cNvPicPr>
            <a:picLocks noChangeAspect="1" noChangeArrowheads="1"/>
          </p:cNvPicPr>
          <p:nvPr/>
        </p:nvPicPr>
        <p:blipFill>
          <a:blip r:embed="rId4" cstate="print"/>
          <a:srcRect t="15747" b="2104"/>
          <a:stretch>
            <a:fillRect/>
          </a:stretch>
        </p:blipFill>
        <p:spPr bwMode="auto">
          <a:xfrm>
            <a:off x="3302537" y="1932427"/>
            <a:ext cx="5568330" cy="3435219"/>
          </a:xfrm>
          <a:prstGeom prst="rect">
            <a:avLst/>
          </a:prstGeom>
          <a:noFill/>
        </p:spPr>
      </p:pic>
      <p:pic>
        <p:nvPicPr>
          <p:cNvPr id="26630" name="Picture 6" descr="ÐÐ°ÑÑÐ¸Ð½ÐºÐ¸ Ð¿Ð¾ Ð·Ð°Ð¿ÑÐ¾ÑÑ ÑÐ¾ÑÑÐ¸Ñ Ð¸  ÐºÐ»Ð¸Ð¼Ð°Ñ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7045" y="210219"/>
            <a:ext cx="2860758" cy="2142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41184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38" y="146321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циклон?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33838" y="2390429"/>
            <a:ext cx="8946541" cy="41954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Ответ: это огромный атмосферный вихрь с пониженным давлением воздуха.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61991" y="190259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25602" name="Picture 2" descr="ÐÐ°ÑÑÐ¸Ð½ÐºÐ¸ Ð¿Ð¾ Ð·Ð°Ð¿ÑÐ¾ÑÑ ÑÐ¸ÐºÐ»Ð¾Ð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4474" y="3978233"/>
            <a:ext cx="4210646" cy="2596985"/>
          </a:xfrm>
          <a:prstGeom prst="rect">
            <a:avLst/>
          </a:prstGeom>
          <a:noFill/>
        </p:spPr>
      </p:pic>
      <p:sp>
        <p:nvSpPr>
          <p:cNvPr id="25604" name="AutoShape 4" descr="ÐÐ°ÑÑÐ¸Ð½ÐºÐ¸ Ð¿Ð¾ Ð·Ð°Ð¿ÑÐ¾ÑÑ ÑÐ¸ÐºÐ»Ð¾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ÐÐ°ÑÑÐ¸Ð½ÐºÐ¸ Ð¿Ð¾ Ð·Ð°Ð¿ÑÐ¾ÑÑ ÑÐ¸ÐºÐ»Ð¾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ÐÐ°ÑÑÐ¸Ð½ÐºÐ¸ Ð¿Ð¾ Ð·Ð°Ð¿ÑÐ¾ÑÑ ÑÐ¸ÐºÐ»Ð¾Ð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951" y="3512993"/>
            <a:ext cx="4953000" cy="3095625"/>
          </a:xfrm>
          <a:prstGeom prst="rect">
            <a:avLst/>
          </a:prstGeom>
          <a:noFill/>
        </p:spPr>
      </p:pic>
      <p:pic>
        <p:nvPicPr>
          <p:cNvPr id="25610" name="Picture 10" descr="ÐÐ°ÑÑÐ¸Ð½ÐºÐ¸ Ð¿Ð¾ Ð·Ð°Ð¿ÑÐ¾ÑÑ ÑÐ¸ÐºÐ»Ð¾Ð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8915" y="0"/>
            <a:ext cx="3930733" cy="20900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18642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88" y="1335315"/>
            <a:ext cx="10074196" cy="1400530"/>
          </a:xfrm>
        </p:spPr>
        <p:txBody>
          <a:bodyPr/>
          <a:lstStyle/>
          <a:p>
            <a:r>
              <a:rPr lang="ru-RU" dirty="0" smtClean="0"/>
              <a:t>Что такое  антициклон?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1273" y="6008915"/>
            <a:ext cx="6329546" cy="5700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07522" y="5967788"/>
            <a:ext cx="6234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Ответ: область высокого атмосферного давления в тропосфере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4578" name="Picture 2" descr="ÐÐ°ÑÑÐ¸Ð½ÐºÐ¸ Ð¿Ð¾ Ð·Ð°Ð¿ÑÐ¾ÑÑ Ð°Ð½ÑÐ¸ÑÐ¸ÐºÐ»Ð¾Ð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2084" y="198356"/>
            <a:ext cx="4085112" cy="2711304"/>
          </a:xfrm>
          <a:prstGeom prst="rect">
            <a:avLst/>
          </a:prstGeom>
          <a:noFill/>
        </p:spPr>
      </p:pic>
      <p:pic>
        <p:nvPicPr>
          <p:cNvPr id="24580" name="Picture 4" descr="ÐÐ°ÑÑÐ¸Ð½ÐºÐ¸ Ð¿Ð¾ Ð·Ð°Ð¿ÑÐ¾ÑÑ Ð°Ð½ÑÐ¸ÑÐ¸ÐºÐ»Ð¾Ð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0078" y="2814452"/>
            <a:ext cx="4517586" cy="2547622"/>
          </a:xfrm>
          <a:prstGeom prst="rect">
            <a:avLst/>
          </a:prstGeom>
          <a:noFill/>
        </p:spPr>
      </p:pic>
      <p:pic>
        <p:nvPicPr>
          <p:cNvPr id="24582" name="Picture 6" descr="ÐÐ°ÑÑÐ¸Ð½ÐºÐ¸ Ð¿Ð¾ Ð·Ð°Ð¿ÑÐ¾ÑÑ Ð°Ð½ÑÐ¸ÑÐ¸ÐºÐ»Ð¾Ð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74576" y="4455319"/>
            <a:ext cx="2807731" cy="2105798"/>
          </a:xfrm>
          <a:prstGeom prst="rect">
            <a:avLst/>
          </a:prstGeom>
          <a:noFill/>
        </p:spPr>
      </p:pic>
      <p:pic>
        <p:nvPicPr>
          <p:cNvPr id="24584" name="Picture 8" descr="ÐÐ°ÑÑÐ¸Ð½ÐºÐ¸ Ð¿Ð¾ Ð·Ð°Ð¿ÑÐ¾ÑÑ Ð¶Ð°ÑÐ°  Ð»ÐµÑÐ¾Ð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8702" y="2220685"/>
            <a:ext cx="3122015" cy="2083945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46367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38" y="320493"/>
            <a:ext cx="10074196" cy="1400530"/>
          </a:xfrm>
        </p:spPr>
        <p:txBody>
          <a:bodyPr/>
          <a:lstStyle/>
          <a:p>
            <a:r>
              <a:rPr lang="ru-RU" dirty="0" smtClean="0"/>
              <a:t>Самое холодное место в России?</a:t>
            </a:r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278943" y="5118100"/>
            <a:ext cx="1625600" cy="1371600"/>
          </a:xfrm>
          <a:prstGeom prst="actionButtonBackPreviou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33838" y="4084918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Ответ: Оймякон в Якутии. -71,2°С</a:t>
            </a:r>
            <a:endParaRPr lang="ru-RU" sz="2400" dirty="0"/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9099858" y="3085174"/>
            <a:ext cx="2816352" cy="99974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Показать ответ</a:t>
            </a:r>
            <a:endParaRPr lang="ru-RU" sz="2400" dirty="0"/>
          </a:p>
        </p:txBody>
      </p:sp>
      <p:pic>
        <p:nvPicPr>
          <p:cNvPr id="23554" name="Picture 2" descr="ÐÐ°ÑÑÐ¸Ð½ÐºÐ¸ Ð¿Ð¾ Ð·Ð°Ð¿ÑÐ¾ÑÑ ÑÐ°Ð¼Ð¾Ðµ ÑÐ¾Ð»Ð¾Ð´Ð½Ð¾Ðµ Ð¼ÐµÑÑÐ¾ Ð² ÑÐ¾ÑÑÐ¸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34" y="1303173"/>
            <a:ext cx="4202669" cy="2359498"/>
          </a:xfrm>
          <a:prstGeom prst="rect">
            <a:avLst/>
          </a:prstGeom>
          <a:noFill/>
        </p:spPr>
      </p:pic>
      <p:pic>
        <p:nvPicPr>
          <p:cNvPr id="23556" name="Picture 4" descr="ÐÐ°ÑÑÐ¸Ð½ÐºÐ¸ Ð¿Ð¾ Ð·Ð°Ð¿ÑÐ¾ÑÑ ÑÐ°Ð¼Ð¾Ðµ ÑÐ¾Ð»Ð¾Ð´Ð½Ð¾Ðµ Ð¼ÐµÑÑÐ¾ Ð² ÑÐ¾ÑÑÐ¸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9461" y="1292852"/>
            <a:ext cx="3870160" cy="2319534"/>
          </a:xfrm>
          <a:prstGeom prst="rect">
            <a:avLst/>
          </a:prstGeom>
          <a:noFill/>
        </p:spPr>
      </p:pic>
      <p:pic>
        <p:nvPicPr>
          <p:cNvPr id="23558" name="Picture 6" descr="ÐÐ°ÑÑÐ¸Ð½ÐºÐ¸ Ð¿Ð¾ Ð·Ð°Ð¿ÑÐ¾ÑÑ ÑÐ°Ð¼Ð¾Ðµ ÑÐ¾Ð»Ð¾Ð´Ð½Ð¾Ðµ Ð¼ÐµÑÑÐ¾ Ð² ÑÐ¾ÑÑÐ¸Ð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3123" y="4725391"/>
            <a:ext cx="3098264" cy="1871352"/>
          </a:xfrm>
          <a:prstGeom prst="rect">
            <a:avLst/>
          </a:prstGeom>
          <a:noFill/>
        </p:spPr>
      </p:pic>
      <p:pic>
        <p:nvPicPr>
          <p:cNvPr id="23560" name="Picture 8" descr="ÐÐ°ÑÑÐ¸Ð½ÐºÐ¸ Ð¿Ð¾ Ð·Ð°Ð¿ÑÐ¾ÑÑ ÑÐ°Ð¼Ð¾Ðµ ÑÐ¾Ð»Ð¾Ð´Ð½Ð¾Ðµ Ð¼ÐµÑÑÐ¾ Ð² ÑÐ¾ÑÑÐ¸Ð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9476" y="4649801"/>
            <a:ext cx="3383272" cy="188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289955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569</TotalTime>
  <Words>664</Words>
  <Application>Microsoft Office PowerPoint</Application>
  <PresentationFormat>Произвольный</PresentationFormat>
  <Paragraphs>129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Ион</vt:lpstr>
      <vt:lpstr>Викторина «Своя игра – Климат России»</vt:lpstr>
      <vt:lpstr>Условия игры:</vt:lpstr>
      <vt:lpstr>Темы и вопросы:</vt:lpstr>
      <vt:lpstr>Что такое погода?</vt:lpstr>
      <vt:lpstr>Что  такое  атмосферный фронт?</vt:lpstr>
      <vt:lpstr>Что такое климат? </vt:lpstr>
      <vt:lpstr>Что такое циклон?</vt:lpstr>
      <vt:lpstr>Что такое  антициклон?</vt:lpstr>
      <vt:lpstr>Самое холодное место в России?</vt:lpstr>
      <vt:lpstr>Самое жаркое место в России ?</vt:lpstr>
      <vt:lpstr>Какой город является самым дождливым и туманным городом России?</vt:lpstr>
      <vt:lpstr>Где выпадает меньше всего дождей?</vt:lpstr>
      <vt:lpstr>Где в  России зафиксирован самый большой снежный покров ? </vt:lpstr>
      <vt:lpstr>Что такое смерч? </vt:lpstr>
      <vt:lpstr>Что такое гололед ?</vt:lpstr>
      <vt:lpstr>Что такое суховей?</vt:lpstr>
      <vt:lpstr>Что такое град?</vt:lpstr>
      <vt:lpstr>Как называется продолжительный период устойчивой погоды с высокими для данной местности температурами воздуха и малым количеством осадков?    </vt:lpstr>
      <vt:lpstr>  Определить какие атмосферные процессы описаны в стихах А.С.Пушкина              «Под голубыми небесами          Великолепными коврами                                               Блестя на солнце, снег лежит;                                                Прозрачный лес один чернеет                                               И ель сквозь иней зеленеет,                                                 И речка подо льдом лежит». </vt:lpstr>
      <vt:lpstr>Определить какие атмосферные процессы описаны в стихах А.С.Пушкина  «Буря мглою небо кроет, Вихри снежные крутя То, как зверь она завоет, То заплачет как дитя? </vt:lpstr>
      <vt:lpstr>Определить какие атмосферные процессы описаны в стихах  Бунина: Сегодня идут без конца Те же тучи, гряда за грядой Твой след под дождем у крыльца Расплылся, налился водой?</vt:lpstr>
      <vt:lpstr>«…Ветер между тем час от часу становился сильнее. Облачко обратилось в белую тучу, которая тяжело подымалась, росла и постепенно облегала небо. Пошел мелкий снег – и вдруг он повалил хлопьями. Ветер завыл; сделалась метель. В одно мгновение темное небо смешалось со снежным морем. Все исчезло. «Ну, барин, - закричал ямщик, - беда: буран!...» </vt:lpstr>
      <vt:lpstr>Это страшная и убийственная вещь. В ней гибель всего живого. Она роковая ошибка небес, дефект сложного механизма солнечной системы, она ужасна, и в тоже время великолепна. Она убийственна, но едва ли можно найти зрелище более прекрасное чем она. Миллионы холодных звезд и луна смотрят на борьбу жизни со смертью и под небесами расцвеченными фантастическими красками люди и звери бьются, голодают и умирают. Так что это такое?  </vt:lpstr>
      <vt:lpstr>Для какого климатического пояса  и какой области характерна данная климатограмма?</vt:lpstr>
      <vt:lpstr>Для какого климатического пояса  и какой области характерна данная климатограмма?</vt:lpstr>
      <vt:lpstr>Для какого климатического пояса  и какой области характерна данная климатограмма?</vt:lpstr>
      <vt:lpstr>Для какого климатического пояса  и какой области характерна данная климатограмма?</vt:lpstr>
      <vt:lpstr>Для какого климатического пояса  и какой области характерна данная климатограмма? </vt:lpstr>
      <vt:lpstr>Спасибо за участие в викторине! Поздравляем победителя!</vt:lpstr>
      <vt:lpstr>Источники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Модифицированная Викторина: «Своя Игра»</dc:title>
  <dc:creator>maniacvvv101@gmail.com</dc:creator>
  <cp:lastModifiedBy>Лось</cp:lastModifiedBy>
  <cp:revision>72</cp:revision>
  <cp:lastPrinted>2018-01-28T08:43:30Z</cp:lastPrinted>
  <dcterms:created xsi:type="dcterms:W3CDTF">2017-07-25T06:54:44Z</dcterms:created>
  <dcterms:modified xsi:type="dcterms:W3CDTF">2022-03-09T09:53:17Z</dcterms:modified>
</cp:coreProperties>
</file>