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56" r:id="rId2"/>
    <p:sldId id="266" r:id="rId3"/>
    <p:sldId id="272" r:id="rId4"/>
    <p:sldId id="262" r:id="rId5"/>
    <p:sldId id="269" r:id="rId6"/>
    <p:sldId id="268" r:id="rId7"/>
    <p:sldId id="264" r:id="rId8"/>
    <p:sldId id="270" r:id="rId9"/>
    <p:sldId id="258" r:id="rId10"/>
    <p:sldId id="261" r:id="rId11"/>
    <p:sldId id="260" r:id="rId12"/>
    <p:sldId id="259" r:id="rId13"/>
    <p:sldId id="267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48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9" d="100"/>
          <a:sy n="59" d="100"/>
        </p:scale>
        <p:origin x="-2766" y="-96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3094E52-C912-4627-89EA-CEFFE26D1C78}" type="datetimeFigureOut">
              <a:rPr lang="ru-RU" smtClean="0"/>
              <a:pPr/>
              <a:t>27.08.2020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F85684F-54BA-48F8-BBBE-7A14D8B0BD5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85684F-54BA-48F8-BBBE-7A14D8B0BD5A}" type="slidenum">
              <a:rPr lang="ru-RU" smtClean="0"/>
              <a:pPr/>
              <a:t>12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EF0B17-7419-4C29-AF59-DE325CA353DA}" type="datetimeFigureOut">
              <a:rPr lang="ru-RU" smtClean="0"/>
              <a:pPr/>
              <a:t>27.08.2020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04D722-FF35-4F92-B014-52334F65D52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EF0B17-7419-4C29-AF59-DE325CA353DA}" type="datetimeFigureOut">
              <a:rPr lang="ru-RU" smtClean="0"/>
              <a:pPr/>
              <a:t>27.08.2020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04D722-FF35-4F92-B014-52334F65D52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EF0B17-7419-4C29-AF59-DE325CA353DA}" type="datetimeFigureOut">
              <a:rPr lang="ru-RU" smtClean="0"/>
              <a:pPr/>
              <a:t>27.08.2020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04D722-FF35-4F92-B014-52334F65D52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EF0B17-7419-4C29-AF59-DE325CA353DA}" type="datetimeFigureOut">
              <a:rPr lang="ru-RU" smtClean="0"/>
              <a:pPr/>
              <a:t>27.08.2020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04D722-FF35-4F92-B014-52334F65D52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EF0B17-7419-4C29-AF59-DE325CA353DA}" type="datetimeFigureOut">
              <a:rPr lang="ru-RU" smtClean="0"/>
              <a:pPr/>
              <a:t>27.08.2020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04D722-FF35-4F92-B014-52334F65D52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EF0B17-7419-4C29-AF59-DE325CA353DA}" type="datetimeFigureOut">
              <a:rPr lang="ru-RU" smtClean="0"/>
              <a:pPr/>
              <a:t>27.08.2020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04D722-FF35-4F92-B014-52334F65D52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EF0B17-7419-4C29-AF59-DE325CA353DA}" type="datetimeFigureOut">
              <a:rPr lang="ru-RU" smtClean="0"/>
              <a:pPr/>
              <a:t>27.08.2020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04D722-FF35-4F92-B014-52334F65D52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EF0B17-7419-4C29-AF59-DE325CA353DA}" type="datetimeFigureOut">
              <a:rPr lang="ru-RU" smtClean="0"/>
              <a:pPr/>
              <a:t>27.08.2020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04D722-FF35-4F92-B014-52334F65D52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EF0B17-7419-4C29-AF59-DE325CA353DA}" type="datetimeFigureOut">
              <a:rPr lang="ru-RU" smtClean="0"/>
              <a:pPr/>
              <a:t>27.08.2020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04D722-FF35-4F92-B014-52334F65D52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EF0B17-7419-4C29-AF59-DE325CA353DA}" type="datetimeFigureOut">
              <a:rPr lang="ru-RU" smtClean="0"/>
              <a:pPr/>
              <a:t>27.08.2020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04D722-FF35-4F92-B014-52334F65D52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EF0B17-7419-4C29-AF59-DE325CA353DA}" type="datetimeFigureOut">
              <a:rPr lang="ru-RU" smtClean="0"/>
              <a:pPr/>
              <a:t>27.08.2020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04D722-FF35-4F92-B014-52334F65D52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EF0B17-7419-4C29-AF59-DE325CA353DA}" type="datetimeFigureOut">
              <a:rPr lang="ru-RU" smtClean="0"/>
              <a:pPr/>
              <a:t>27.08.2020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04D722-FF35-4F92-B014-52334F65D52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wipe dir="d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9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28596" y="5000636"/>
            <a:ext cx="8001056" cy="1643074"/>
          </a:xfrm>
        </p:spPr>
        <p:txBody>
          <a:bodyPr>
            <a:noAutofit/>
          </a:bodyPr>
          <a:lstStyle/>
          <a:p>
            <a:pPr algn="r"/>
            <a:r>
              <a:rPr lang="ru-RU" sz="3600" dirty="0" smtClean="0">
                <a:solidFill>
                  <a:schemeClr val="accent6">
                    <a:lumMod val="50000"/>
                  </a:schemeClr>
                </a:solidFill>
              </a:rPr>
              <a:t>Антон Павлович Чехов «Мальчики</a:t>
            </a:r>
            <a:r>
              <a:rPr lang="ru-RU" sz="3600" dirty="0" smtClean="0">
                <a:solidFill>
                  <a:schemeClr val="accent6">
                    <a:lumMod val="50000"/>
                  </a:schemeClr>
                </a:solidFill>
              </a:rPr>
              <a:t>»</a:t>
            </a:r>
            <a:br>
              <a:rPr lang="ru-RU" sz="3600" dirty="0" smtClean="0">
                <a:solidFill>
                  <a:schemeClr val="accent6">
                    <a:lumMod val="50000"/>
                  </a:schemeClr>
                </a:solidFill>
              </a:rPr>
            </a:br>
            <a:r>
              <a:rPr lang="ru-RU" sz="1400" dirty="0" smtClean="0">
                <a:solidFill>
                  <a:srgbClr val="002060"/>
                </a:solidFill>
              </a:rPr>
              <a:t>Учитель: Антипова Е.С.</a:t>
            </a:r>
            <a:br>
              <a:rPr lang="ru-RU" sz="1400" dirty="0" smtClean="0">
                <a:solidFill>
                  <a:srgbClr val="002060"/>
                </a:solidFill>
              </a:rPr>
            </a:br>
            <a:r>
              <a:rPr lang="ru-RU" sz="1400" dirty="0" smtClean="0">
                <a:solidFill>
                  <a:srgbClr val="002060"/>
                </a:solidFill>
              </a:rPr>
              <a:t>МБОУ «СШ № 14» </a:t>
            </a:r>
            <a:br>
              <a:rPr lang="ru-RU" sz="1400" dirty="0" smtClean="0">
                <a:solidFill>
                  <a:srgbClr val="002060"/>
                </a:solidFill>
              </a:rPr>
            </a:br>
            <a:r>
              <a:rPr lang="ru-RU" sz="1400" dirty="0" smtClean="0">
                <a:solidFill>
                  <a:srgbClr val="002060"/>
                </a:solidFill>
              </a:rPr>
              <a:t>г. Норильск</a:t>
            </a:r>
            <a:r>
              <a:rPr lang="ru-RU" sz="3600" dirty="0" smtClean="0">
                <a:solidFill>
                  <a:schemeClr val="accent6">
                    <a:lumMod val="50000"/>
                  </a:schemeClr>
                </a:solidFill>
              </a:rPr>
              <a:t/>
            </a:r>
            <a:br>
              <a:rPr lang="ru-RU" sz="3600" dirty="0" smtClean="0">
                <a:solidFill>
                  <a:schemeClr val="accent6">
                    <a:lumMod val="50000"/>
                  </a:schemeClr>
                </a:solidFill>
              </a:rPr>
            </a:br>
            <a:endParaRPr lang="ru-RU" sz="3600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7" name="Рисунок 6" descr="360d6.jpg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rcRect t="23411" b="23411"/>
          <a:stretch>
            <a:fillRect/>
          </a:stretch>
        </p:blipFill>
        <p:spPr>
          <a:xfrm>
            <a:off x="1785918" y="714356"/>
            <a:ext cx="5486400" cy="4114800"/>
          </a:xfrm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Тест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000" b="1" dirty="0" smtClean="0"/>
              <a:t>7 Пампасы это:</a:t>
            </a:r>
            <a:endParaRPr lang="ru-RU" sz="2000" dirty="0" smtClean="0"/>
          </a:p>
          <a:p>
            <a:r>
              <a:rPr lang="ru-RU" sz="2000" dirty="0" smtClean="0"/>
              <a:t>А) южноамериканские степи Б) местное население В) плоды дерева</a:t>
            </a:r>
          </a:p>
          <a:p>
            <a:r>
              <a:rPr lang="ru-RU" sz="2000" b="1" dirty="0" smtClean="0"/>
              <a:t>8 В путешествии мальчикам придётся:</a:t>
            </a:r>
          </a:p>
          <a:p>
            <a:r>
              <a:rPr lang="ru-RU" sz="2000" dirty="0" smtClean="0"/>
              <a:t>А) сражаться с тиграми Б) поступать в морские разбойники В)жениться на красавицах</a:t>
            </a:r>
          </a:p>
          <a:p>
            <a:r>
              <a:rPr lang="ru-RU" sz="2000" b="1" dirty="0" smtClean="0"/>
              <a:t>9 По мнению Маши это нужно кушать в пост:</a:t>
            </a:r>
          </a:p>
          <a:p>
            <a:r>
              <a:rPr lang="ru-RU" sz="2000" dirty="0" smtClean="0"/>
              <a:t>А) манную кашу Б) горох и чечевицу В) ничего</a:t>
            </a:r>
          </a:p>
          <a:p>
            <a:r>
              <a:rPr lang="ru-RU" sz="2000" b="1" dirty="0" smtClean="0"/>
              <a:t>10 Урядник это:</a:t>
            </a:r>
          </a:p>
          <a:p>
            <a:r>
              <a:rPr lang="ru-RU" sz="2000" dirty="0" smtClean="0"/>
              <a:t>А) нарядно одетый человек Б) управляющий хозяйством В)полицейский чин</a:t>
            </a:r>
          </a:p>
          <a:p>
            <a:endParaRPr lang="ru-RU" sz="2000" b="1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Тест.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000" b="1" dirty="0" smtClean="0"/>
              <a:t>1 Имя одного из главных героев:</a:t>
            </a:r>
          </a:p>
          <a:p>
            <a:r>
              <a:rPr lang="ru-RU" sz="2000" dirty="0" smtClean="0"/>
              <a:t>А) Чибисов Б) </a:t>
            </a:r>
            <a:r>
              <a:rPr lang="ru-RU" sz="2000" dirty="0" err="1" smtClean="0"/>
              <a:t>Черепицын</a:t>
            </a:r>
            <a:r>
              <a:rPr lang="ru-RU" sz="2000" u="sng" dirty="0" smtClean="0"/>
              <a:t> В)</a:t>
            </a:r>
            <a:r>
              <a:rPr lang="ru-RU" sz="2000" u="sng" dirty="0" err="1" smtClean="0"/>
              <a:t>Чечевицин</a:t>
            </a:r>
            <a:endParaRPr lang="ru-RU" sz="2000" u="sng" dirty="0" smtClean="0"/>
          </a:p>
          <a:p>
            <a:r>
              <a:rPr lang="ru-RU" sz="2000" b="1" dirty="0" smtClean="0"/>
              <a:t>2 Мальчиков встречали:</a:t>
            </a:r>
          </a:p>
          <a:p>
            <a:r>
              <a:rPr lang="ru-RU" sz="2000" dirty="0" smtClean="0"/>
              <a:t>А) 4 человека и пёс Б)6 человек  </a:t>
            </a:r>
            <a:r>
              <a:rPr lang="ru-RU" sz="2000" u="sng" dirty="0" smtClean="0"/>
              <a:t>В)7человек и пёс</a:t>
            </a:r>
            <a:endParaRPr lang="ru-RU" sz="2000" b="1" u="sng" dirty="0" smtClean="0"/>
          </a:p>
          <a:p>
            <a:r>
              <a:rPr lang="ru-RU" sz="2000" b="1" dirty="0" smtClean="0"/>
              <a:t>3 Розвальни это</a:t>
            </a:r>
            <a:r>
              <a:rPr lang="ru-RU" sz="2000" dirty="0" smtClean="0"/>
              <a:t>:</a:t>
            </a:r>
          </a:p>
          <a:p>
            <a:r>
              <a:rPr lang="ru-RU" sz="2000" u="sng" dirty="0" smtClean="0"/>
              <a:t>А) широкие сани </a:t>
            </a:r>
            <a:r>
              <a:rPr lang="ru-RU" sz="2000" dirty="0" smtClean="0"/>
              <a:t>Б) неповоротливые люди  В) развалины избы</a:t>
            </a:r>
          </a:p>
          <a:p>
            <a:r>
              <a:rPr lang="ru-RU" sz="2000" b="1" dirty="0" smtClean="0"/>
              <a:t>4 События рассказа происходят накануне:</a:t>
            </a:r>
          </a:p>
          <a:p>
            <a:r>
              <a:rPr lang="ru-RU" sz="2000" dirty="0" smtClean="0"/>
              <a:t>А) Пасхи  </a:t>
            </a:r>
            <a:r>
              <a:rPr lang="ru-RU" sz="2000" u="sng" dirty="0" smtClean="0"/>
              <a:t>Б) Рождества  </a:t>
            </a:r>
            <a:r>
              <a:rPr lang="ru-RU" sz="2000" dirty="0" smtClean="0"/>
              <a:t>В) Крещения</a:t>
            </a:r>
          </a:p>
          <a:p>
            <a:r>
              <a:rPr lang="ru-RU" sz="2000" b="1" dirty="0" smtClean="0"/>
              <a:t>5 В Калифорнии вместо чая пьют:</a:t>
            </a:r>
            <a:endParaRPr lang="ru-RU" sz="2000" dirty="0" smtClean="0"/>
          </a:p>
          <a:p>
            <a:r>
              <a:rPr lang="ru-RU" sz="2000" dirty="0" smtClean="0"/>
              <a:t>А) компот  Б) кофе  </a:t>
            </a:r>
            <a:r>
              <a:rPr lang="ru-RU" sz="2000" u="sng" dirty="0" smtClean="0"/>
              <a:t>В) джин</a:t>
            </a:r>
          </a:p>
          <a:p>
            <a:r>
              <a:rPr lang="ru-RU" sz="2000" b="1" dirty="0" smtClean="0"/>
              <a:t>6 Мальчики решили сбежать в:</a:t>
            </a:r>
            <a:endParaRPr lang="ru-RU" sz="2000" dirty="0" smtClean="0"/>
          </a:p>
          <a:p>
            <a:r>
              <a:rPr lang="ru-RU" sz="2000" dirty="0" smtClean="0"/>
              <a:t>А) Африку </a:t>
            </a:r>
            <a:r>
              <a:rPr lang="ru-RU" sz="2000" u="sng" dirty="0" smtClean="0"/>
              <a:t>Б) Америку </a:t>
            </a:r>
            <a:r>
              <a:rPr lang="ru-RU" sz="2000" dirty="0" smtClean="0"/>
              <a:t>В) Австралию</a:t>
            </a:r>
          </a:p>
          <a:p>
            <a:endParaRPr lang="ru-RU" sz="2000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Тест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000" b="1" dirty="0" smtClean="0"/>
              <a:t>7 Пампасы это:</a:t>
            </a:r>
            <a:endParaRPr lang="ru-RU" sz="2000" dirty="0" smtClean="0"/>
          </a:p>
          <a:p>
            <a:r>
              <a:rPr lang="ru-RU" sz="2000" u="sng" dirty="0" smtClean="0"/>
              <a:t>А) южноамериканские степи </a:t>
            </a:r>
            <a:r>
              <a:rPr lang="ru-RU" sz="2000" dirty="0" smtClean="0"/>
              <a:t>Б) местное население В) плоды дерева</a:t>
            </a:r>
          </a:p>
          <a:p>
            <a:r>
              <a:rPr lang="ru-RU" sz="2000" b="1" dirty="0" smtClean="0"/>
              <a:t>8 В путешествии мальчикам придётся:</a:t>
            </a:r>
          </a:p>
          <a:p>
            <a:r>
              <a:rPr lang="ru-RU" sz="2000" u="sng" dirty="0" smtClean="0"/>
              <a:t>А) сражаться с тиграми Б) поступать в морские разбойники В)жениться на красавицах</a:t>
            </a:r>
          </a:p>
          <a:p>
            <a:r>
              <a:rPr lang="ru-RU" sz="2000" b="1" dirty="0" smtClean="0"/>
              <a:t>9 По мнению Маши это нужно кушать в пост:</a:t>
            </a:r>
          </a:p>
          <a:p>
            <a:r>
              <a:rPr lang="ru-RU" sz="2000" dirty="0" smtClean="0"/>
              <a:t>А) манную кашу</a:t>
            </a:r>
            <a:r>
              <a:rPr lang="ru-RU" sz="2000" u="sng" dirty="0" smtClean="0"/>
              <a:t> Б) горох и чечевицу </a:t>
            </a:r>
            <a:r>
              <a:rPr lang="ru-RU" sz="2000" dirty="0" smtClean="0"/>
              <a:t>В) ничего</a:t>
            </a:r>
          </a:p>
          <a:p>
            <a:r>
              <a:rPr lang="ru-RU" sz="2000" b="1" dirty="0" smtClean="0"/>
              <a:t>10 Урядник это:</a:t>
            </a:r>
          </a:p>
          <a:p>
            <a:r>
              <a:rPr lang="ru-RU" sz="2000" dirty="0" smtClean="0"/>
              <a:t>А) нарядно одетый человек Б) управляющий хозяйством </a:t>
            </a:r>
            <a:r>
              <a:rPr lang="ru-RU" sz="2000" u="sng" dirty="0" smtClean="0"/>
              <a:t>В)полицейский чин</a:t>
            </a:r>
          </a:p>
          <a:p>
            <a:endParaRPr lang="ru-RU" sz="2000" b="1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s://fs3.ppt4web.ru/images/132111/178014/640/img2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108933"/>
            <a:ext cx="8643998" cy="6374041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d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115328" cy="1162050"/>
          </a:xfrm>
        </p:spPr>
        <p:txBody>
          <a:bodyPr>
            <a:normAutofit/>
          </a:bodyPr>
          <a:lstStyle/>
          <a:p>
            <a:r>
              <a:rPr lang="ru-RU" sz="5400" dirty="0" smtClean="0">
                <a:solidFill>
                  <a:srgbClr val="0070C0"/>
                </a:solidFill>
              </a:rPr>
              <a:t>Дорогу осилит идущий…</a:t>
            </a:r>
            <a:endParaRPr lang="ru-RU" sz="5400" dirty="0">
              <a:solidFill>
                <a:srgbClr val="0070C0"/>
              </a:solidFill>
            </a:endParaRPr>
          </a:p>
        </p:txBody>
      </p:sp>
      <p:pic>
        <p:nvPicPr>
          <p:cNvPr id="12290" name="Picture 2" descr="https://st2.depositphotos.com/1001051/5887/i/950/depositphotos_58877795-stock-photo-road-in-the-pampas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2857496"/>
            <a:ext cx="4155898" cy="3786214"/>
          </a:xfrm>
          <a:prstGeom prst="rect">
            <a:avLst/>
          </a:prstGeom>
          <a:noFill/>
        </p:spPr>
      </p:pic>
      <p:pic>
        <p:nvPicPr>
          <p:cNvPr id="12294" name="Picture 6" descr="https://im0-tub-ru.yandex.net/i?id=83484ffbeb291e7d14e77699300584cd-l&amp;n=1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00562" y="1428736"/>
            <a:ext cx="4418238" cy="3240041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А.П.Чехов             Майн Рид</a:t>
            </a:r>
            <a:endParaRPr lang="ru-RU" dirty="0"/>
          </a:p>
        </p:txBody>
      </p:sp>
      <p:pic>
        <p:nvPicPr>
          <p:cNvPr id="5" name="Содержимое 4" descr="i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1115616" y="2420888"/>
            <a:ext cx="2505103" cy="3157692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6" name="Содержимое 5" descr="99d8156437484eff1c2f6d46c019a56a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5602235" y="2348880"/>
            <a:ext cx="2240249" cy="3024336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«А вы читали Майн Рида?.....»</a:t>
            </a:r>
            <a:endParaRPr lang="ru-RU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4" name="Содержимое 3" descr="wlvl.jpe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925238" y="1600200"/>
            <a:ext cx="5293524" cy="4525963"/>
          </a:xfrm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285728"/>
            <a:ext cx="8372476" cy="6143668"/>
          </a:xfrm>
        </p:spPr>
        <p:txBody>
          <a:bodyPr>
            <a:normAutofit fontScale="90000"/>
          </a:bodyPr>
          <a:lstStyle/>
          <a:p>
            <a:pPr algn="l"/>
            <a:r>
              <a:rPr lang="ru-RU" sz="7300" b="1" dirty="0" smtClean="0">
                <a:solidFill>
                  <a:schemeClr val="accent6">
                    <a:lumMod val="75000"/>
                  </a:schemeClr>
                </a:solidFill>
                <a:cs typeface="Aharoni" pitchFamily="2" charset="-79"/>
              </a:rPr>
              <a:t>- Он- он- он - молодой бизон,</a:t>
            </a:r>
            <a:br>
              <a:rPr lang="ru-RU" sz="7300" b="1" dirty="0" smtClean="0">
                <a:solidFill>
                  <a:schemeClr val="accent6">
                    <a:lumMod val="75000"/>
                  </a:schemeClr>
                </a:solidFill>
                <a:cs typeface="Aharoni" pitchFamily="2" charset="-79"/>
              </a:rPr>
            </a:br>
            <a:r>
              <a:rPr lang="ru-RU" sz="7300" b="1" dirty="0" smtClean="0">
                <a:solidFill>
                  <a:schemeClr val="accent6">
                    <a:lumMod val="50000"/>
                  </a:schemeClr>
                </a:solidFill>
                <a:cs typeface="Aharoni" pitchFamily="2" charset="-79"/>
              </a:rPr>
              <a:t>-Асы –асы-асы- зеленые пампасы,</a:t>
            </a:r>
            <a:r>
              <a:rPr lang="ru-RU" sz="7300" b="1" dirty="0" smtClean="0">
                <a:solidFill>
                  <a:schemeClr val="accent6">
                    <a:lumMod val="75000"/>
                  </a:schemeClr>
                </a:solidFill>
                <a:cs typeface="Aharoni" pitchFamily="2" charset="-79"/>
              </a:rPr>
              <a:t/>
            </a:r>
            <a:br>
              <a:rPr lang="ru-RU" sz="7300" b="1" dirty="0" smtClean="0">
                <a:solidFill>
                  <a:schemeClr val="accent6">
                    <a:lumMod val="75000"/>
                  </a:schemeClr>
                </a:solidFill>
                <a:cs typeface="Aharoni" pitchFamily="2" charset="-79"/>
              </a:rPr>
            </a:br>
            <a:r>
              <a:rPr lang="ru-RU" sz="7300" b="1" dirty="0" smtClean="0">
                <a:solidFill>
                  <a:schemeClr val="accent6">
                    <a:lumMod val="75000"/>
                  </a:schemeClr>
                </a:solidFill>
                <a:cs typeface="Aharoni" pitchFamily="2" charset="-79"/>
              </a:rPr>
              <a:t>- </a:t>
            </a:r>
            <a:r>
              <a:rPr lang="ru-RU" sz="7300" b="1" dirty="0" err="1" smtClean="0">
                <a:solidFill>
                  <a:schemeClr val="accent6">
                    <a:lumMod val="75000"/>
                  </a:schemeClr>
                </a:solidFill>
                <a:cs typeface="Aharoni" pitchFamily="2" charset="-79"/>
              </a:rPr>
              <a:t>Анг</a:t>
            </a:r>
            <a:r>
              <a:rPr lang="ru-RU" sz="7300" b="1" dirty="0" smtClean="0">
                <a:solidFill>
                  <a:schemeClr val="accent6">
                    <a:lumMod val="75000"/>
                  </a:schemeClr>
                </a:solidFill>
                <a:cs typeface="Aharoni" pitchFamily="2" charset="-79"/>
              </a:rPr>
              <a:t>- </a:t>
            </a:r>
            <a:r>
              <a:rPr lang="ru-RU" sz="7300" b="1" dirty="0" err="1" smtClean="0">
                <a:solidFill>
                  <a:schemeClr val="accent6">
                    <a:lumMod val="75000"/>
                  </a:schemeClr>
                </a:solidFill>
                <a:cs typeface="Aharoni" pitchFamily="2" charset="-79"/>
              </a:rPr>
              <a:t>анг-анг</a:t>
            </a:r>
            <a:r>
              <a:rPr lang="ru-RU" sz="7300" b="1" dirty="0" smtClean="0">
                <a:solidFill>
                  <a:schemeClr val="accent6">
                    <a:lumMod val="75000"/>
                  </a:schemeClr>
                </a:solidFill>
                <a:cs typeface="Aharoni" pitchFamily="2" charset="-79"/>
              </a:rPr>
              <a:t> – быстрый мустанг.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4" name="Picture 2" descr="http://christmasanimations.yolasite.com/resources/warriorflashheadress.gif?timestamp=1302202031640"/>
          <p:cNvPicPr>
            <a:picLocks noGrp="1" noChangeAspect="1" noChangeArrowheads="1" noCro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6786578" y="1428736"/>
            <a:ext cx="1319135" cy="1866375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d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274638"/>
            <a:ext cx="8329642" cy="6226196"/>
          </a:xfrm>
        </p:spPr>
        <p:txBody>
          <a:bodyPr>
            <a:normAutofit/>
          </a:bodyPr>
          <a:lstStyle/>
          <a:p>
            <a:pPr algn="r"/>
            <a:r>
              <a:rPr lang="ru-RU" sz="7200" b="1" dirty="0" smtClean="0">
                <a:solidFill>
                  <a:schemeClr val="accent6">
                    <a:lumMod val="50000"/>
                  </a:schemeClr>
                </a:solidFill>
                <a:latin typeface="Arial Black" pitchFamily="34" charset="0"/>
                <a:cs typeface="Aharoni" pitchFamily="2" charset="-79"/>
              </a:rPr>
              <a:t>От топота копыт</a:t>
            </a:r>
            <a:br>
              <a:rPr lang="ru-RU" sz="7200" b="1" dirty="0" smtClean="0">
                <a:solidFill>
                  <a:schemeClr val="accent6">
                    <a:lumMod val="50000"/>
                  </a:schemeClr>
                </a:solidFill>
                <a:latin typeface="Arial Black" pitchFamily="34" charset="0"/>
                <a:cs typeface="Aharoni" pitchFamily="2" charset="-79"/>
              </a:rPr>
            </a:br>
            <a:r>
              <a:rPr lang="ru-RU" sz="7200" b="1" dirty="0" smtClean="0">
                <a:solidFill>
                  <a:schemeClr val="accent6">
                    <a:lumMod val="50000"/>
                  </a:schemeClr>
                </a:solidFill>
                <a:latin typeface="Arial Black" pitchFamily="34" charset="0"/>
                <a:cs typeface="Aharoni" pitchFamily="2" charset="-79"/>
              </a:rPr>
              <a:t>Пыль по полю летит</a:t>
            </a:r>
            <a:r>
              <a:rPr lang="ru-RU" sz="7200" dirty="0" smtClean="0">
                <a:solidFill>
                  <a:schemeClr val="accent6">
                    <a:lumMod val="50000"/>
                  </a:schemeClr>
                </a:solidFill>
                <a:latin typeface="Arial Black" pitchFamily="34" charset="0"/>
                <a:cs typeface="Aharoni" pitchFamily="2" charset="-79"/>
              </a:rPr>
              <a:t>. </a:t>
            </a:r>
            <a:endParaRPr lang="ru-RU" sz="7200" dirty="0">
              <a:solidFill>
                <a:schemeClr val="accent6">
                  <a:lumMod val="50000"/>
                </a:schemeClr>
              </a:solidFill>
              <a:latin typeface="Arial Black" pitchFamily="34" charset="0"/>
              <a:cs typeface="Aharoni" pitchFamily="2" charset="-79"/>
            </a:endParaRPr>
          </a:p>
        </p:txBody>
      </p:sp>
      <p:pic>
        <p:nvPicPr>
          <p:cNvPr id="27650" name="Picture 2" descr="http://christmasanimations.yolasite.com/resources/warriorflashheadress.gif?timestamp=1302202031640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28662" y="285728"/>
            <a:ext cx="2181225" cy="3086101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d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000" b="1" dirty="0" smtClean="0">
                <a:solidFill>
                  <a:schemeClr val="accent6">
                    <a:lumMod val="50000"/>
                  </a:schemeClr>
                </a:solidFill>
              </a:rPr>
              <a:t>План урока</a:t>
            </a:r>
            <a:endParaRPr lang="ru-RU" sz="60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b="1" dirty="0" smtClean="0"/>
              <a:t>1. Тест (содержание текста).</a:t>
            </a:r>
          </a:p>
          <a:p>
            <a:pPr>
              <a:buNone/>
            </a:pPr>
            <a:r>
              <a:rPr lang="ru-RU" b="1" dirty="0" smtClean="0"/>
              <a:t>2. Выборочное чтение.</a:t>
            </a:r>
          </a:p>
          <a:p>
            <a:pPr>
              <a:buNone/>
            </a:pPr>
            <a:r>
              <a:rPr lang="ru-RU" b="1" dirty="0" smtClean="0"/>
              <a:t>3. Работа в группах (последовательность событий в рассказе, характеристика героев, сравнение характеров героев )</a:t>
            </a:r>
          </a:p>
          <a:p>
            <a:pPr>
              <a:buNone/>
            </a:pPr>
            <a:r>
              <a:rPr lang="ru-RU" b="1" dirty="0" smtClean="0"/>
              <a:t>4. Выступление групп.</a:t>
            </a:r>
          </a:p>
          <a:p>
            <a:pPr>
              <a:buNone/>
            </a:pPr>
            <a:r>
              <a:rPr lang="ru-RU" b="1" dirty="0" smtClean="0"/>
              <a:t>5. Дискуссия о прочитанном. 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6700" b="1" dirty="0" smtClean="0">
                <a:solidFill>
                  <a:schemeClr val="accent6">
                    <a:lumMod val="50000"/>
                  </a:schemeClr>
                </a:solidFill>
              </a:rPr>
              <a:t>Оценочный лист</a:t>
            </a:r>
            <a:r>
              <a:rPr lang="ru-RU" sz="6000" b="1" dirty="0" smtClean="0">
                <a:solidFill>
                  <a:schemeClr val="accent6">
                    <a:lumMod val="50000"/>
                  </a:schemeClr>
                </a:solidFill>
              </a:rPr>
              <a:t/>
            </a:r>
            <a:br>
              <a:rPr lang="ru-RU" sz="6000" b="1" dirty="0" smtClean="0">
                <a:solidFill>
                  <a:schemeClr val="accent6">
                    <a:lumMod val="50000"/>
                  </a:schemeClr>
                </a:solidFill>
              </a:rPr>
            </a:br>
            <a:endParaRPr lang="ru-RU" sz="60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357159" y="1214423"/>
          <a:ext cx="8329641" cy="409846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28693"/>
                <a:gridCol w="4624401"/>
                <a:gridCol w="2776547"/>
              </a:tblGrid>
              <a:tr h="154875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latin typeface="Calibri"/>
                          <a:ea typeface="Calibri"/>
                          <a:cs typeface="Times New Roman"/>
                        </a:rPr>
                        <a:t>№</a:t>
                      </a:r>
                      <a:endParaRPr lang="ru-RU" sz="2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latin typeface="Calibri"/>
                          <a:ea typeface="Calibri"/>
                          <a:cs typeface="Times New Roman"/>
                        </a:rPr>
                        <a:t>Этап урока</a:t>
                      </a:r>
                      <a:endParaRPr lang="ru-RU" sz="2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 smtClean="0">
                          <a:latin typeface="Calibri"/>
                          <a:ea typeface="Calibri"/>
                          <a:cs typeface="Times New Roman"/>
                        </a:rPr>
                        <a:t>Зеленый </a:t>
                      </a:r>
                      <a:endParaRPr lang="ru-RU" sz="28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latin typeface="Calibri"/>
                          <a:ea typeface="Calibri"/>
                          <a:cs typeface="Times New Roman"/>
                        </a:rPr>
                        <a:t>Желтый </a:t>
                      </a:r>
                      <a:endParaRPr lang="ru-RU" sz="28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latin typeface="Calibri"/>
                          <a:ea typeface="Calibri"/>
                          <a:cs typeface="Times New Roman"/>
                        </a:rPr>
                        <a:t>Красный </a:t>
                      </a:r>
                      <a:endParaRPr lang="ru-RU" sz="2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526564"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SzPts val="1400"/>
                        <a:buFont typeface="+mj-lt"/>
                        <a:buNone/>
                      </a:pPr>
                      <a:r>
                        <a:rPr lang="ru-RU" sz="2800" b="1" dirty="0" smtClean="0">
                          <a:latin typeface="Calibri"/>
                          <a:ea typeface="Calibri"/>
                          <a:cs typeface="Times New Roman"/>
                        </a:rPr>
                        <a:t>1</a:t>
                      </a:r>
                      <a:endParaRPr lang="ru-RU" sz="2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latin typeface="Calibri"/>
                          <a:ea typeface="Calibri"/>
                          <a:cs typeface="Times New Roman"/>
                        </a:rPr>
                        <a:t>Тест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496444"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SzPts val="1400"/>
                        <a:buFont typeface="+mj-lt"/>
                        <a:buNone/>
                      </a:pPr>
                      <a:r>
                        <a:rPr lang="ru-RU" sz="2800" b="1" dirty="0" smtClean="0">
                          <a:latin typeface="Calibri"/>
                          <a:ea typeface="Calibri"/>
                          <a:cs typeface="Times New Roman"/>
                        </a:rPr>
                        <a:t>2</a:t>
                      </a:r>
                      <a:endParaRPr lang="ru-RU" sz="2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latin typeface="Calibri"/>
                          <a:ea typeface="Calibri"/>
                          <a:cs typeface="Times New Roman"/>
                        </a:rPr>
                        <a:t>Выборочное чтение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500066"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SzPts val="1400"/>
                        <a:buFont typeface="+mj-lt"/>
                        <a:buNone/>
                      </a:pPr>
                      <a:r>
                        <a:rPr lang="ru-RU" sz="2800" b="1" dirty="0" smtClean="0">
                          <a:latin typeface="Calibri"/>
                          <a:ea typeface="Calibri"/>
                          <a:cs typeface="Times New Roman"/>
                        </a:rPr>
                        <a:t>3</a:t>
                      </a:r>
                      <a:endParaRPr lang="ru-RU" sz="2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latin typeface="Calibri"/>
                          <a:ea typeface="Calibri"/>
                          <a:cs typeface="Times New Roman"/>
                        </a:rPr>
                        <a:t>Работа в группах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500066"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SzPts val="1400"/>
                        <a:buFont typeface="+mj-lt"/>
                        <a:buNone/>
                      </a:pPr>
                      <a:r>
                        <a:rPr lang="ru-RU" sz="2800" b="1" dirty="0" smtClean="0">
                          <a:latin typeface="Calibri"/>
                          <a:ea typeface="Calibri"/>
                          <a:cs typeface="Times New Roman"/>
                        </a:rPr>
                        <a:t>4</a:t>
                      </a:r>
                      <a:endParaRPr lang="ru-RU" sz="2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latin typeface="Calibri"/>
                          <a:ea typeface="Calibri"/>
                          <a:cs typeface="Times New Roman"/>
                        </a:rPr>
                        <a:t>Выступление групп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526564"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SzPts val="1400"/>
                        <a:buFont typeface="+mj-lt"/>
                        <a:buNone/>
                      </a:pPr>
                      <a:r>
                        <a:rPr lang="ru-RU" sz="2800" b="1" dirty="0" smtClean="0">
                          <a:latin typeface="Calibri"/>
                          <a:ea typeface="Calibri"/>
                          <a:cs typeface="Times New Roman"/>
                        </a:rPr>
                        <a:t>5</a:t>
                      </a:r>
                      <a:endParaRPr lang="ru-RU" sz="2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latin typeface="Calibri"/>
                          <a:ea typeface="Calibri"/>
                          <a:cs typeface="Times New Roman"/>
                        </a:rPr>
                        <a:t>Рефлексия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  <p:transition>
    <p:wipe dir="d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Тест.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000" b="1" dirty="0" smtClean="0"/>
              <a:t>1 Имя одного из главных героев:</a:t>
            </a:r>
          </a:p>
          <a:p>
            <a:r>
              <a:rPr lang="ru-RU" sz="2000" dirty="0" smtClean="0"/>
              <a:t>А) Чибисов Б) </a:t>
            </a:r>
            <a:r>
              <a:rPr lang="ru-RU" sz="2000" dirty="0" err="1" smtClean="0"/>
              <a:t>Черепицын</a:t>
            </a:r>
            <a:r>
              <a:rPr lang="ru-RU" sz="2000" dirty="0" smtClean="0"/>
              <a:t> В)</a:t>
            </a:r>
            <a:r>
              <a:rPr lang="ru-RU" sz="2000" dirty="0" err="1" smtClean="0"/>
              <a:t>Чечевицин</a:t>
            </a:r>
            <a:endParaRPr lang="ru-RU" sz="2000" dirty="0" smtClean="0"/>
          </a:p>
          <a:p>
            <a:r>
              <a:rPr lang="ru-RU" sz="2000" b="1" dirty="0" smtClean="0"/>
              <a:t>2 Мальчиков встречали:</a:t>
            </a:r>
          </a:p>
          <a:p>
            <a:r>
              <a:rPr lang="ru-RU" sz="2000" dirty="0" smtClean="0"/>
              <a:t>А) 4 человека и пёс Б)6 человек  В)7человек и пёс</a:t>
            </a:r>
            <a:endParaRPr lang="ru-RU" sz="2000" b="1" dirty="0" smtClean="0"/>
          </a:p>
          <a:p>
            <a:r>
              <a:rPr lang="ru-RU" sz="2000" b="1" dirty="0" smtClean="0"/>
              <a:t>3 Розвальни это</a:t>
            </a:r>
            <a:r>
              <a:rPr lang="ru-RU" sz="2000" dirty="0" smtClean="0"/>
              <a:t>:</a:t>
            </a:r>
          </a:p>
          <a:p>
            <a:r>
              <a:rPr lang="ru-RU" sz="2000" dirty="0" smtClean="0"/>
              <a:t>А) широкие сани Б) неповоротливые люди  В) развалины избы</a:t>
            </a:r>
          </a:p>
          <a:p>
            <a:r>
              <a:rPr lang="ru-RU" sz="2000" b="1" dirty="0" smtClean="0"/>
              <a:t>4 События рассказа происходят накануне:</a:t>
            </a:r>
          </a:p>
          <a:p>
            <a:r>
              <a:rPr lang="ru-RU" sz="2000" dirty="0" smtClean="0"/>
              <a:t>А) Пасхи  Б) Рождества  В) Крещения</a:t>
            </a:r>
          </a:p>
          <a:p>
            <a:r>
              <a:rPr lang="ru-RU" sz="2000" b="1" dirty="0" smtClean="0"/>
              <a:t>5 В Калифорнии вместо чая пьют:</a:t>
            </a:r>
            <a:endParaRPr lang="ru-RU" sz="2000" dirty="0" smtClean="0"/>
          </a:p>
          <a:p>
            <a:r>
              <a:rPr lang="ru-RU" sz="2000" dirty="0" smtClean="0"/>
              <a:t>А) компот  Б) кофе  В) джин</a:t>
            </a:r>
          </a:p>
          <a:p>
            <a:r>
              <a:rPr lang="ru-RU" sz="2000" b="1" dirty="0" smtClean="0"/>
              <a:t>6 Мальчики решили сбежать в:</a:t>
            </a:r>
            <a:endParaRPr lang="ru-RU" sz="2000" dirty="0" smtClean="0"/>
          </a:p>
          <a:p>
            <a:r>
              <a:rPr lang="ru-RU" sz="2000" dirty="0" smtClean="0"/>
              <a:t>А) Африку Б) Америку В) Австралию</a:t>
            </a:r>
          </a:p>
          <a:p>
            <a:endParaRPr lang="ru-RU" sz="20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466</TotalTime>
  <Words>431</Words>
  <Application>Microsoft Office PowerPoint</Application>
  <PresentationFormat>Экран (4:3)</PresentationFormat>
  <Paragraphs>73</Paragraphs>
  <Slides>13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Антон Павлович Чехов «Мальчики» Учитель: Антипова Е.С. МБОУ «СШ № 14»  г. Норильск </vt:lpstr>
      <vt:lpstr>Дорогу осилит идущий…</vt:lpstr>
      <vt:lpstr>А.П.Чехов             Майн Рид</vt:lpstr>
      <vt:lpstr>«А вы читали Майн Рида?.....»</vt:lpstr>
      <vt:lpstr>- Он- он- он - молодой бизон, -Асы –асы-асы- зеленые пампасы, - Анг- анг-анг – быстрый мустанг. </vt:lpstr>
      <vt:lpstr>От топота копыт Пыль по полю летит. </vt:lpstr>
      <vt:lpstr>План урока</vt:lpstr>
      <vt:lpstr>Оценочный лист </vt:lpstr>
      <vt:lpstr>Тест.</vt:lpstr>
      <vt:lpstr>Тест</vt:lpstr>
      <vt:lpstr>Тест.</vt:lpstr>
      <vt:lpstr>Тест</vt:lpstr>
      <vt:lpstr>Слайд 13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Антон Павлович Чехов «Мальчики»</dc:title>
  <dc:creator>мама и папа</dc:creator>
  <cp:lastModifiedBy>Эксперт</cp:lastModifiedBy>
  <cp:revision>15</cp:revision>
  <dcterms:created xsi:type="dcterms:W3CDTF">2014-03-27T17:23:39Z</dcterms:created>
  <dcterms:modified xsi:type="dcterms:W3CDTF">2020-08-27T14:48:01Z</dcterms:modified>
</cp:coreProperties>
</file>