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88" r:id="rId3"/>
    <p:sldId id="289" r:id="rId4"/>
    <p:sldId id="290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301" r:id="rId37"/>
    <p:sldId id="298" r:id="rId38"/>
    <p:sldId id="299" r:id="rId39"/>
    <p:sldId id="297" r:id="rId40"/>
    <p:sldId id="300" r:id="rId41"/>
    <p:sldId id="291" r:id="rId42"/>
    <p:sldId id="292" r:id="rId43"/>
    <p:sldId id="293" r:id="rId44"/>
    <p:sldId id="294" r:id="rId45"/>
    <p:sldId id="295" r:id="rId46"/>
    <p:sldId id="296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99FFCC"/>
    <a:srgbClr val="66FF99"/>
    <a:srgbClr val="FFFF66"/>
    <a:srgbClr val="66FF66"/>
    <a:srgbClr val="CC00CC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27F4E-588E-4E8E-B15E-73D4AA1340F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C8002-C499-45AE-A751-1BDF201E28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06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C8002-C499-45AE-A751-1BDF201E287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262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C8002-C499-45AE-A751-1BDF201E287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4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02FB6-59A4-4B9D-B5EE-11378EDFC1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97044-D8A9-4E60-AEE1-2DC4B617D0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CB466-9F94-4D47-8680-12F61BB5F7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E88DD81-A04E-40FC-942D-85BAA0A4D8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0D1E7-54D5-4452-998B-FB68281452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3DC0A-C245-430D-894B-8F6F471D50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E94A1-E761-4277-A315-487C9489C0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091EE-EC5F-4454-90AE-627696D20D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C7B62-6DCC-4FF7-B736-FC4DB9C0F2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1EC3A-E7CD-4FAF-9C88-B1E40947B5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E3101-3C76-4FC5-9382-0018ED5B81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FD49B-A2BB-4321-8096-F51EEC152F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D8E2B-9B6A-4E74-B5B3-6ABA44C8C92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9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2" Type="http://schemas.openxmlformats.org/officeDocument/2006/relationships/notesSlide" Target="../notesSlides/notesSlide2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29" Type="http://schemas.openxmlformats.org/officeDocument/2006/relationships/slide" Target="slide3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32" Type="http://schemas.openxmlformats.org/officeDocument/2006/relationships/slide" Target="slide35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28" Type="http://schemas.openxmlformats.org/officeDocument/2006/relationships/slide" Target="slide31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31" Type="http://schemas.openxmlformats.org/officeDocument/2006/relationships/slide" Target="slide34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5.xml"/><Relationship Id="rId27" Type="http://schemas.openxmlformats.org/officeDocument/2006/relationships/slide" Target="slide30.xml"/><Relationship Id="rId30" Type="http://schemas.openxmlformats.org/officeDocument/2006/relationships/slide" Target="slide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ambria" pitchFamily="18" charset="0"/>
              </a:rPr>
              <a:t>Урок-викторина «Логопедическая мозаика»</a:t>
            </a:r>
            <a:br>
              <a:rPr lang="ru-RU" dirty="0" smtClean="0">
                <a:solidFill>
                  <a:schemeClr val="bg1"/>
                </a:solidFill>
                <a:latin typeface="Cambr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987675" y="4005263"/>
            <a:ext cx="3240088" cy="13684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923928" y="5398622"/>
            <a:ext cx="5097982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dirty="0"/>
              <a:t>Подготовила учитель-логопед:</a:t>
            </a:r>
          </a:p>
          <a:p>
            <a:pPr algn="r"/>
            <a:r>
              <a:rPr lang="ru-RU" dirty="0"/>
              <a:t> Морозова Ольга Викторовна</a:t>
            </a:r>
          </a:p>
          <a:p>
            <a:pPr algn="r"/>
            <a:r>
              <a:rPr lang="ru-RU" dirty="0"/>
              <a:t>МБОУ «Первомайская СОШ»,</a:t>
            </a:r>
          </a:p>
          <a:p>
            <a:pPr algn="r"/>
            <a:r>
              <a:rPr lang="ru-RU" dirty="0"/>
              <a:t>Первомайский район Тамбовская область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2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576263" cy="4333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1" name="Picture 5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0"/>
            <a:ext cx="3168650" cy="2260600"/>
          </a:xfrm>
          <a:prstGeom prst="rect">
            <a:avLst/>
          </a:prstGeom>
          <a:noFill/>
        </p:spPr>
      </p:pic>
      <p:sp>
        <p:nvSpPr>
          <p:cNvPr id="922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9388" y="5805488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2555875" y="2276475"/>
            <a:ext cx="43926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Задание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от Буквоеда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39750" y="2708275"/>
            <a:ext cx="8353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Буквоед нарочно путает буквы в словах. Послушайте, что здесь написано. Исправьте «неправильные» слова.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650875" y="3476625"/>
            <a:ext cx="80311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4800" b="1"/>
              <a:t>Под березами, где тень,</a:t>
            </a:r>
          </a:p>
          <a:p>
            <a:pPr algn="ctr"/>
            <a:r>
              <a:rPr lang="ru-RU" sz="4800" b="1"/>
              <a:t> Притаился старый день. </a:t>
            </a: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6732588" y="4724400"/>
            <a:ext cx="16573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659563" y="4941888"/>
            <a:ext cx="19065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ПЕНЬ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 animBg="1"/>
      <p:bldP spid="92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66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79388" y="5734050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1024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24613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2124075" y="549275"/>
            <a:ext cx="5257800" cy="690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"Составьте слова"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223963" y="1412875"/>
            <a:ext cx="7920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/>
              <a:t>Определите 1-ю по счёту букву в каждом слове,</a:t>
            </a:r>
          </a:p>
          <a:p>
            <a:r>
              <a:rPr lang="ru-RU" sz="2400"/>
              <a:t> составьте из них новое слово.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509588" y="2924175"/>
            <a:ext cx="8069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000"/>
              <a:t>Дорога, рак, узел, жук, бант, аист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132138" y="4005263"/>
            <a:ext cx="3165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ДРУЖБА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66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24613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79388" y="5734050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2124075" y="549275"/>
            <a:ext cx="5257800" cy="690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"Составьте слова"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611188" y="3141663"/>
            <a:ext cx="7962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 </a:t>
            </a:r>
            <a:r>
              <a:rPr lang="ru-RU" sz="3600" b="1"/>
              <a:t>Рулет, вдруг, радуга, учеба, каша</a:t>
            </a:r>
            <a:r>
              <a:rPr lang="ru-RU" sz="3600"/>
              <a:t> 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223963" y="1412875"/>
            <a:ext cx="7920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/>
              <a:t>Определите 2-ю по счёту букву в каждом слове,</a:t>
            </a:r>
          </a:p>
          <a:p>
            <a:r>
              <a:rPr lang="ru-RU" sz="2400"/>
              <a:t> составьте из них новое слово.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635375" y="4365625"/>
            <a:ext cx="23066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УДАЧА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66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24613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79388" y="5734050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2124075" y="549275"/>
            <a:ext cx="5257800" cy="690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"Составьте слова"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223963" y="1412875"/>
            <a:ext cx="7920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/>
              <a:t>Определите 3-ю по счёту букву в каждом слове,</a:t>
            </a:r>
          </a:p>
          <a:p>
            <a:r>
              <a:rPr lang="ru-RU" sz="2400"/>
              <a:t> составьте из них новое слово.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574675" y="2997200"/>
            <a:ext cx="8286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 </a:t>
            </a:r>
            <a:r>
              <a:rPr lang="ru-RU" sz="4000" b="1"/>
              <a:t>Круг, ластик, папа, след, кухня  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3348038" y="4005263"/>
            <a:ext cx="22542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УСПЕХ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66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24613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79388" y="5734050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2124075" y="549275"/>
            <a:ext cx="5257800" cy="690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"Составьте слова"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223963" y="1412875"/>
            <a:ext cx="7920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/>
              <a:t>Определите 4-ю по счёту букву в каждом слове,</a:t>
            </a:r>
          </a:p>
          <a:p>
            <a:r>
              <a:rPr lang="ru-RU" sz="2400"/>
              <a:t> составьте из них новое слово.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708400" y="4292600"/>
            <a:ext cx="1778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ТРУД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574675" y="2997200"/>
            <a:ext cx="7418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000" b="1"/>
              <a:t>Ластик, огурцы, вдруг, след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66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24613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9388" y="5734050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2124075" y="549275"/>
            <a:ext cx="5257800" cy="690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"Составьте слова"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223963" y="1412875"/>
            <a:ext cx="7920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/>
              <a:t>Определите 5-ю по счёту букву в каждом слове,</a:t>
            </a:r>
          </a:p>
          <a:p>
            <a:r>
              <a:rPr lang="ru-RU" sz="2400"/>
              <a:t> составьте из них новое слово.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059113" y="4149725"/>
            <a:ext cx="35464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МОЛОДЦЫ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2752725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/>
              <a:t> </a:t>
            </a:r>
            <a:r>
              <a:rPr lang="ru-RU" sz="3600" b="1"/>
              <a:t>Игромания, слово, прохлада, прыжок, молодежь, огурцы, перцы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5761038" cy="187007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"Цифры и буквы"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79388" y="5661025"/>
            <a:ext cx="1223962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1536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684213" y="2133600"/>
            <a:ext cx="8208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Прочитайте слова. С помощью цифр, указывающий новый порядок букв, составьте новые слова, выложите их из букв.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203575" y="3213100"/>
            <a:ext cx="2794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4800" b="1"/>
              <a:t>1 2 3 5 4</a:t>
            </a:r>
          </a:p>
          <a:p>
            <a:pPr algn="ctr"/>
            <a:r>
              <a:rPr lang="ru-RU" sz="4800" b="1"/>
              <a:t> н о с и к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751138" y="4889500"/>
            <a:ext cx="596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492500" y="4868863"/>
            <a:ext cx="23479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НОСКИ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5761038" cy="187007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"Цифры и буквы"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79388" y="5661025"/>
            <a:ext cx="1223962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225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684213" y="2133600"/>
            <a:ext cx="8208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Прочитайте слова. С помощью цифр, указывающий новый порядок букв, составьте новые слова, выложите их из букв.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059113" y="2997200"/>
            <a:ext cx="30019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5400" b="1"/>
              <a:t>1 4 3 2  </a:t>
            </a:r>
          </a:p>
          <a:p>
            <a:pPr algn="ctr"/>
            <a:r>
              <a:rPr lang="ru-RU" sz="5400" b="1"/>
              <a:t> К о н и</a:t>
            </a:r>
            <a:r>
              <a:rPr lang="ru-RU" sz="5400"/>
              <a:t>  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492500" y="4868863"/>
            <a:ext cx="19081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КИНО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5761038" cy="187007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"Цифры и буквы"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79388" y="5661025"/>
            <a:ext cx="1223962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235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684213" y="2133600"/>
            <a:ext cx="8208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Прочитайте слова. С помощью цифр, указывающий новый порядок букв, составьте новые слова, выложите их из букв.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152775" y="3141663"/>
            <a:ext cx="292258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5400" b="1"/>
              <a:t>3 2 1 4 5</a:t>
            </a:r>
          </a:p>
          <a:p>
            <a:pPr algn="ctr"/>
            <a:r>
              <a:rPr lang="ru-RU" sz="5400" b="1"/>
              <a:t>ч у л о к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563938" y="5013325"/>
            <a:ext cx="22653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ЛУЧОК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5761038" cy="187007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"Цифры и буквы"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79388" y="5661025"/>
            <a:ext cx="1223962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245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84213" y="2133600"/>
            <a:ext cx="8208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Прочитайте слова. С помощью цифр, указывающий новый порядок букв, составьте новые слова, выложите их из букв.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279775" y="2924175"/>
            <a:ext cx="25812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5400" b="1"/>
              <a:t>3 4 1 2</a:t>
            </a:r>
          </a:p>
          <a:p>
            <a:pPr algn="ctr"/>
            <a:r>
              <a:rPr lang="ru-RU" sz="5400" b="1"/>
              <a:t> А и с т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563938" y="5013325"/>
            <a:ext cx="18748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СТАИ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90000"/>
              </a:schemeClr>
            </a:gs>
            <a:gs pos="39999">
              <a:schemeClr val="accent1">
                <a:lumMod val="75000"/>
              </a:schemeClr>
            </a:gs>
            <a:gs pos="70000">
              <a:schemeClr val="accent1">
                <a:lumMod val="50000"/>
                <a:alpha val="26000"/>
              </a:schemeClr>
            </a:gs>
            <a:gs pos="79000">
              <a:srgbClr val="FFEBFA">
                <a:alpha val="8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Разминка «Хитрые вопросы»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Чем отличается звук от буквы?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Сколько гласных звуков в русском алфавите 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 слове столько слогов, сколько в нём гласных букв?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Если  вчера был вторник, то какой день будет послезавтра? 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Маленькое юркое животное, у которого может оторваться и снова вырасти хвост. 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 Как называется часть слова, которая стоит перед корнем?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1928794" y="214290"/>
            <a:ext cx="5761038" cy="187007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48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"Цифры и буквы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79388" y="5661025"/>
            <a:ext cx="1223962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256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84213" y="2133600"/>
            <a:ext cx="8208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Прочитайте слова. С помощью цифр, указывающий новый порядок букв, составьте новые слова, выложите их из букв.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097213" y="2997200"/>
            <a:ext cx="29225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5400" b="1"/>
              <a:t>4 3 2 1 5</a:t>
            </a:r>
          </a:p>
          <a:p>
            <a:pPr algn="ctr"/>
            <a:r>
              <a:rPr lang="ru-RU" sz="5400" b="1"/>
              <a:t>н о р к а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3563938" y="5013325"/>
            <a:ext cx="23161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КРОНА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555875" y="333375"/>
            <a:ext cx="3935413" cy="113823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23850" y="5589588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692275" y="1700213"/>
            <a:ext cx="625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Определите, сколько слогов в слове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851275" y="2636838"/>
            <a:ext cx="18018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Лето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563938" y="4076700"/>
            <a:ext cx="2203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2 слога</a:t>
            </a:r>
          </a:p>
        </p:txBody>
      </p:sp>
      <p:sp>
        <p:nvSpPr>
          <p:cNvPr id="26633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714356"/>
            <a:ext cx="28509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cs typeface="Times New Roman"/>
              </a:rPr>
              <a:t>"Слоги"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2428861" y="333374"/>
            <a:ext cx="4062428" cy="1309675"/>
          </a:xfrm>
          <a:prstGeom prst="rect">
            <a:avLst/>
          </a:prstGeom>
        </p:spPr>
        <p:txBody>
          <a:bodyPr wrap="none" fromWordArt="1">
            <a:scene3d>
              <a:camera prst="orthographicFron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400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+mn-lt"/>
                <a:cs typeface="Times New Roman"/>
              </a:rPr>
              <a:t>"Слоги"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23850" y="5589588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692275" y="1700213"/>
            <a:ext cx="625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Определите, сколько слогов в слове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708400" y="2852738"/>
            <a:ext cx="16922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Юра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563938" y="4076700"/>
            <a:ext cx="2203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2 слога</a:t>
            </a:r>
          </a:p>
        </p:txBody>
      </p:sp>
      <p:sp>
        <p:nvSpPr>
          <p:cNvPr id="27656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2555875" y="333375"/>
            <a:ext cx="3935413" cy="1138238"/>
          </a:xfrm>
          <a:prstGeom prst="rect">
            <a:avLst/>
          </a:prstGeom>
        </p:spPr>
        <p:txBody>
          <a:bodyPr wrap="none" fromWordArt="1">
            <a:scene3d>
              <a:camera prst="orthographicFron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400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cs typeface="Times New Roman"/>
              </a:rPr>
              <a:t>"Слоги"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23850" y="5589588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692275" y="1700213"/>
            <a:ext cx="625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Определите, сколько слогов в слове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563938" y="2781300"/>
            <a:ext cx="2247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метро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563938" y="4076700"/>
            <a:ext cx="2203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2 слога</a:t>
            </a:r>
          </a:p>
        </p:txBody>
      </p:sp>
      <p:sp>
        <p:nvSpPr>
          <p:cNvPr id="2867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2555875" y="333375"/>
            <a:ext cx="3935413" cy="1138238"/>
          </a:xfrm>
          <a:prstGeom prst="rect">
            <a:avLst/>
          </a:prstGeom>
        </p:spPr>
        <p:txBody>
          <a:bodyPr wrap="none" fromWordArt="1">
            <a:scene3d>
              <a:camera prst="orthographicFron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400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cs typeface="Times New Roman"/>
              </a:rPr>
              <a:t>"Слоги"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23850" y="5589588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692275" y="1700213"/>
            <a:ext cx="625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Определите, сколько слогов в слове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635375" y="2852738"/>
            <a:ext cx="2225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улица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563938" y="4076700"/>
            <a:ext cx="2203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3 слога</a:t>
            </a:r>
          </a:p>
        </p:txBody>
      </p:sp>
      <p:sp>
        <p:nvSpPr>
          <p:cNvPr id="29703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2357423" y="333374"/>
            <a:ext cx="4133866" cy="1452551"/>
          </a:xfrm>
          <a:prstGeom prst="rect">
            <a:avLst/>
          </a:prstGeom>
        </p:spPr>
        <p:txBody>
          <a:bodyPr wrap="none" fromWordArt="1">
            <a:scene3d>
              <a:camera prst="orthographicFron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800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cs typeface="Times New Roman"/>
              </a:rPr>
              <a:t>"Слоги"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23850" y="5589588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692275" y="1700213"/>
            <a:ext cx="625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Определите, сколько слогов в слове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627313" y="2636838"/>
            <a:ext cx="4171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библиотека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563938" y="4076700"/>
            <a:ext cx="2576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5 слогов</a:t>
            </a:r>
          </a:p>
        </p:txBody>
      </p:sp>
      <p:sp>
        <p:nvSpPr>
          <p:cNvPr id="3072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6048375" cy="1046163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Impact"/>
              </a:rPr>
              <a:t>"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+mn-lt"/>
              </a:rPr>
              <a:t>Лишнее слово"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268538" y="1412875"/>
            <a:ext cx="51593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Найдите лишнее слово</a:t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250825" y="573405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31751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971550" y="2852738"/>
            <a:ext cx="7292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/>
              <a:t>Яблоко, слива, огурец, груша.</a:t>
            </a: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4716463" y="3573463"/>
            <a:ext cx="187325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6048375" cy="1046163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+mn-lt"/>
              </a:rPr>
              <a:t>"Лишнее слово"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268538" y="1412875"/>
            <a:ext cx="51593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Найдите лишнее слово</a:t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50825" y="573405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3277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331913" y="2852738"/>
            <a:ext cx="705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ГУСЬ, ОСЕЛ, КУРИЦА, ИНДЮК</a:t>
            </a: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2627313" y="3500438"/>
            <a:ext cx="187325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6048375" cy="1046163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"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</a:rPr>
              <a:t> Лишнее слово"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268538" y="1412875"/>
            <a:ext cx="51593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Найдите лишнее слово</a:t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50825" y="573405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3379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250825" y="2781300"/>
            <a:ext cx="8729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СМЕЛЫЙ, ТРУСЛИВЫЙ, ХРАБРЫЙ, ОТВАЖНЫЙ</a:t>
            </a:r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2339975" y="3284538"/>
            <a:ext cx="187325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6048375" cy="1046163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"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latin typeface="+mn-lt"/>
              </a:rPr>
              <a:t>Лишнее слово"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268538" y="1412875"/>
            <a:ext cx="51593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Найдите лишнее слово</a:t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50825" y="573405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3482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30213" y="2565400"/>
            <a:ext cx="87137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400"/>
              <a:t>Кукла, дом, море, летает, дверь.</a:t>
            </a:r>
            <a:br>
              <a:rPr lang="ru-RU" sz="4400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5219700" y="3429000"/>
            <a:ext cx="187325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90000"/>
              </a:schemeClr>
            </a:gs>
            <a:gs pos="39999">
              <a:schemeClr val="accent1">
                <a:lumMod val="75000"/>
              </a:schemeClr>
            </a:gs>
            <a:gs pos="70000">
              <a:schemeClr val="accent1">
                <a:lumMod val="50000"/>
                <a:alpha val="26000"/>
              </a:schemeClr>
            </a:gs>
            <a:gs pos="79000">
              <a:srgbClr val="FFEBFA">
                <a:alpha val="8000"/>
              </a:srgb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b="1" dirty="0" smtClean="0"/>
              <a:t>Разминка «хитрые вопросы»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ru-RU" sz="2400" dirty="0" smtClean="0"/>
              <a:t>Как называется часть слова, которая стоит после корня? 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ru-RU" sz="2400" dirty="0" smtClean="0"/>
              <a:t>Сколько звуков в слове карась? 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ru-RU" sz="2400" dirty="0" smtClean="0"/>
              <a:t>Как называются слова, образованные от одного корня? 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ru-RU" sz="2400" dirty="0" smtClean="0"/>
              <a:t>Слово противоположное по значению слову «БЫСТРЫЙ»? 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ru-RU" sz="2400" dirty="0" smtClean="0"/>
              <a:t>Если позавчера был понедельник, то какой день будет завтра.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ru-RU" sz="2400" dirty="0" smtClean="0"/>
              <a:t>Одна из двенадцати частей года.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6048375" cy="1238237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latin typeface="Impact"/>
              </a:rPr>
              <a:t>"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latin typeface="+mn-lt"/>
              </a:rPr>
              <a:t>Лишнее слово"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chemeClr val="tx2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268538" y="1412875"/>
            <a:ext cx="51593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Найдите лишнее слово</a:t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50825" y="573405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3584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779463" y="2852738"/>
            <a:ext cx="83645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 </a:t>
            </a:r>
            <a:r>
              <a:rPr lang="ru-RU" sz="3200" b="1"/>
              <a:t>ИДТИ, БЕЖАТЬ, РИСОВАТЬ, ЗАХОДИТЬ</a:t>
            </a:r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4500563" y="3429000"/>
            <a:ext cx="187325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543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"Слова-неприятели"</a:t>
            </a:r>
          </a:p>
        </p:txBody>
      </p:sp>
      <p:sp>
        <p:nvSpPr>
          <p:cNvPr id="3686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250825" y="5734050"/>
            <a:ext cx="1223963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2124075" y="1268413"/>
            <a:ext cx="5418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/>
              <a:t>Подберите противоположные слова.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2124075" y="2636838"/>
            <a:ext cx="2178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Друг -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4427538" y="2708275"/>
            <a:ext cx="18161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ВРАГ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543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"Слова-неприятели"</a:t>
            </a:r>
          </a:p>
        </p:txBody>
      </p:sp>
      <p:sp>
        <p:nvSpPr>
          <p:cNvPr id="3789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50825" y="5734050"/>
            <a:ext cx="1223963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124075" y="1268413"/>
            <a:ext cx="5418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/>
              <a:t>Подберите противоположные слова.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5148263" y="2708275"/>
            <a:ext cx="25892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Черный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2124075" y="2636838"/>
            <a:ext cx="2921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Белый 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2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543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"Слова-неприятели"</a:t>
            </a:r>
          </a:p>
        </p:txBody>
      </p:sp>
      <p:sp>
        <p:nvSpPr>
          <p:cNvPr id="3891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50825" y="5734050"/>
            <a:ext cx="1223963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124075" y="1268413"/>
            <a:ext cx="5418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/>
              <a:t>Подберите противоположные слова.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859338" y="2636838"/>
            <a:ext cx="225583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Грусть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258888" y="2565400"/>
            <a:ext cx="3435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Радость 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543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"Слова-неприятели"</a:t>
            </a:r>
          </a:p>
        </p:txBody>
      </p:sp>
      <p:sp>
        <p:nvSpPr>
          <p:cNvPr id="3993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50825" y="5734050"/>
            <a:ext cx="1223963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124075" y="1268413"/>
            <a:ext cx="5418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/>
              <a:t>Подберите противоположные слова.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427538" y="2708275"/>
            <a:ext cx="20780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Плачь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2124075" y="2636838"/>
            <a:ext cx="23685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Смех 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/>
          <p:cNvSpPr>
            <a:spLocks noChangeArrowheads="1" noChangeShapeType="1" noTextEdit="1"/>
          </p:cNvSpPr>
          <p:nvPr/>
        </p:nvSpPr>
        <p:spPr bwMode="auto">
          <a:xfrm>
            <a:off x="1857356" y="428604"/>
            <a:ext cx="5543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latin typeface="Impact"/>
              </a:rPr>
              <a:t>"Слова-неприятели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</a:t>
            </a:r>
          </a:p>
        </p:txBody>
      </p:sp>
      <p:sp>
        <p:nvSpPr>
          <p:cNvPr id="4096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50825" y="5734050"/>
            <a:ext cx="1223963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2124075" y="1268413"/>
            <a:ext cx="5418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/>
              <a:t>Подберите противоположные слова.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5219700" y="2708275"/>
            <a:ext cx="31273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Выбегать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1331913" y="2636838"/>
            <a:ext cx="3644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 b="1"/>
              <a:t>Забегать 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.MICROSOF-36C754\Рабочий стол\картинка животны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620688"/>
            <a:ext cx="126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РЕБУСЫ:</a:t>
            </a:r>
          </a:p>
        </p:txBody>
      </p:sp>
      <p:pic>
        <p:nvPicPr>
          <p:cNvPr id="2050" name="Picture 2" descr="https://psv4.userapi.com/c856424/u182755121/docs/d18/c3ed819d009a/skachannye_fayly_3.png?extra=lRMsn-uY5FAOlq9ZOqVzWIR5AoxjBIqQ-mU_lYKHFTtjo0QE9sc8HpdvINSMUH19HJQC4JKu5gO0XobyXRE1WSX5crchwUiyaO5THmhsiCIYKSXlywgdA6DLWqxh5aMtFLO2omFjpeJid0XTrYpnO1uo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80" y="1412776"/>
            <a:ext cx="3294790" cy="434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0449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836712"/>
            <a:ext cx="126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РЕБУСЫ:</a:t>
            </a:r>
          </a:p>
        </p:txBody>
      </p:sp>
      <p:pic>
        <p:nvPicPr>
          <p:cNvPr id="3074" name="Picture 2" descr="https://psv4.userapi.com/c856420/u182755121/docs/d10/8643c3d87574/skachannye_fayly.png?extra=wBaqRfxksiaDb3OtHz1PmxMLmctyUTdGcPU6v3LKoJcTpzkhTmPBK3pgjzl-gUstiaPRWxSI44gwr8SW_xFyctPEr644VfabXHAeRRnuLx0j8tEfvIzcE7_oN6GGyRmwbVqUwaw1vXbGl5eF4CFfhSa9s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00808"/>
            <a:ext cx="2571006" cy="337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9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90872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+mn-lt"/>
              </a:rPr>
              <a:t>РЕБУСЫ:</a:t>
            </a:r>
            <a:endParaRPr lang="ru-RU" sz="2400" b="1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1026" name="Picture 2" descr="https://psv4.userapi.com/c856320/u182755121/docs/d9/76257f0c73ca/skachannye_fayly_2.png?extra=55JeCVbxQHmWkWukh_EFZfSUjBwMiuwdBpjolgd4bTQfr_drxw0vrYeU_jKppsXgXC_4gOUZ2HIl9KlvVwxeESCRP5ljoSTsAoHFp-97Htiv1Q8W3BBa4WuTk3kAitlW-iWpWmqT9qfTrR1CR0unmYv0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308717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90000"/>
              </a:schemeClr>
            </a:gs>
            <a:gs pos="39999">
              <a:schemeClr val="accent1">
                <a:lumMod val="75000"/>
              </a:schemeClr>
            </a:gs>
            <a:gs pos="70000">
              <a:schemeClr val="accent1">
                <a:lumMod val="50000"/>
                <a:alpha val="26000"/>
              </a:schemeClr>
            </a:gs>
            <a:gs pos="79000">
              <a:srgbClr val="FFEBFA">
                <a:alpha val="8000"/>
              </a:srgb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Разминка «Хитрые вопросы»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pPr marL="514350" indent="-514350">
              <a:buFont typeface="+mj-lt"/>
              <a:buAutoNum type="arabicPeriod" startAt="13"/>
            </a:pPr>
            <a:r>
              <a:rPr lang="ru-RU" sz="2400" dirty="0" smtClean="0">
                <a:cs typeface="Times New Roman" pitchFamily="18" charset="0"/>
              </a:rPr>
              <a:t>Сколько ног у курицы?  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ru-RU" sz="2400" dirty="0" smtClean="0">
                <a:cs typeface="Times New Roman" pitchFamily="18" charset="0"/>
              </a:rPr>
              <a:t>Всегда во рту, а не проглотишь. 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ru-RU" sz="2400" dirty="0" smtClean="0">
                <a:cs typeface="Times New Roman" pitchFamily="18" charset="0"/>
              </a:rPr>
              <a:t>Чем кончается «лето» и начинается «осень»? 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ru-RU" sz="2400" dirty="0" smtClean="0">
                <a:cs typeface="Times New Roman" pitchFamily="18" charset="0"/>
              </a:rPr>
              <a:t>Какая часть речи отвечает на вопросы: </a:t>
            </a:r>
          </a:p>
          <a:p>
            <a:pPr marL="514350" indent="-514350">
              <a:buNone/>
            </a:pPr>
            <a:r>
              <a:rPr lang="ru-RU" sz="2400" dirty="0" smtClean="0">
                <a:cs typeface="Times New Roman" pitchFamily="18" charset="0"/>
              </a:rPr>
              <a:t>Что делает? Что делают? Что будет делать? </a:t>
            </a:r>
          </a:p>
          <a:p>
            <a:pPr marL="514350" indent="-514350">
              <a:buNone/>
            </a:pPr>
            <a:r>
              <a:rPr lang="ru-RU" sz="2400" dirty="0" smtClean="0">
                <a:cs typeface="Times New Roman" pitchFamily="18" charset="0"/>
              </a:rPr>
              <a:t>17. Буквы, которые не составляют звука. </a:t>
            </a:r>
          </a:p>
          <a:p>
            <a:pPr marL="514350" indent="-514350">
              <a:buNone/>
            </a:pPr>
            <a:r>
              <a:rPr lang="ru-RU" sz="2400" dirty="0" smtClean="0">
                <a:cs typeface="Times New Roman" pitchFamily="18" charset="0"/>
              </a:rPr>
              <a:t>18. Метро воздушный вид транспорта?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sv4.userapi.com/c856320/u182755121/docs/d18/cbac77a1616a/Zvuk.png?extra=3EZInCjlwlpipUSo5ZuGZUU4EbmYkhl-CNs3ETjMLuv64UDeOxst3HXTPvZoy6syid7iCltjjWCAyob7F5UNc-iGSZ7Z-546kg4ro9qKw6zk8mYfDA0Fg-s7FD3K0lj-NpRNtP1GHUO8IUaeraa9v08ag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00808"/>
            <a:ext cx="407670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692696"/>
            <a:ext cx="1267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РЕБУСЫ: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0743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 descr="https://fsd.kopilkaurokov.ru/uploads/user_file_56bc9f0ff0c11/loghopiedichieskaiaviktorinarazmyshliaika3klass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loghopiedichieskaiaviktorinarazmyshliaika3klass_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52662"/>
            <a:ext cx="6096000" cy="23526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488" y="714356"/>
            <a:ext cx="29712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РЕБУСЫ: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00364" y="714356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РЕБУСЫ: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52226" name="AutoShape 2" descr="https://fsd.kopilkaurokov.ru/uploads/user_file_56bc9f0ff0c11/loghopiedichieskaiaviktorinarazmyshliaika3klass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28" name="AutoShape 4" descr="https://fsd.kopilkaurokov.ru/uploads/user_file_56bc9f0ff0c11/loghopiedichieskaiaviktorinarazmyshliaika3klass_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0" name="AutoShape 6" descr="https://fsd.kopilkaurokov.ru/uploads/user_file_56bc9f0ff0c11/loghopiedichieskaiaviktorinarazmyshliaika3klass_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loghopiedichieskaiaviktorinarazmyshliaika3klass_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62187"/>
            <a:ext cx="6096000" cy="2524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ghopiedichieskaiaviktorinarazmyshliaika3klass_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85992"/>
            <a:ext cx="7984742" cy="24765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43240" y="642918"/>
            <a:ext cx="28575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РЕБУСЫ: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ghopiedichieskaiaviktorinarazmyshliaika3klass_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52675"/>
            <a:ext cx="6096000" cy="21526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38332" y="3244334"/>
            <a:ext cx="1267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РЕБУСЫ: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714356"/>
            <a:ext cx="28284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РЕБУСЫ: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ghopiedichieskaiaviktorinarazmyshliaika3klass_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850" y="2619375"/>
            <a:ext cx="5448300" cy="16192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00364" y="857232"/>
            <a:ext cx="31432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РЕБУСЫ: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 descr="https://fsd.kopilkaurokov.ru/uploads/user_file_56bc9f0ff0c11/loghopiedichieskaiaviktorinarazmyshliaika3klass_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loghopiedichieskaiaviktorinarazmyshliaika3klass_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285992"/>
            <a:ext cx="6096000" cy="22669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28992" y="714356"/>
            <a:ext cx="28284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РЕБУСЫ: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5050"/>
            </a:gs>
            <a:gs pos="50000">
              <a:schemeClr val="bg1"/>
            </a:gs>
            <a:gs pos="100000">
              <a:srgbClr val="FF5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152" name="Group 80"/>
          <p:cNvGraphicFramePr>
            <a:graphicFrameLocks noGrp="1"/>
          </p:cNvGraphicFramePr>
          <p:nvPr>
            <p:ph idx="1"/>
          </p:nvPr>
        </p:nvGraphicFramePr>
        <p:xfrm>
          <a:off x="468313" y="404813"/>
          <a:ext cx="8207375" cy="5183191"/>
        </p:xfrm>
        <a:graphic>
          <a:graphicData uri="http://schemas.openxmlformats.org/drawingml/2006/table">
            <a:tbl>
              <a:tblPr/>
              <a:tblGrid>
                <a:gridCol w="2092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07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07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38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4776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319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137" name="Rectangle 65"/>
          <p:cNvSpPr>
            <a:spLocks noChangeArrowheads="1"/>
          </p:cNvSpPr>
          <p:nvPr/>
        </p:nvSpPr>
        <p:spPr bwMode="auto">
          <a:xfrm>
            <a:off x="468313" y="333375"/>
            <a:ext cx="2087562" cy="863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ЖЕЛТЫЙ</a:t>
            </a:r>
          </a:p>
        </p:txBody>
      </p:sp>
      <p:sp>
        <p:nvSpPr>
          <p:cNvPr id="3153" name="Rectangle 81"/>
          <p:cNvSpPr>
            <a:spLocks noChangeArrowheads="1"/>
          </p:cNvSpPr>
          <p:nvPr/>
        </p:nvSpPr>
        <p:spPr bwMode="auto">
          <a:xfrm>
            <a:off x="468313" y="1196975"/>
            <a:ext cx="2087562" cy="863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ЗЕЛЕНЫЙ</a:t>
            </a: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auto">
          <a:xfrm>
            <a:off x="468313" y="2060575"/>
            <a:ext cx="2087562" cy="936625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РОЗОВЫЙ</a:t>
            </a:r>
          </a:p>
        </p:txBody>
      </p:sp>
      <p:sp>
        <p:nvSpPr>
          <p:cNvPr id="3156" name="Rectangle 84"/>
          <p:cNvSpPr>
            <a:spLocks noChangeArrowheads="1"/>
          </p:cNvSpPr>
          <p:nvPr/>
        </p:nvSpPr>
        <p:spPr bwMode="auto">
          <a:xfrm>
            <a:off x="468313" y="3860800"/>
            <a:ext cx="2087562" cy="863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КРАСНЫЙ</a:t>
            </a:r>
          </a:p>
        </p:txBody>
      </p:sp>
      <p:sp>
        <p:nvSpPr>
          <p:cNvPr id="3157" name="Rectangle 85"/>
          <p:cNvSpPr>
            <a:spLocks noChangeArrowheads="1"/>
          </p:cNvSpPr>
          <p:nvPr/>
        </p:nvSpPr>
        <p:spPr bwMode="auto">
          <a:xfrm>
            <a:off x="468313" y="4724400"/>
            <a:ext cx="2087562" cy="86518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СИНИЙ</a:t>
            </a:r>
          </a:p>
        </p:txBody>
      </p:sp>
      <p:sp>
        <p:nvSpPr>
          <p:cNvPr id="3158" name="Rectangle 86"/>
          <p:cNvSpPr>
            <a:spLocks noChangeArrowheads="1"/>
          </p:cNvSpPr>
          <p:nvPr/>
        </p:nvSpPr>
        <p:spPr bwMode="auto">
          <a:xfrm>
            <a:off x="468313" y="2997200"/>
            <a:ext cx="2087562" cy="8636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ГОЛУБОЙ</a:t>
            </a:r>
          </a:p>
        </p:txBody>
      </p:sp>
      <p:sp>
        <p:nvSpPr>
          <p:cNvPr id="3167" name="Rectangle 9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555875" y="333375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3" action="ppaction://hlinksldjump"/>
              </a:rPr>
              <a:t>1</a:t>
            </a:r>
            <a:endParaRPr lang="ru-RU" sz="5400"/>
          </a:p>
        </p:txBody>
      </p:sp>
      <p:sp>
        <p:nvSpPr>
          <p:cNvPr id="3173" name="Rectangle 10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79838" y="333375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>
                <a:hlinkClick r:id="rId4" action="ppaction://hlinksldjump"/>
              </a:rPr>
              <a:t>2</a:t>
            </a:r>
            <a:endParaRPr lang="ru-RU" sz="5400" dirty="0"/>
          </a:p>
        </p:txBody>
      </p:sp>
      <p:sp>
        <p:nvSpPr>
          <p:cNvPr id="3174" name="Rectangle 10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3800" y="333375"/>
            <a:ext cx="1296988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5" action="ppaction://hlinksldjump"/>
              </a:rPr>
              <a:t>3</a:t>
            </a:r>
            <a:endParaRPr lang="ru-RU" sz="5400"/>
          </a:p>
        </p:txBody>
      </p:sp>
      <p:sp>
        <p:nvSpPr>
          <p:cNvPr id="3175" name="Rectangle 10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300788" y="333375"/>
            <a:ext cx="1150937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6" action="ppaction://hlinksldjump"/>
              </a:rPr>
              <a:t>4</a:t>
            </a:r>
            <a:endParaRPr lang="ru-RU" sz="5400"/>
          </a:p>
        </p:txBody>
      </p:sp>
      <p:sp>
        <p:nvSpPr>
          <p:cNvPr id="3176" name="Rectangle 10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451725" y="333375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7" action="ppaction://hlinksldjump"/>
              </a:rPr>
              <a:t>5</a:t>
            </a:r>
            <a:endParaRPr lang="ru-RU" sz="5400"/>
          </a:p>
        </p:txBody>
      </p:sp>
      <p:sp>
        <p:nvSpPr>
          <p:cNvPr id="3177" name="Rectangle 105"/>
          <p:cNvSpPr>
            <a:spLocks noChangeArrowheads="1"/>
          </p:cNvSpPr>
          <p:nvPr/>
        </p:nvSpPr>
        <p:spPr bwMode="auto">
          <a:xfrm>
            <a:off x="2555875" y="1196975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3179" name="Rectangle 107"/>
          <p:cNvSpPr>
            <a:spLocks noChangeArrowheads="1"/>
          </p:cNvSpPr>
          <p:nvPr/>
        </p:nvSpPr>
        <p:spPr bwMode="auto">
          <a:xfrm>
            <a:off x="2555875" y="1196975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8" action="ppaction://hlinksldjump"/>
              </a:rPr>
              <a:t>1</a:t>
            </a:r>
            <a:endParaRPr lang="ru-RU" sz="5400"/>
          </a:p>
        </p:txBody>
      </p:sp>
      <p:sp>
        <p:nvSpPr>
          <p:cNvPr id="3181" name="Rectangle 109"/>
          <p:cNvSpPr>
            <a:spLocks noChangeArrowheads="1"/>
          </p:cNvSpPr>
          <p:nvPr/>
        </p:nvSpPr>
        <p:spPr bwMode="auto">
          <a:xfrm>
            <a:off x="3779838" y="1196975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9" action="ppaction://hlinksldjump"/>
              </a:rPr>
              <a:t>2</a:t>
            </a:r>
            <a:endParaRPr lang="ru-RU" sz="5400"/>
          </a:p>
        </p:txBody>
      </p:sp>
      <p:sp>
        <p:nvSpPr>
          <p:cNvPr id="3182" name="Rectangle 110"/>
          <p:cNvSpPr>
            <a:spLocks noChangeArrowheads="1"/>
          </p:cNvSpPr>
          <p:nvPr/>
        </p:nvSpPr>
        <p:spPr bwMode="auto">
          <a:xfrm>
            <a:off x="5003800" y="1196975"/>
            <a:ext cx="1296988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0" action="ppaction://hlinksldjump"/>
              </a:rPr>
              <a:t>3</a:t>
            </a:r>
            <a:endParaRPr lang="ru-RU" sz="5400"/>
          </a:p>
        </p:txBody>
      </p:sp>
      <p:sp>
        <p:nvSpPr>
          <p:cNvPr id="3183" name="Rectangle 111"/>
          <p:cNvSpPr>
            <a:spLocks noChangeArrowheads="1"/>
          </p:cNvSpPr>
          <p:nvPr/>
        </p:nvSpPr>
        <p:spPr bwMode="auto">
          <a:xfrm>
            <a:off x="6300788" y="1196975"/>
            <a:ext cx="1150937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1" action="ppaction://hlinksldjump"/>
              </a:rPr>
              <a:t>4</a:t>
            </a:r>
            <a:endParaRPr lang="ru-RU" sz="5400"/>
          </a:p>
        </p:txBody>
      </p:sp>
      <p:sp>
        <p:nvSpPr>
          <p:cNvPr id="3184" name="Rectangle 112"/>
          <p:cNvSpPr>
            <a:spLocks noChangeArrowheads="1"/>
          </p:cNvSpPr>
          <p:nvPr/>
        </p:nvSpPr>
        <p:spPr bwMode="auto">
          <a:xfrm>
            <a:off x="7451725" y="1196975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2" action="ppaction://hlinksldjump"/>
              </a:rPr>
              <a:t>5</a:t>
            </a:r>
            <a:endParaRPr lang="ru-RU" sz="5400"/>
          </a:p>
        </p:txBody>
      </p:sp>
      <p:sp>
        <p:nvSpPr>
          <p:cNvPr id="3185" name="Rectangle 113"/>
          <p:cNvSpPr>
            <a:spLocks noChangeArrowheads="1"/>
          </p:cNvSpPr>
          <p:nvPr/>
        </p:nvSpPr>
        <p:spPr bwMode="auto">
          <a:xfrm>
            <a:off x="2555875" y="2060575"/>
            <a:ext cx="1223963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3" action="ppaction://hlinksldjump"/>
              </a:rPr>
              <a:t>1</a:t>
            </a:r>
            <a:endParaRPr lang="ru-RU" sz="5400"/>
          </a:p>
        </p:txBody>
      </p:sp>
      <p:sp>
        <p:nvSpPr>
          <p:cNvPr id="3187" name="Rectangle 115"/>
          <p:cNvSpPr>
            <a:spLocks noChangeArrowheads="1"/>
          </p:cNvSpPr>
          <p:nvPr/>
        </p:nvSpPr>
        <p:spPr bwMode="auto">
          <a:xfrm>
            <a:off x="3779838" y="2060575"/>
            <a:ext cx="1223962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4" action="ppaction://hlinksldjump"/>
              </a:rPr>
              <a:t>2</a:t>
            </a:r>
            <a:endParaRPr lang="ru-RU" sz="5400"/>
          </a:p>
        </p:txBody>
      </p:sp>
      <p:sp>
        <p:nvSpPr>
          <p:cNvPr id="3188" name="Rectangle 116"/>
          <p:cNvSpPr>
            <a:spLocks noChangeArrowheads="1"/>
          </p:cNvSpPr>
          <p:nvPr/>
        </p:nvSpPr>
        <p:spPr bwMode="auto">
          <a:xfrm>
            <a:off x="5003800" y="2060575"/>
            <a:ext cx="1296988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>
                <a:hlinkClick r:id="rId15" action="ppaction://hlinksldjump"/>
              </a:rPr>
              <a:t>3</a:t>
            </a:r>
            <a:endParaRPr lang="ru-RU" sz="5400" dirty="0"/>
          </a:p>
        </p:txBody>
      </p:sp>
      <p:sp>
        <p:nvSpPr>
          <p:cNvPr id="3189" name="Rectangle 117"/>
          <p:cNvSpPr>
            <a:spLocks noChangeArrowheads="1"/>
          </p:cNvSpPr>
          <p:nvPr/>
        </p:nvSpPr>
        <p:spPr bwMode="auto">
          <a:xfrm>
            <a:off x="6300788" y="2060575"/>
            <a:ext cx="1150937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6" action="ppaction://hlinksldjump"/>
              </a:rPr>
              <a:t>4</a:t>
            </a:r>
            <a:endParaRPr lang="ru-RU" sz="5400"/>
          </a:p>
        </p:txBody>
      </p:sp>
      <p:sp>
        <p:nvSpPr>
          <p:cNvPr id="3190" name="Rectangle 118"/>
          <p:cNvSpPr>
            <a:spLocks noChangeArrowheads="1"/>
          </p:cNvSpPr>
          <p:nvPr/>
        </p:nvSpPr>
        <p:spPr bwMode="auto">
          <a:xfrm>
            <a:off x="7451725" y="2060575"/>
            <a:ext cx="1223963" cy="936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7" action="ppaction://hlinksldjump"/>
              </a:rPr>
              <a:t>5</a:t>
            </a:r>
            <a:endParaRPr lang="ru-RU" sz="5400"/>
          </a:p>
        </p:txBody>
      </p:sp>
      <p:sp>
        <p:nvSpPr>
          <p:cNvPr id="3191" name="Rectangle 119"/>
          <p:cNvSpPr>
            <a:spLocks noChangeArrowheads="1"/>
          </p:cNvSpPr>
          <p:nvPr/>
        </p:nvSpPr>
        <p:spPr bwMode="auto">
          <a:xfrm>
            <a:off x="2555875" y="299720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8" action="ppaction://hlinksldjump"/>
              </a:rPr>
              <a:t>1</a:t>
            </a:r>
            <a:endParaRPr lang="ru-RU" sz="5400"/>
          </a:p>
        </p:txBody>
      </p:sp>
      <p:sp>
        <p:nvSpPr>
          <p:cNvPr id="3193" name="Rectangle 121"/>
          <p:cNvSpPr>
            <a:spLocks noChangeArrowheads="1"/>
          </p:cNvSpPr>
          <p:nvPr/>
        </p:nvSpPr>
        <p:spPr bwMode="auto">
          <a:xfrm>
            <a:off x="3779838" y="2997200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19" action="ppaction://hlinksldjump"/>
              </a:rPr>
              <a:t>2</a:t>
            </a:r>
            <a:endParaRPr lang="ru-RU" sz="5400"/>
          </a:p>
        </p:txBody>
      </p:sp>
      <p:sp>
        <p:nvSpPr>
          <p:cNvPr id="3194" name="Rectangle 122"/>
          <p:cNvSpPr>
            <a:spLocks noChangeArrowheads="1"/>
          </p:cNvSpPr>
          <p:nvPr/>
        </p:nvSpPr>
        <p:spPr bwMode="auto">
          <a:xfrm>
            <a:off x="5003800" y="2997200"/>
            <a:ext cx="1296988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0" action="ppaction://hlinksldjump"/>
              </a:rPr>
              <a:t>3</a:t>
            </a:r>
            <a:endParaRPr lang="ru-RU" sz="5400"/>
          </a:p>
        </p:txBody>
      </p:sp>
      <p:sp>
        <p:nvSpPr>
          <p:cNvPr id="3195" name="Rectangle 123"/>
          <p:cNvSpPr>
            <a:spLocks noChangeArrowheads="1"/>
          </p:cNvSpPr>
          <p:nvPr/>
        </p:nvSpPr>
        <p:spPr bwMode="auto">
          <a:xfrm>
            <a:off x="6300788" y="2997200"/>
            <a:ext cx="1150937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1" action="ppaction://hlinksldjump"/>
              </a:rPr>
              <a:t>4</a:t>
            </a:r>
            <a:endParaRPr lang="ru-RU" sz="5400"/>
          </a:p>
        </p:txBody>
      </p:sp>
      <p:sp>
        <p:nvSpPr>
          <p:cNvPr id="3196" name="Rectangle 124"/>
          <p:cNvSpPr>
            <a:spLocks noChangeArrowheads="1"/>
          </p:cNvSpPr>
          <p:nvPr/>
        </p:nvSpPr>
        <p:spPr bwMode="auto">
          <a:xfrm>
            <a:off x="7451725" y="299720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2" action="ppaction://hlinksldjump"/>
              </a:rPr>
              <a:t>5</a:t>
            </a:r>
            <a:endParaRPr lang="ru-RU" sz="5400"/>
          </a:p>
        </p:txBody>
      </p:sp>
      <p:sp>
        <p:nvSpPr>
          <p:cNvPr id="3197" name="Rectangle 125"/>
          <p:cNvSpPr>
            <a:spLocks noChangeArrowheads="1"/>
          </p:cNvSpPr>
          <p:nvPr/>
        </p:nvSpPr>
        <p:spPr bwMode="auto">
          <a:xfrm>
            <a:off x="2555875" y="386080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3" action="ppaction://hlinksldjump"/>
              </a:rPr>
              <a:t>1</a:t>
            </a:r>
            <a:endParaRPr lang="ru-RU" sz="5400"/>
          </a:p>
        </p:txBody>
      </p:sp>
      <p:sp>
        <p:nvSpPr>
          <p:cNvPr id="3199" name="Rectangle 127"/>
          <p:cNvSpPr>
            <a:spLocks noChangeArrowheads="1"/>
          </p:cNvSpPr>
          <p:nvPr/>
        </p:nvSpPr>
        <p:spPr bwMode="auto">
          <a:xfrm>
            <a:off x="3779838" y="3860800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4" action="ppaction://hlinksldjump"/>
              </a:rPr>
              <a:t>2</a:t>
            </a:r>
            <a:endParaRPr lang="ru-RU" sz="5400"/>
          </a:p>
        </p:txBody>
      </p:sp>
      <p:sp>
        <p:nvSpPr>
          <p:cNvPr id="3200" name="Rectangle 128"/>
          <p:cNvSpPr>
            <a:spLocks noChangeArrowheads="1"/>
          </p:cNvSpPr>
          <p:nvPr/>
        </p:nvSpPr>
        <p:spPr bwMode="auto">
          <a:xfrm>
            <a:off x="5003800" y="3860800"/>
            <a:ext cx="1296988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5" action="ppaction://hlinksldjump"/>
              </a:rPr>
              <a:t>3</a:t>
            </a:r>
            <a:endParaRPr lang="ru-RU" sz="5400"/>
          </a:p>
        </p:txBody>
      </p:sp>
      <p:sp>
        <p:nvSpPr>
          <p:cNvPr id="3201" name="Rectangle 129"/>
          <p:cNvSpPr>
            <a:spLocks noChangeArrowheads="1"/>
          </p:cNvSpPr>
          <p:nvPr/>
        </p:nvSpPr>
        <p:spPr bwMode="auto">
          <a:xfrm>
            <a:off x="6300788" y="3860800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6" action="ppaction://hlinksldjump"/>
              </a:rPr>
              <a:t>4</a:t>
            </a:r>
            <a:endParaRPr lang="ru-RU" sz="5400"/>
          </a:p>
        </p:txBody>
      </p:sp>
      <p:sp>
        <p:nvSpPr>
          <p:cNvPr id="3202" name="Rectangle 130"/>
          <p:cNvSpPr>
            <a:spLocks noChangeArrowheads="1"/>
          </p:cNvSpPr>
          <p:nvPr/>
        </p:nvSpPr>
        <p:spPr bwMode="auto">
          <a:xfrm>
            <a:off x="7451725" y="3860800"/>
            <a:ext cx="12239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7" action="ppaction://hlinksldjump"/>
              </a:rPr>
              <a:t>5</a:t>
            </a:r>
            <a:endParaRPr lang="ru-RU" sz="5400"/>
          </a:p>
        </p:txBody>
      </p:sp>
      <p:sp>
        <p:nvSpPr>
          <p:cNvPr id="3203" name="Rectangle 131"/>
          <p:cNvSpPr>
            <a:spLocks noChangeArrowheads="1"/>
          </p:cNvSpPr>
          <p:nvPr/>
        </p:nvSpPr>
        <p:spPr bwMode="auto">
          <a:xfrm>
            <a:off x="2555875" y="4724400"/>
            <a:ext cx="1223963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8" action="ppaction://hlinksldjump"/>
              </a:rPr>
              <a:t>1</a:t>
            </a:r>
            <a:endParaRPr lang="ru-RU" sz="5400"/>
          </a:p>
        </p:txBody>
      </p:sp>
      <p:sp>
        <p:nvSpPr>
          <p:cNvPr id="3205" name="Rectangle 133"/>
          <p:cNvSpPr>
            <a:spLocks noChangeArrowheads="1"/>
          </p:cNvSpPr>
          <p:nvPr/>
        </p:nvSpPr>
        <p:spPr bwMode="auto">
          <a:xfrm>
            <a:off x="3779838" y="4724400"/>
            <a:ext cx="1223962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29" action="ppaction://hlinksldjump"/>
              </a:rPr>
              <a:t>2</a:t>
            </a:r>
            <a:endParaRPr lang="ru-RU" sz="5400"/>
          </a:p>
        </p:txBody>
      </p:sp>
      <p:sp>
        <p:nvSpPr>
          <p:cNvPr id="3206" name="Rectangle 134"/>
          <p:cNvSpPr>
            <a:spLocks noChangeArrowheads="1"/>
          </p:cNvSpPr>
          <p:nvPr/>
        </p:nvSpPr>
        <p:spPr bwMode="auto">
          <a:xfrm>
            <a:off x="5003800" y="4724400"/>
            <a:ext cx="1296988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30" action="ppaction://hlinksldjump"/>
              </a:rPr>
              <a:t>3</a:t>
            </a:r>
            <a:endParaRPr lang="ru-RU" sz="5400"/>
          </a:p>
        </p:txBody>
      </p:sp>
      <p:sp>
        <p:nvSpPr>
          <p:cNvPr id="3207" name="Rectangle 135"/>
          <p:cNvSpPr>
            <a:spLocks noChangeArrowheads="1"/>
          </p:cNvSpPr>
          <p:nvPr/>
        </p:nvSpPr>
        <p:spPr bwMode="auto">
          <a:xfrm>
            <a:off x="6300788" y="4724400"/>
            <a:ext cx="1223962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31" action="ppaction://hlinksldjump"/>
              </a:rPr>
              <a:t>4</a:t>
            </a:r>
            <a:endParaRPr lang="ru-RU" sz="5400"/>
          </a:p>
        </p:txBody>
      </p:sp>
      <p:sp>
        <p:nvSpPr>
          <p:cNvPr id="3208" name="Rectangle 136"/>
          <p:cNvSpPr>
            <a:spLocks noChangeArrowheads="1"/>
          </p:cNvSpPr>
          <p:nvPr/>
        </p:nvSpPr>
        <p:spPr bwMode="auto">
          <a:xfrm>
            <a:off x="7451725" y="4724400"/>
            <a:ext cx="1223963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hlinkClick r:id="rId32" action="ppaction://hlinksldjump"/>
              </a:rPr>
              <a:t>5</a:t>
            </a:r>
            <a:endParaRPr lang="ru-RU" sz="5400"/>
          </a:p>
        </p:txBody>
      </p:sp>
      <p:sp>
        <p:nvSpPr>
          <p:cNvPr id="3215" name="Text Box 143"/>
          <p:cNvSpPr txBox="1">
            <a:spLocks noChangeArrowheads="1"/>
          </p:cNvSpPr>
          <p:nvPr/>
        </p:nvSpPr>
        <p:spPr bwMode="auto">
          <a:xfrm>
            <a:off x="3419475" y="6165850"/>
            <a:ext cx="2732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Выберите цвет и цифру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12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24613"/>
            <a:ext cx="576263" cy="4333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8" name="Picture 8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0"/>
            <a:ext cx="3168650" cy="2260600"/>
          </a:xfrm>
          <a:prstGeom prst="rect">
            <a:avLst/>
          </a:prstGeom>
          <a:noFill/>
        </p:spPr>
      </p:pic>
      <p:sp>
        <p:nvSpPr>
          <p:cNvPr id="5129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9388" y="5805488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1</a:t>
            </a:r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2555875" y="2276475"/>
            <a:ext cx="43926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Задание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от Буквоеда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39750" y="2708275"/>
            <a:ext cx="8353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Буквоед нарочно путает буквы в словах. Послушайте, что здесь написано. Исправьте «неправильные» слова.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839788" y="3429000"/>
            <a:ext cx="7423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3600" b="1"/>
              <a:t>Был доктор на движенья скуп,</a:t>
            </a:r>
          </a:p>
          <a:p>
            <a:pPr algn="ctr"/>
            <a:r>
              <a:rPr lang="ru-RU" sz="3600" b="1"/>
              <a:t> Схватил щипцы и вырвал дуб.</a:t>
            </a:r>
            <a:r>
              <a:rPr lang="ru-RU"/>
              <a:t>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877050" y="4581525"/>
            <a:ext cx="12842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ЗУБ</a:t>
            </a: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7092950" y="4365625"/>
            <a:ext cx="9366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/>
      <p:bldP spid="51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576263" cy="4333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49" name="Picture 5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0"/>
            <a:ext cx="3168650" cy="2260600"/>
          </a:xfrm>
          <a:prstGeom prst="rect">
            <a:avLst/>
          </a:prstGeom>
          <a:noFill/>
        </p:spPr>
      </p:pic>
      <p:sp>
        <p:nvSpPr>
          <p:cNvPr id="6150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9388" y="5805488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2555875" y="2276475"/>
            <a:ext cx="43926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Задание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от Буквоеда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39750" y="2708275"/>
            <a:ext cx="8353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Буквоед нарочно путает буквы в словах. Послушайте, что здесь написано. Исправьте «неправильные» слова.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836613" y="3429000"/>
            <a:ext cx="75565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4400" b="1"/>
              <a:t>Писем мы не написали:</a:t>
            </a:r>
          </a:p>
          <a:p>
            <a:pPr algn="ctr"/>
            <a:r>
              <a:rPr lang="ru-RU" sz="4400" b="1"/>
              <a:t> Тучку целый день искали</a:t>
            </a:r>
            <a:r>
              <a:rPr lang="ru-RU" b="1"/>
              <a:t>.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971550" y="4724400"/>
            <a:ext cx="21494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РУЧКУ</a:t>
            </a: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1042988" y="4508500"/>
            <a:ext cx="16573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576263" cy="4333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3" name="Picture 5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0"/>
            <a:ext cx="3168650" cy="2260600"/>
          </a:xfrm>
          <a:prstGeom prst="rect">
            <a:avLst/>
          </a:prstGeom>
          <a:noFill/>
        </p:spPr>
      </p:pic>
      <p:sp>
        <p:nvSpPr>
          <p:cNvPr id="7174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9388" y="5805488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2555875" y="2276475"/>
            <a:ext cx="43926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Задание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от Буквоеда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39750" y="2708275"/>
            <a:ext cx="8353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Буквоед нарочно путает буквы в словах. Послушайте, что здесь написано. Исправьте «неправильные» слова.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331913" y="3213100"/>
            <a:ext cx="69897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4000" b="1"/>
              <a:t>Врач напомнил дяде Вите:</a:t>
            </a:r>
          </a:p>
          <a:p>
            <a:pPr algn="ctr"/>
            <a:r>
              <a:rPr lang="ru-RU" sz="4000" b="1"/>
              <a:t> “Не забудьте об одном:</a:t>
            </a:r>
          </a:p>
          <a:p>
            <a:pPr algn="ctr"/>
            <a:r>
              <a:rPr lang="ru-RU" sz="4000" b="1"/>
              <a:t> Обязательно примите</a:t>
            </a:r>
          </a:p>
          <a:p>
            <a:pPr algn="ctr"/>
            <a:r>
              <a:rPr lang="ru-RU" sz="4000" b="1"/>
              <a:t> 10 цапель перед сном”. 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2555875" y="5445125"/>
            <a:ext cx="16573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411413" y="5734050"/>
            <a:ext cx="2076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КАПЕЛЬ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animBg="1"/>
      <p:bldP spid="71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576263" cy="4333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197" name="Picture 5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0"/>
            <a:ext cx="3168650" cy="2260600"/>
          </a:xfrm>
          <a:prstGeom prst="rect">
            <a:avLst/>
          </a:prstGeom>
          <a:noFill/>
        </p:spPr>
      </p:pic>
      <p:sp>
        <p:nvSpPr>
          <p:cNvPr id="819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9388" y="5805488"/>
            <a:ext cx="1223962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2555875" y="2276475"/>
            <a:ext cx="43926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Задание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от Буквоеда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39750" y="2708275"/>
            <a:ext cx="8353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Буквоед нарочно путает буквы в словах. Послушайте, что здесь написано. Исправьте «неправильные» слова.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895475" y="3357563"/>
            <a:ext cx="5511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4000" b="1"/>
              <a:t>На волке – сметана,</a:t>
            </a:r>
          </a:p>
          <a:p>
            <a:pPr algn="ctr"/>
            <a:r>
              <a:rPr lang="ru-RU" sz="4000" b="1"/>
              <a:t> Творог, молоко.</a:t>
            </a:r>
          </a:p>
          <a:p>
            <a:pPr algn="ctr"/>
            <a:r>
              <a:rPr lang="ru-RU" sz="4000" b="1"/>
              <a:t> И рад бы поесть,</a:t>
            </a:r>
          </a:p>
          <a:p>
            <a:pPr algn="ctr"/>
            <a:r>
              <a:rPr lang="ru-RU" sz="4000" b="1"/>
              <a:t> Да достать нелегко. </a:t>
            </a:r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843213" y="3789363"/>
            <a:ext cx="16573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68313" y="3860800"/>
            <a:ext cx="194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ПОЛКЕ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 animBg="1"/>
      <p:bldP spid="820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904</Words>
  <Application>Microsoft Office PowerPoint</Application>
  <PresentationFormat>Экран (4:3)</PresentationFormat>
  <Paragraphs>242</Paragraphs>
  <Slides>46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2" baseType="lpstr">
      <vt:lpstr>Arial</vt:lpstr>
      <vt:lpstr>Calibri</vt:lpstr>
      <vt:lpstr>Cambria</vt:lpstr>
      <vt:lpstr>Impact</vt:lpstr>
      <vt:lpstr>Times New Roman</vt:lpstr>
      <vt:lpstr>Оформление по умолчанию</vt:lpstr>
      <vt:lpstr>Урок-викторина «Логопедическая мозаика»  </vt:lpstr>
      <vt:lpstr>Разминка «Хитрые вопросы»</vt:lpstr>
      <vt:lpstr>Разминка «хитрые вопросы»</vt:lpstr>
      <vt:lpstr>Разминка «Хитрые вопросы»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50</cp:revision>
  <dcterms:created xsi:type="dcterms:W3CDTF">2014-08-08T01:31:48Z</dcterms:created>
  <dcterms:modified xsi:type="dcterms:W3CDTF">2023-05-14T18:27:16Z</dcterms:modified>
</cp:coreProperties>
</file>