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2" r:id="rId1"/>
    <p:sldMasterId id="2147483812" r:id="rId2"/>
  </p:sldMasterIdLst>
  <p:notesMasterIdLst>
    <p:notesMasterId r:id="rId44"/>
  </p:notesMasterIdLst>
  <p:sldIdLst>
    <p:sldId id="287" r:id="rId3"/>
    <p:sldId id="288" r:id="rId4"/>
    <p:sldId id="334" r:id="rId5"/>
    <p:sldId id="282" r:id="rId6"/>
    <p:sldId id="257" r:id="rId7"/>
    <p:sldId id="336" r:id="rId8"/>
    <p:sldId id="342" r:id="rId9"/>
    <p:sldId id="262" r:id="rId10"/>
    <p:sldId id="324" r:id="rId11"/>
    <p:sldId id="289" r:id="rId12"/>
    <p:sldId id="290" r:id="rId13"/>
    <p:sldId id="291" r:id="rId14"/>
    <p:sldId id="292" r:id="rId15"/>
    <p:sldId id="293" r:id="rId16"/>
    <p:sldId id="294" r:id="rId17"/>
    <p:sldId id="322" r:id="rId18"/>
    <p:sldId id="295" r:id="rId19"/>
    <p:sldId id="296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6" r:id="rId28"/>
    <p:sldId id="325" r:id="rId29"/>
    <p:sldId id="328" r:id="rId30"/>
    <p:sldId id="330" r:id="rId31"/>
    <p:sldId id="337" r:id="rId32"/>
    <p:sldId id="263" r:id="rId33"/>
    <p:sldId id="264" r:id="rId34"/>
    <p:sldId id="265" r:id="rId35"/>
    <p:sldId id="286" r:id="rId36"/>
    <p:sldId id="266" r:id="rId37"/>
    <p:sldId id="338" r:id="rId38"/>
    <p:sldId id="339" r:id="rId39"/>
    <p:sldId id="340" r:id="rId40"/>
    <p:sldId id="280" r:id="rId41"/>
    <p:sldId id="343" r:id="rId42"/>
    <p:sldId id="341" r:id="rId43"/>
  </p:sldIdLst>
  <p:sldSz cx="9144000" cy="6858000" type="screen4x3"/>
  <p:notesSz cx="6858000" cy="9144000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10" y="-75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0350" cy="40036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307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3613" cy="4806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833A9588-D75D-485D-BB7F-91FEF54BAE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5098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F04090-9133-4874-BD7D-C5F86F84041B}" type="slidenum">
              <a:rPr lang="ru-RU">
                <a:solidFill>
                  <a:prstClr val="white"/>
                </a:solidFill>
              </a:rPr>
              <a:pPr/>
              <a:t>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0" y="-198438"/>
            <a:ext cx="1588" cy="3984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>
              <a:latin typeface="Arial" charset="0"/>
              <a:ea typeface="Microsoft YaHei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40F0A02-4FFB-4B82-9E34-6293DEF2F3F3}" type="slidenum">
              <a:rPr lang="ru-RU">
                <a:solidFill>
                  <a:srgbClr val="FFFFFF"/>
                </a:solidFill>
                <a:latin typeface="Calibri"/>
              </a:rPr>
              <a:pPr hangingPunct="1">
                <a:lnSpc>
                  <a:spcPct val="10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EFCD2EA-1F2B-419C-8856-465F89F60591}" type="slidenum">
              <a:rPr lang="ru-RU"/>
              <a:pPr/>
              <a:t>31</a:t>
            </a:fld>
            <a:endParaRPr lang="ru-RU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DBE485-4655-434F-97E7-7A2196E5252B}" type="slidenum">
              <a:rPr lang="ru-RU"/>
              <a:pPr/>
              <a:t>32</a:t>
            </a:fld>
            <a:endParaRPr lang="ru-RU"/>
          </a:p>
        </p:txBody>
      </p:sp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E80024-401E-4638-B009-286BC48AA952}" type="slidenum">
              <a:rPr lang="ru-RU"/>
              <a:pPr/>
              <a:t>33</a:t>
            </a:fld>
            <a:endParaRPr lang="ru-RU"/>
          </a:p>
        </p:txBody>
      </p:sp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BAAE121-1508-4D3C-87BF-05C28E25428A}" type="slidenum">
              <a:rPr lang="ru-RU"/>
              <a:pPr/>
              <a:t>35</a:t>
            </a:fld>
            <a:endParaRPr lang="ru-RU"/>
          </a:p>
        </p:txBody>
      </p:sp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5F64BE-F033-42EB-8395-4D4EAF8E8C30}" type="slidenum">
              <a:rPr lang="ru-RU"/>
              <a:pPr/>
              <a:t>39</a:t>
            </a:fld>
            <a:endParaRPr lang="ru-RU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32ED42-ACD9-4347-A0D3-27311C217A53}" type="slidenum">
              <a:rPr lang="ru-RU"/>
              <a:pPr/>
              <a:t>4</a:t>
            </a:fld>
            <a:endParaRPr lang="ru-RU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E011A9-858B-446B-9A1A-682C99698451}" type="slidenum">
              <a:rPr lang="ru-RU"/>
              <a:pPr/>
              <a:t>5</a:t>
            </a:fld>
            <a:endParaRPr lang="ru-RU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B67679-EC0E-43E0-B387-AAB4FFF44684}" type="slidenum">
              <a:rPr lang="ru-RU">
                <a:solidFill>
                  <a:prstClr val="white"/>
                </a:solidFill>
              </a:rPr>
              <a:pPr/>
              <a:t>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87CC7C5-3A13-42A4-B947-36197F2C6547}" type="slidenum">
              <a:rPr lang="ru-RU">
                <a:solidFill>
                  <a:prstClr val="white"/>
                </a:solidFill>
              </a:rPr>
              <a:pPr/>
              <a:t>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C47571-082F-4F98-A15E-EEFB5280FDD1}" type="slidenum">
              <a:rPr lang="ru-RU"/>
              <a:pPr/>
              <a:t>8</a:t>
            </a:fld>
            <a:endParaRPr lang="ru-RU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8075" y="812800"/>
            <a:ext cx="5337175" cy="4003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5B6CD8-F580-48AB-96A6-99C84997082E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8075" y="812800"/>
            <a:ext cx="5337175" cy="4003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059E2D-7B81-4B8D-AFE2-617539EB51B2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8075" y="812800"/>
            <a:ext cx="5337175" cy="4003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94B355-0DE3-4E32-B2E3-8C0B755A60E1}" type="slidenum">
              <a:rPr lang="ru-RU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44A4-A546-4A17-9CB1-3A42C5F9A85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157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83D3D-B120-48C4-B28D-C0D276B26684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3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82EEE-9948-4209-8134-1F749A186A73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79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1371600"/>
            <a:ext cx="8224838" cy="1824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416675"/>
            <a:ext cx="2128838" cy="363538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D4D2D0">
                    <a:shade val="50000"/>
                  </a:srgbClr>
                </a:solidFill>
              </a:rPr>
              <a:t>20.4.14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416675"/>
            <a:ext cx="757238" cy="395288"/>
          </a:xfrm>
        </p:spPr>
        <p:txBody>
          <a:bodyPr/>
          <a:lstStyle>
            <a:lvl1pPr>
              <a:defRPr/>
            </a:lvl1pPr>
          </a:lstStyle>
          <a:p>
            <a:fld id="{5538FD28-39A9-4221-A82B-5FAC58CD5116}" type="slidenum">
              <a:rPr lang="ru-RU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21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14DC3-FE1D-4ED4-ADC6-EC5C120E5EF9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3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BA9A5-6749-41A2-BF34-52FB26EB8538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31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6C44A4-A546-4A17-9CB1-3A42C5F9A8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12A0F-DA36-46AD-B927-5ACD5B5ED1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B3639-C3B7-4780-B5BD-1A609467F6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254CC-218E-4805-B785-C396638052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42906-B282-404B-9DBF-57E74B51B2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12A0F-DA36-46AD-B927-5ACD5B5ED12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545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7B420-C14E-4CBD-B108-8255E60547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5A7F-12D9-4472-93F7-067AC0C80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E75C-F6D9-406F-9ECA-AB925A96C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9156-3677-411F-A1E3-91A9397FA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83D3D-B120-48C4-B28D-C0D276B26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82EEE-9948-4209-8134-1F749A186A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1371600"/>
            <a:ext cx="8224838" cy="1824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416675"/>
            <a:ext cx="2128838" cy="36353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20.4.14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416675"/>
            <a:ext cx="757238" cy="395288"/>
          </a:xfrm>
        </p:spPr>
        <p:txBody>
          <a:bodyPr/>
          <a:lstStyle>
            <a:lvl1pPr>
              <a:defRPr/>
            </a:lvl1pPr>
          </a:lstStyle>
          <a:p>
            <a:fld id="{5538FD28-39A9-4221-A82B-5FAC58CD51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14DC3-FE1D-4ED4-ADC6-EC5C120E5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B3639-C3B7-4780-B5BD-1A609467F6C2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068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254CC-218E-4805-B785-C3966380524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92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42906-B282-404B-9DBF-57E74B51B26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35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437B420-C14E-4CBD-B108-8255E605472B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8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5A7F-12D9-4472-93F7-067AC0C8082C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319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E37E75C-F6D9-406F-9ECA-AB925A96C56A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1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9156-3677-411F-A1E3-91A9397FAE6C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5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srgbClr val="D4D2D0">
                    <a:shade val="50000"/>
                  </a:srgbClr>
                </a:solidFill>
              </a:rPr>
              <a:t>20.4.14</a:t>
            </a: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8955251-F8FC-46A3-853B-6C2C9447213C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1856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ru-RU" smtClean="0"/>
              <a:t>20.4.14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955251-F8FC-46A3-853B-6C2C944721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</p:sldLayoutIdLst>
  <p:hf sldNum="0" hdr="0" ft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http://images.yandex.ru/yandsearch?source=wiz&amp;uinfo=sw-1263-sh-649-fw-1038-fh-448-pd-1&amp;p=3&amp;text=%D0%B4%D0%B5%D1%82%D1%81%D1%82%D0%B2%D0%BE%20%D1%8E%D0%BB%D0%B8%D0%B8%20%D0%B4%D1%80%D1%83%D0%BD%D0%B8%D0%BD%D0%BE%D0%B9%20%D1%84%D0%BE%D1%82%D0%BE&amp;noreask=1&amp;pos=113&amp;rpt=simage&amp;lr=2&amp;img_url=http://img-fotki.yandex.ru/get/4417/83653351.132/0_7feae_a64a6ed3_XL" TargetMode="External"/><Relationship Id="rId7" Type="http://schemas.openxmlformats.org/officeDocument/2006/relationships/hyperlink" Target="http://images.yandex.ru/yandsearch?source=wiz&amp;uinfo=sw-1263-sh-649-fw-1038-fh-448-pd-1&amp;p=1&amp;text=%D0%B4%D0%B5%D1%82%D1%81%D1%82%D0%B2%D0%BE%20%D1%8E%D0%BB%D0%B8%D0%B8%20%D0%B4%D1%80%D1%83%D0%BD%D0%B8%D0%BD%D0%BE%D0%B9%20%D1%84%D0%BE%D1%82%D0%BE&amp;noreask=1&amp;pos=53&amp;rpt=simage&amp;lr=2&amp;img_url=http://www.ww2history.ru/uploads/2005/1313558322_2-508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4.jpeg"/><Relationship Id="rId5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18&amp;rpt=simage&amp;lr=2&amp;uinfo=sw-1263-sh-649-fw-1038-fh-448-pd-1&amp;img_url=http://i.blog.fontanka.ru/photos/2011/05/580x380_uDIZl60czkMHT0Lgrd8a.jpg" TargetMode="Externa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7&amp;rpt=simage&amp;lr=2&amp;uinfo=sw-1263-sh-649-fw-1038-fh-448-pd-1&amp;img_url=http://persona.rin.ru/images/32255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6.jpeg"/><Relationship Id="rId5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17&amp;rpt=simage&amp;lr=2&amp;uinfo=sw-1263-sh-649-fw-1038-fh-448-pd-1&amp;img_url=http://img0.liveinternet.ru/images/attach/c/3/77/89/77089732_2031587_drunina1.jpg" TargetMode="External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fenixclub.com/uploads/2/img-35645-c9ae55da5e.jpg" TargetMode="Externa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rckd.veselun.info/images/pobeda10.jpg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pix.timeout.ru/89366.jpeg" TargetMode="External"/><Relationship Id="rId2" Type="http://schemas.openxmlformats.org/officeDocument/2006/relationships/slideLayout" Target="../slideLayouts/slideLayout16.xml"/><Relationship Id="rId1" Type="http://schemas.openxmlformats.org/officeDocument/2006/relationships/audio" Target="file:///G:\&#1042;&#1072;&#1089;&#1080;&#1083;&#1080;&#1081;%20&#1058;&#1077;&#1088;&#1082;&#1080;&#1085;\04%20&#1053;&#1072;%20&#1073;&#1077;&#1079;&#1099;&#1084;&#1103;&#1085;&#1085;&#1086;&#1081;%20&#1074;&#1099;&#1089;&#1086;&#1090;&#1077;.wma" TargetMode="Externa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5632429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3600" cy="4005263"/>
          </a:xfrm>
          <a:prstGeom prst="rect">
            <a:avLst/>
          </a:prstGeom>
          <a:noFill/>
        </p:spPr>
      </p:pic>
      <p:pic>
        <p:nvPicPr>
          <p:cNvPr id="36869" name="Picture 5" descr="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133600"/>
            <a:ext cx="5105400" cy="4003675"/>
          </a:xfrm>
          <a:prstGeom prst="rect">
            <a:avLst/>
          </a:prstGeom>
          <a:noFill/>
        </p:spPr>
      </p:pic>
      <p:pic>
        <p:nvPicPr>
          <p:cNvPr id="36871" name="Picture 7" descr="9096618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90950"/>
            <a:ext cx="4762500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42667699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259632" y="2481924"/>
            <a:ext cx="6408712" cy="4245957"/>
          </a:xfrm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827584" y="0"/>
            <a:ext cx="7056784" cy="19888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Arial"/>
                <a:cs typeface="Arial"/>
              </a:rPr>
              <a:t>Друнина </a:t>
            </a:r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FFFF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Arial"/>
                <a:cs typeface="Arial"/>
              </a:rPr>
              <a:t>Юлия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Arial"/>
                <a:cs typeface="Arial"/>
              </a:rPr>
              <a:t>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Arial"/>
                <a:cs typeface="Arial"/>
              </a:rPr>
              <a:t>Владимировна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FFFF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988840"/>
            <a:ext cx="5976664" cy="493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chemeClr val="tx1"/>
                </a:solidFill>
              </a:rPr>
              <a:t>10 мая 1924 – 21 ноября 1991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2 копия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8600"/>
            <a:ext cx="3533775" cy="4713288"/>
          </a:xfrm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905375" y="1125538"/>
            <a:ext cx="4238625" cy="28368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Я родом не из детства –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Из войны.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И потому, наверное,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Дороже, чем ты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Ценю и счастье тишины,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И каждый новый день,</a:t>
            </a:r>
            <a:endParaRPr lang="ru-RU" sz="20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i="1" dirty="0" smtClean="0"/>
              <a:t>Что мною прожит.</a:t>
            </a:r>
            <a:endParaRPr lang="ru-RU" sz="2000" b="1" dirty="0" smtClean="0"/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17762" name="Picture 2" descr="E:\презентации друнина\1002674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906160"/>
            <a:ext cx="194421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3" descr="E:\презентации друнина\10013164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826512"/>
            <a:ext cx="1905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runin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81075"/>
            <a:ext cx="3657600" cy="5181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486400" y="1600200"/>
            <a:ext cx="3657600" cy="4525963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Качается рожь несжатая.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Шагают бойцы по ней.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Шагаем и мы - девчата,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Похожие на парней.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Нет, это горят не хаты -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То юность моя в огне...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Идут по войне девчата,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Похожие на парней. </a:t>
            </a:r>
            <a:endParaRPr lang="ru-RU" sz="2400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http://img-fotki.yandex.ru/get/5821/25545869.7/0_69172_6a08bea1_X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919413"/>
            <a:ext cx="2449513" cy="37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0" descr="http://s016.radikal.ru/i335/1101/8a/0259d347ab4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188913"/>
            <a:ext cx="28289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4" descr="http://globus.gorod.tomsk.ru/uploads/34607/1262550587/14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7188" y="1557338"/>
            <a:ext cx="30765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3657600" cy="4525963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Четверть роты уже скосило…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Распростертая на снегу,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Плачет девочка от бессилья,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Задыхается: «Не могу!»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Тяжеленный попался малый,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Сил тащить его больше нет…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(</a:t>
            </a:r>
            <a:r>
              <a:rPr lang="ru-RU" sz="2000" i="1" dirty="0" err="1" smtClean="0"/>
              <a:t>Санитарочке</a:t>
            </a:r>
            <a:r>
              <a:rPr lang="ru-RU" sz="2000" i="1" dirty="0" smtClean="0"/>
              <a:t> той усталой </a:t>
            </a: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Восемнадцать сравнялось лет).</a:t>
            </a:r>
            <a:endParaRPr lang="ru-RU" sz="2000" dirty="0" smtClean="0"/>
          </a:p>
          <a:p>
            <a:pPr eaLnBrk="1" hangingPunct="1">
              <a:defRPr/>
            </a:pPr>
            <a:endParaRPr lang="ru-RU" sz="2000" dirty="0" smtClean="0"/>
          </a:p>
        </p:txBody>
      </p:sp>
      <p:pic>
        <p:nvPicPr>
          <p:cNvPr id="7" name="Рисунок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400675" y="476250"/>
            <a:ext cx="3743325" cy="5692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3657600" cy="4525963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Я только раз видала рукопашный.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Раз - наяву, и тысячу -  во сне.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Кто говорит, что на войне не страшно,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Тот ничего не знает о войне.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7172" name="Рисунок 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>
          <a:xfrm>
            <a:off x="5105400" y="188913"/>
            <a:ext cx="4038600" cy="2773362"/>
          </a:xfrm>
        </p:spPr>
      </p:pic>
      <p:pic>
        <p:nvPicPr>
          <p:cNvPr id="6" name="Picture 9" descr="Image4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76600"/>
            <a:ext cx="2057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Image41 коп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276600"/>
            <a:ext cx="1981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Прямоугольник 8"/>
          <p:cNvSpPr>
            <a:spLocks noChangeArrowheads="1"/>
          </p:cNvSpPr>
          <p:nvPr/>
        </p:nvSpPr>
        <p:spPr bwMode="auto">
          <a:xfrm>
            <a:off x="4788024" y="6248400"/>
            <a:ext cx="3822576" cy="34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1"/>
                </a:solidFill>
              </a:rPr>
              <a:t>Награды Юлии </a:t>
            </a:r>
            <a:r>
              <a:rPr lang="ru-RU" b="1" i="1" dirty="0" err="1">
                <a:solidFill>
                  <a:schemeClr val="tx1"/>
                </a:solidFill>
              </a:rPr>
              <a:t>Друниной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85720" y="1785926"/>
            <a:ext cx="8569325" cy="249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2913" algn="just"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tx1"/>
                </a:solidFill>
              </a:rPr>
              <a:t>Орден </a:t>
            </a:r>
            <a:r>
              <a:rPr lang="ru-RU" sz="2400" dirty="0">
                <a:solidFill>
                  <a:schemeClr val="tx1"/>
                </a:solidFill>
              </a:rPr>
              <a:t>Отечественной войны 1 </a:t>
            </a:r>
            <a:r>
              <a:rPr lang="ru-RU" sz="2400" dirty="0" smtClean="0">
                <a:solidFill>
                  <a:schemeClr val="tx1"/>
                </a:solidFill>
              </a:rPr>
              <a:t>степени</a:t>
            </a:r>
            <a:endParaRPr lang="ru-RU" sz="2400" dirty="0">
              <a:solidFill>
                <a:schemeClr val="tx1"/>
              </a:solidFill>
            </a:endParaRPr>
          </a:p>
          <a:p>
            <a:pPr indent="442913" algn="just">
              <a:buFont typeface="Wingdings" pitchFamily="2" charset="2"/>
              <a:buChar char="v"/>
            </a:pPr>
            <a:r>
              <a:rPr lang="ru-RU" sz="2400" dirty="0">
                <a:solidFill>
                  <a:schemeClr val="tx1"/>
                </a:solidFill>
              </a:rPr>
              <a:t>Орден Трудового Красного Знамени</a:t>
            </a:r>
          </a:p>
          <a:p>
            <a:pPr indent="442913" algn="just">
              <a:buFont typeface="Wingdings" pitchFamily="2" charset="2"/>
              <a:buChar char="v"/>
            </a:pPr>
            <a:r>
              <a:rPr lang="ru-RU" sz="2400" dirty="0">
                <a:solidFill>
                  <a:schemeClr val="tx1"/>
                </a:solidFill>
              </a:rPr>
              <a:t>Орден Красной Звезды</a:t>
            </a:r>
          </a:p>
          <a:p>
            <a:pPr indent="442913" algn="just">
              <a:buFont typeface="Wingdings" pitchFamily="2" charset="2"/>
              <a:buChar char="v"/>
            </a:pPr>
            <a:r>
              <a:rPr lang="ru-RU" sz="2400" dirty="0">
                <a:solidFill>
                  <a:schemeClr val="tx1"/>
                </a:solidFill>
              </a:rPr>
              <a:t>Орден «Знак Почёта»</a:t>
            </a:r>
          </a:p>
          <a:p>
            <a:pPr indent="442913" algn="just">
              <a:buFont typeface="Wingdings" pitchFamily="2" charset="2"/>
              <a:buChar char="v"/>
            </a:pPr>
            <a:r>
              <a:rPr lang="ru-RU" sz="2400" dirty="0">
                <a:solidFill>
                  <a:schemeClr val="tx1"/>
                </a:solidFill>
              </a:rPr>
              <a:t>Медаль «За отвагу»</a:t>
            </a:r>
          </a:p>
          <a:p>
            <a:pPr indent="442913" algn="just">
              <a:buFont typeface="Wingdings" pitchFamily="2" charset="2"/>
              <a:buChar char="v"/>
            </a:pPr>
            <a:r>
              <a:rPr lang="ru-RU" sz="2400" dirty="0">
                <a:solidFill>
                  <a:schemeClr val="tx1"/>
                </a:solidFill>
              </a:rPr>
              <a:t>Медаль «За победу над Германией в Великой Отечественной войне 1941—1945 гг</a:t>
            </a:r>
            <a:r>
              <a:rPr lang="ru-RU" sz="2400" dirty="0" smtClean="0">
                <a:solidFill>
                  <a:schemeClr val="tx1"/>
                </a:solidFill>
              </a:rPr>
              <a:t>.»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6538" y="332656"/>
            <a:ext cx="3676135" cy="86517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Награды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8000" dirty="0" smtClean="0"/>
              <a:t>       </a:t>
            </a:r>
            <a:r>
              <a:rPr lang="ru-RU" sz="8000" dirty="0" smtClean="0"/>
              <a:t>«ЗИНКА»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- Знаешь, Юлька, я - против грусти,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Но сегодня она - не в счёт.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Дома, в яблочном захолустье,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Мама, мамка моя живёт.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 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У тебя есть друзья, любимый.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У меня - лишь она одна.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Пахнет в хате квашнёй и дымом, 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i="1" dirty="0" smtClean="0"/>
              <a:t>За порогом бурлит весна.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112643" name="Picture 3" descr="E:\презентации друнина\921c31da0c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057400"/>
            <a:ext cx="2971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6286500" y="6286500"/>
            <a:ext cx="2500313" cy="34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i="1" dirty="0">
                <a:solidFill>
                  <a:schemeClr val="tx1"/>
                </a:solidFill>
              </a:rPr>
              <a:t>Зинаида Самсонова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E:\презентации друнина\10020476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4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752600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1200" i="1" dirty="0" smtClean="0">
                <a:solidFill>
                  <a:srgbClr val="FF0000"/>
                </a:solidFill>
              </a:rPr>
              <a:t/>
            </a:r>
            <a:br>
              <a:rPr lang="ru-RU" sz="1200" i="1" dirty="0" smtClean="0">
                <a:solidFill>
                  <a:srgbClr val="FF0000"/>
                </a:solidFill>
              </a:rPr>
            </a:br>
            <a:r>
              <a:rPr lang="ru-RU" sz="1200" i="1" dirty="0" smtClean="0">
                <a:solidFill>
                  <a:srgbClr val="FF0000"/>
                </a:solidFill>
              </a:rPr>
              <a:t/>
            </a:r>
            <a:br>
              <a:rPr lang="ru-RU" sz="1200" i="1" dirty="0" smtClean="0">
                <a:solidFill>
                  <a:srgbClr val="FF0000"/>
                </a:solidFill>
              </a:rPr>
            </a:br>
            <a:r>
              <a:rPr lang="ru-RU" sz="1200" i="1" dirty="0" smtClean="0">
                <a:solidFill>
                  <a:srgbClr val="FF0000"/>
                </a:solidFill>
              </a:rPr>
              <a:t/>
            </a:r>
            <a:br>
              <a:rPr lang="ru-RU" sz="1200" i="1" dirty="0" smtClean="0">
                <a:solidFill>
                  <a:srgbClr val="FF0000"/>
                </a:solidFill>
              </a:rPr>
            </a:br>
            <a:r>
              <a:rPr lang="ru-RU" sz="1200" i="1" dirty="0" smtClean="0">
                <a:solidFill>
                  <a:srgbClr val="FF0000"/>
                </a:solidFill>
              </a:rPr>
              <a:t/>
            </a:r>
            <a:br>
              <a:rPr lang="ru-RU" sz="1200" i="1" dirty="0" smtClean="0">
                <a:solidFill>
                  <a:srgbClr val="FF0000"/>
                </a:solidFill>
              </a:rPr>
            </a:br>
            <a:r>
              <a:rPr lang="ru-RU" sz="1200" i="1" dirty="0" smtClean="0">
                <a:solidFill>
                  <a:srgbClr val="FF0000"/>
                </a:solidFill>
              </a:rPr>
              <a:t/>
            </a:r>
            <a:br>
              <a:rPr lang="ru-RU" sz="1200" i="1" dirty="0" smtClean="0">
                <a:solidFill>
                  <a:srgbClr val="FF0000"/>
                </a:solidFill>
              </a:rPr>
            </a:br>
            <a:r>
              <a:rPr lang="ru-RU" sz="1600" i="1" dirty="0" smtClean="0"/>
              <a:t> 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5105400" y="0"/>
            <a:ext cx="4038600" cy="58674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 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Её тело своей шинелью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Укрывала я, зубы сжав...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Белорусские ветры пели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О рязанских глухих садах...</a:t>
            </a:r>
          </a:p>
          <a:p>
            <a:pPr eaLnBrk="1" hangingPunct="1">
              <a:defRPr/>
            </a:pP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...Знаешь, Зинка, я против грусти,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Но сегодня она - не в счёт.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Где-то, в яблочном захолустье,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Мама, мамка твоя живёт.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 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 меня есть друзья, любимый,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 неё ты была одна.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Пахнет в хате квашнёй и дымом,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За порогом стоит весна.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 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И старушка в цветастом платье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 иконы свечу зажгла.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...Я не знаю, как написать ей, </a:t>
            </a:r>
            <a:endParaRPr lang="ru-RU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Чтоб тебя она не ждала?!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100" i="1" dirty="0" smtClean="0"/>
              <a:t/>
            </a:r>
            <a:br>
              <a:rPr lang="ru-RU" sz="1100" i="1" dirty="0" smtClean="0"/>
            </a:br>
            <a:r>
              <a:rPr lang="ru-RU" sz="1100" i="1" dirty="0" smtClean="0"/>
              <a:t> </a:t>
            </a:r>
            <a:endParaRPr lang="ru-RU" sz="1100" dirty="0" smtClean="0"/>
          </a:p>
          <a:p>
            <a:pPr eaLnBrk="1" hangingPunct="1">
              <a:defRPr/>
            </a:pPr>
            <a:endParaRPr lang="ru-RU" sz="1100" dirty="0" smtClean="0"/>
          </a:p>
        </p:txBody>
      </p:sp>
      <p:pic>
        <p:nvPicPr>
          <p:cNvPr id="113666" name="Picture 2" descr="E:\презентации друнина\65299642_Samsonova_ZA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14612" y="285728"/>
            <a:ext cx="1905000" cy="2895600"/>
          </a:xfrm>
        </p:spPr>
      </p:pic>
      <p:pic>
        <p:nvPicPr>
          <p:cNvPr id="6" name="Picture 4" descr="druni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4038600"/>
            <a:ext cx="1905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971800" y="0"/>
            <a:ext cx="259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Зинаида Самсонова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553200" y="6477000"/>
            <a:ext cx="2057400" cy="34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solidFill>
                  <a:schemeClr val="tx1"/>
                </a:solidFill>
              </a:rPr>
              <a:t>Юлия Друнина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3667" name="Picture 3" descr="E:\презентации друнина\zwet1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57600"/>
            <a:ext cx="2438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7" grpId="0" build="allAtOnce"/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8" name="Picture 14" descr="E:\презентации друнина\9785699413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0"/>
            <a:ext cx="441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0" descr="drunina-uv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609600"/>
            <a:ext cx="4419600" cy="5715000"/>
          </a:xfrm>
        </p:spPr>
      </p:pic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5410200" y="1755464"/>
            <a:ext cx="3505200" cy="421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Мы вернулись. Зато другие…</a:t>
            </a:r>
            <a:endParaRPr lang="ru-RU" sz="3200" b="1" dirty="0"/>
          </a:p>
          <a:p>
            <a:pPr indent="450850" eaLnBrk="0" hangingPunct="0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Самых лучших взяла война.</a:t>
            </a:r>
            <a:endParaRPr lang="ru-RU" sz="3200" b="1" dirty="0"/>
          </a:p>
          <a:p>
            <a:pPr indent="450850" eaLnBrk="0" hangingPunct="0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Я окопною ностальгией</a:t>
            </a:r>
            <a:endParaRPr lang="ru-RU" sz="3200" b="1" dirty="0"/>
          </a:p>
          <a:p>
            <a:pPr indent="450850" eaLnBrk="0" hangingPunct="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Безнадёжно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 тех пор больна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eaLnBrk="0" hangingPunct="0"/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2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2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2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2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924800" cy="2017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Arial"/>
                <a:cs typeface="Arial"/>
              </a:rPr>
              <a:t>1941-1945</a:t>
            </a:r>
          </a:p>
        </p:txBody>
      </p:sp>
      <p:pic>
        <p:nvPicPr>
          <p:cNvPr id="6149" name="Picture 5" descr="1265881957_prisvoeno_12_gorodam_v_sssr_posle_velikoy_otechestvennoy_voyni_1941_19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419350"/>
            <a:ext cx="6667500" cy="443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228600"/>
            <a:ext cx="4038600" cy="5867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Могла ли я, простая санитарка,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Я, для которой бытом стала смерть,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Понять в бою, что никогда так ярко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Уже не будет жизнь моя гореть?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Могла ли знать в бреду окопных буден,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Что с той поры, как отгремит война,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Я никогда уже не буду людям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Необходима так и так нужна?</a:t>
            </a:r>
            <a:endParaRPr lang="ru-RU" sz="1600" dirty="0" smtClean="0"/>
          </a:p>
          <a:p>
            <a:pPr eaLnBrk="1" hangingPunct="1">
              <a:defRPr/>
            </a:pPr>
            <a:endParaRPr lang="ru-RU" sz="1800" dirty="0" smtClean="0"/>
          </a:p>
        </p:txBody>
      </p:sp>
      <p:pic>
        <p:nvPicPr>
          <p:cNvPr id="5" name="Содержимое 4" descr="img00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5721350" y="-184150"/>
            <a:ext cx="3422650" cy="4456113"/>
          </a:xfrm>
          <a:prstGeom prst="ellipse">
            <a:avLst/>
          </a:prstGeom>
        </p:spPr>
      </p:pic>
      <p:pic>
        <p:nvPicPr>
          <p:cNvPr id="12293" name="Picture 5" descr="E:\презентации друнина\10010638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19400"/>
            <a:ext cx="1752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E:\презентации друнина\10002814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4343400"/>
            <a:ext cx="152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Image11 коп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429000"/>
            <a:ext cx="1828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E:\презентации друнина\0_8cf41_93cba669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2514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7" name="Picture 3" descr="E:\презентации друнина\5510462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657600"/>
            <a:ext cx="2286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8" name="Picture 4" descr="E:\презентации друнина\1000873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657600"/>
            <a:ext cx="2209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5" descr="E:\презентации друнина\10033138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3657600"/>
            <a:ext cx="2514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0" name="Picture 6" descr="E:\презентации друнина\al_book_299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304800"/>
            <a:ext cx="2438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:\презентации друнина\za-minutu-do-boya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304800"/>
            <a:ext cx="2362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7" descr="487bbecd76af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429000" cy="5029200"/>
          </a:xfrm>
        </p:spPr>
      </p:pic>
      <p:pic>
        <p:nvPicPr>
          <p:cNvPr id="77839" name="Picture 15" descr="E:\презентации друнина\9785699344666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32538" y="188913"/>
            <a:ext cx="2811462" cy="4076700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462463" y="4429125"/>
            <a:ext cx="4681537" cy="15240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i="1" dirty="0" smtClean="0"/>
              <a:t>Нет, жизнь свою отдать не страшно,</a:t>
            </a:r>
            <a:endParaRPr lang="ru-RU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i="1" dirty="0" smtClean="0"/>
              <a:t>Но, что изменится, скажи?</a:t>
            </a:r>
            <a:endParaRPr lang="ru-RU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i="1" dirty="0" smtClean="0"/>
              <a:t>Стоит почти столетье башня</a:t>
            </a:r>
            <a:endParaRPr lang="ru-RU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i="1" dirty="0" smtClean="0"/>
              <a:t>На реках крови, море лжи…</a:t>
            </a:r>
            <a:endParaRPr lang="ru-RU" sz="1800" b="1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5" descr="drunina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88913"/>
            <a:ext cx="3384550" cy="4816475"/>
          </a:xfrm>
        </p:spPr>
      </p:pic>
      <p:pic>
        <p:nvPicPr>
          <p:cNvPr id="10" name="Picture 5" descr="памятник в ялуторовске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91250" y="115888"/>
            <a:ext cx="2952750" cy="2701925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392613" y="2781300"/>
            <a:ext cx="4139827" cy="3672036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600" i="1" dirty="0" smtClean="0"/>
              <a:t>  </a:t>
            </a:r>
            <a:r>
              <a:rPr lang="ru-RU" sz="1400" i="1" dirty="0" smtClean="0"/>
              <a:t>Покрывается сердце инеем -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очень холодно в судный час…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А у вас глаза как у инока-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Я таких не встречала глаз.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Ухожу, нет сил.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Лишь издали (Все ж крещённая !)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Помолюсь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За таких вот, как вы, -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За избранных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Удержать над обрывом Русь…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Но боюсь, что и вы бессильны,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Потому выбираю смерть.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Как летит под откос Россия,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400" i="1" dirty="0" smtClean="0"/>
              <a:t>Не могу, не хочу смотреть.</a:t>
            </a: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220px-Drunina-sig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14425"/>
            <a:ext cx="784860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"/>
            <a:ext cx="2018184" cy="351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2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290478"/>
            <a:ext cx="2162200" cy="327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476672"/>
            <a:ext cx="4248472" cy="5616624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1300" dirty="0" smtClean="0"/>
              <a:t>“Поколение, вернувшееся с войны двадцати - двадцатипятилетними, не явило миру и русской поэзии выдающееся литературное имя, но создало многогранный образ </a:t>
            </a:r>
            <a:r>
              <a:rPr lang="ru-RU" sz="1300" b="1" dirty="0" smtClean="0"/>
              <a:t>Поэта фронтового поколения </a:t>
            </a:r>
            <a:r>
              <a:rPr lang="ru-RU" sz="1300" dirty="0" smtClean="0"/>
              <a:t>”. </a:t>
            </a:r>
            <a:r>
              <a:rPr lang="ru-RU" sz="1300" dirty="0" smtClean="0"/>
              <a:t> И </a:t>
            </a:r>
            <a:r>
              <a:rPr lang="ru-RU" sz="1300" b="1" dirty="0" smtClean="0"/>
              <a:t>это особая грань поэзии Юлии </a:t>
            </a:r>
            <a:r>
              <a:rPr lang="ru-RU" sz="1300" b="1" dirty="0" err="1" smtClean="0"/>
              <a:t>Друниной</a:t>
            </a:r>
            <a:r>
              <a:rPr lang="ru-RU" sz="1300" b="1" dirty="0" smtClean="0"/>
              <a:t> </a:t>
            </a:r>
            <a:r>
              <a:rPr lang="ru-RU" sz="1300" dirty="0" smtClean="0"/>
              <a:t>- поэтессы, фронтовички, лауреата </a:t>
            </a:r>
            <a:br>
              <a:rPr lang="ru-RU" sz="1300" dirty="0" smtClean="0"/>
            </a:br>
            <a:r>
              <a:rPr lang="ru-RU" sz="1300" dirty="0" smtClean="0"/>
              <a:t>премии имени  Горького. </a:t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dirty="0" smtClean="0"/>
              <a:t>Основной мотив лирики </a:t>
            </a:r>
            <a:r>
              <a:rPr lang="ru-RU" sz="1300" b="1" dirty="0" err="1" smtClean="0"/>
              <a:t>Друниной</a:t>
            </a:r>
            <a:r>
              <a:rPr lang="ru-RU" sz="1300" b="1" dirty="0" smtClean="0"/>
              <a:t> - стихи, связанные с юностью, молодостью поэтессы. </a:t>
            </a:r>
            <a:r>
              <a:rPr lang="ru-RU" sz="1300" dirty="0" smtClean="0"/>
              <a:t>И это неслучайно. Никогда, ни в какие времена не было войны, когда бы женщины играли роль столь огромную, как во время Великой Отечественной. Своеобразие стихов </a:t>
            </a:r>
            <a:r>
              <a:rPr lang="ru-RU" sz="1300" dirty="0" err="1" smtClean="0"/>
              <a:t>Друниной</a:t>
            </a:r>
            <a:r>
              <a:rPr lang="ru-RU" sz="1300" dirty="0" smtClean="0"/>
              <a:t> – в понимающем и добром взгляде на мир и, что особенно важно, на войну, в которую женщина поэзии </a:t>
            </a:r>
            <a:r>
              <a:rPr lang="ru-RU" sz="1300" dirty="0" err="1" smtClean="0"/>
              <a:t>Друниной</a:t>
            </a:r>
            <a:r>
              <a:rPr lang="ru-RU" sz="1300" dirty="0" smtClean="0"/>
              <a:t> приносит не только свое мужество терпения и неустанной помощи, но и изначальный протест, обусловленный несовместимостью животворящей женской сути с разрушением и убийством. </a:t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dirty="0" smtClean="0"/>
              <a:t/>
            </a:r>
            <a:br>
              <a:rPr lang="ru-RU" sz="1300" b="1" dirty="0" smtClean="0"/>
            </a:br>
            <a:r>
              <a:rPr lang="ru-RU" sz="1300" b="1" dirty="0" smtClean="0"/>
              <a:t>Тема войны, патриотизма проходит через всё творчество Юлии </a:t>
            </a:r>
            <a:r>
              <a:rPr lang="ru-RU" sz="1300" b="1" dirty="0" err="1" smtClean="0"/>
              <a:t>Друниной</a:t>
            </a:r>
            <a:r>
              <a:rPr lang="ru-RU" sz="1300" b="1" dirty="0" smtClean="0"/>
              <a:t>. </a:t>
            </a:r>
            <a:r>
              <a:rPr lang="ru-RU" sz="1300" dirty="0" smtClean="0"/>
              <a:t>Идёт ли речь о любви, о призвании поэта - она неизменно возвращается к воспоминаниям фронтовой юности, проверяя ими своё отношение к жизни. </a:t>
            </a:r>
          </a:p>
        </p:txBody>
      </p:sp>
      <p:pic>
        <p:nvPicPr>
          <p:cNvPr id="4" name="Picture 4" descr="Image13 коп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762000"/>
            <a:ext cx="3779838" cy="5486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reportage.su/audiopics/00237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454025"/>
            <a:ext cx="3124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http://img0.liveinternet.ru/images/attach/c/4/80/236/80236404_2995475_drunina1_1_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2205038"/>
            <a:ext cx="31686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tvard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362063" cy="4643445"/>
          </a:xfrm>
          <a:prstGeom prst="rect">
            <a:avLst/>
          </a:prstGeom>
          <a:noFill/>
          <a:effectLst>
            <a:softEdge rad="317500"/>
          </a:effectLst>
          <a:scene3d>
            <a:camera prst="perspectiveRight"/>
            <a:lightRig rig="threePt" dir="t"/>
          </a:scene3d>
          <a:sp3d>
            <a:bevelT prst="angle"/>
          </a:sp3d>
        </p:spPr>
      </p:pic>
      <p:sp>
        <p:nvSpPr>
          <p:cNvPr id="8" name="Прямоугольник 7"/>
          <p:cNvSpPr/>
          <p:nvPr/>
        </p:nvSpPr>
        <p:spPr>
          <a:xfrm>
            <a:off x="1428728" y="1"/>
            <a:ext cx="65008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Александр </a:t>
            </a:r>
            <a:r>
              <a:rPr lang="ru-RU" sz="4000" b="1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Трифонович</a:t>
            </a:r>
            <a:r>
              <a:rPr lang="ru-RU" sz="40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Твардовский</a:t>
            </a:r>
          </a:p>
          <a:p>
            <a:pPr algn="ctr"/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1285860"/>
            <a:ext cx="4357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40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(1910 – 1971)</a:t>
            </a:r>
            <a:endParaRPr lang="ru-RU" sz="4000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000241"/>
            <a:ext cx="50006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Александр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Трифонович</a:t>
            </a:r>
            <a:r>
              <a:rPr lang="ru-RU" sz="2000" b="1" i="1" dirty="0" smtClean="0">
                <a:solidFill>
                  <a:srgbClr val="FF0000"/>
                </a:solidFill>
              </a:rPr>
              <a:t> Твардовский родился в 1910 году на одном из хуторов Смоленщины, в крестьянской семье. Для формирования личности будущего поэта имела значение и относительная начитанность его отца, любовь к книге, которую он воспитывал в своих детях.</a:t>
            </a:r>
          </a:p>
          <a:p>
            <a:endParaRPr lang="ru-RU" sz="2000" b="1" i="1" dirty="0" smtClean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Военный путь Твардовского начался в 1939 году . Как военкор он участвует в походе на Западную Белоруссию, а  позднее в  Финской кампании.</a:t>
            </a:r>
            <a:endParaRPr lang="ru-RU" sz="2000" b="1" i="1" dirty="0">
              <a:ln>
                <a:solidFill>
                  <a:srgbClr val="C0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1 из 33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175"/>
            <a:ext cx="9144000" cy="6906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48 из 33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2165"/>
            <a:ext cx="8067451" cy="60505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275139"/>
            <a:ext cx="5616624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</a:rPr>
              <a:t>Тёркин</a:t>
            </a:r>
            <a:r>
              <a:rPr lang="ru-RU" sz="3200" b="1" dirty="0" smtClean="0">
                <a:solidFill>
                  <a:srgbClr val="FFFF00"/>
                </a:solidFill>
              </a:rPr>
              <a:t> – кто же он такой?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4653136"/>
            <a:ext cx="428799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Скажем откровенно: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Просто парень сам собой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Он обыкновенный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4394200" cy="4724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4350" y="2133600"/>
            <a:ext cx="3549650" cy="4724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500063"/>
            <a:ext cx="9144000" cy="1614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0000" b="1">
                <a:solidFill>
                  <a:srgbClr val="FF0000"/>
                </a:solidFill>
                <a:latin typeface="Book Antiqua" charset="0"/>
              </a:rPr>
              <a:t>ВОЙНА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14938"/>
            <a:ext cx="2003425" cy="16430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6553200"/>
            <a:ext cx="3048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3224618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additive="repl">
                                        <p:cTn id="6" dur="5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3" presetClass="emph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0" dur="1500" accel="50000" autoRev="1" fill="hold" masterRel="sameClick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84"/>
                                      </p:to>
                                    </p:animClr>
                                    <p:animClr clrSpc="rgb" dir="cw">
                                      <p:cBhvr additive="repl">
                                        <p:cTn id="11" dur="1500" accel="50000" autoRev="1" fill="hold" masterRel="sameClick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84"/>
                                      </p:to>
                                    </p:animClr>
                                    <p:set>
                                      <p:cBhvr additive="repl">
                                        <p:cTn id="12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boolVal val="0"/>
                                      </p:to>
                                    </p:set>
                                    <p:set>
                                      <p:cBhvr additive="repl">
                                        <p:cTn id="13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>
                                        <p:boolVal val="0"/>
                                      </p:to>
                                    </p:set>
                                    <p:animScale>
                                      <p:cBhvr additive="repl">
                                        <p:cTn id="14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488832" cy="115212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 smtClean="0"/>
              <a:t>Ю. М. </a:t>
            </a:r>
            <a:r>
              <a:rPr lang="ru-RU" sz="3600" b="1" dirty="0" err="1" smtClean="0"/>
              <a:t>Непринцев</a:t>
            </a:r>
            <a:r>
              <a:rPr lang="ru-RU" sz="3600" b="1" dirty="0" smtClean="0"/>
              <a:t> «Отдых после боя»</a:t>
            </a:r>
            <a:endParaRPr lang="ru-RU" sz="3600" b="1" dirty="0"/>
          </a:p>
        </p:txBody>
      </p:sp>
      <p:pic>
        <p:nvPicPr>
          <p:cNvPr id="53250" name="Picture 2" descr="H:\литература  8 класс\Открытый урок по литературе 2021-2022\96a9cee853db26616a68eb9e6195796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296290"/>
            <a:ext cx="7660243" cy="501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99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146050"/>
            <a:ext cx="7992888" cy="156966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000080"/>
                </a:solidFill>
                <a:latin typeface="Book Antiqua" charset="0"/>
              </a:rPr>
              <a:t>Михаил Васильевич Исаковский,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000080"/>
                </a:solidFill>
                <a:latin typeface="Book Antiqua" charset="0"/>
              </a:rPr>
              <a:t>поэт </a:t>
            </a:r>
            <a:r>
              <a:rPr lang="ru-RU" sz="3200" b="1" dirty="0">
                <a:solidFill>
                  <a:srgbClr val="000080"/>
                </a:solidFill>
                <a:latin typeface="Book Antiqua" charset="0"/>
              </a:rPr>
              <a:t>– песенник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280099"/>
                </a:solidFill>
                <a:latin typeface="Book Antiqua" charset="0"/>
              </a:rPr>
              <a:t>(1900 г</a:t>
            </a:r>
            <a:r>
              <a:rPr lang="ru-RU" sz="3200" b="1" dirty="0">
                <a:solidFill>
                  <a:srgbClr val="280099"/>
                </a:solidFill>
                <a:latin typeface="Book Antiqua" charset="0"/>
              </a:rPr>
              <a:t>. – </a:t>
            </a:r>
            <a:r>
              <a:rPr lang="ru-RU" sz="3200" b="1" dirty="0" smtClean="0">
                <a:solidFill>
                  <a:srgbClr val="280099"/>
                </a:solidFill>
                <a:latin typeface="Book Antiqua" charset="0"/>
              </a:rPr>
              <a:t>1973 г</a:t>
            </a:r>
            <a:r>
              <a:rPr lang="ru-RU" sz="3200" b="1" dirty="0">
                <a:solidFill>
                  <a:srgbClr val="280099"/>
                </a:solidFill>
                <a:latin typeface="Book Antiqua" charset="0"/>
              </a:rPr>
              <a:t>.)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66" y="930879"/>
            <a:ext cx="2749116" cy="377236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059833" y="1916832"/>
            <a:ext cx="5760640" cy="396886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«Катюша»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«И кто его знает»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«В прифронтовом лесу»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«Огонёк»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«Ой, туманы мои...»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«Враги сожгли родную хату»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 «Снова замерло всё до рассвета» 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Book Antiqua" charset="0"/>
              </a:rPr>
              <a:t>«Летят перелётные птицы» 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08513"/>
            <a:ext cx="2743200" cy="2249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7338" y="287338"/>
            <a:ext cx="8572500" cy="1187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C00000"/>
                </a:solidFill>
                <a:latin typeface="Monotype Corsiva" pitchFamily="64" charset="0"/>
              </a:rPr>
              <a:t>Памятник песне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C00000"/>
                </a:solidFill>
                <a:latin typeface="Monotype Corsiva" pitchFamily="64" charset="0"/>
              </a:rPr>
              <a:t>«КАТЮША»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725" y="1584325"/>
            <a:ext cx="7700963" cy="51117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-3857625" y="285750"/>
            <a:ext cx="13001625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407525" algn="l"/>
                <a:tab pos="10131425" algn="l"/>
                <a:tab pos="10855325" algn="l"/>
                <a:tab pos="11579225" algn="l"/>
                <a:tab pos="12303125" algn="l"/>
                <a:tab pos="12304713" algn="l"/>
                <a:tab pos="12306300" algn="l"/>
              </a:tabLst>
            </a:pPr>
            <a:r>
              <a:rPr lang="ru-RU">
                <a:solidFill>
                  <a:srgbClr val="FFFFFF"/>
                </a:solidFill>
                <a:latin typeface="Book Antiqua" charset="0"/>
              </a:rPr>
              <a:t>	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357563" y="785813"/>
            <a:ext cx="5786437" cy="6397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71750" y="4857750"/>
            <a:ext cx="5929313" cy="173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016125" y="215900"/>
            <a:ext cx="4797425" cy="7731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 hangingPunct="1">
              <a:lnSpc>
                <a:spcPct val="112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«Сестра» Катюши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1438" y="1208088"/>
            <a:ext cx="8956675" cy="18875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 hangingPunct="1">
              <a:lnSpc>
                <a:spcPct val="112000"/>
              </a:lnSpc>
              <a:spcBef>
                <a:spcPts val="500"/>
              </a:spcBef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ru-RU" sz="2600" dirty="0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Но не только в песнях жила в ту суровую пору Катюша. </a:t>
            </a:r>
            <a:r>
              <a:rPr lang="ru-RU" sz="2600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Её </a:t>
            </a:r>
            <a:r>
              <a:rPr lang="ru-RU" sz="2600" dirty="0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именем народ ласково «окрестил» новое грозное оружие, наводившее ужас на врага, — реактивные гвардейские минометы. И об этих «катюшах» вскоре были сложены песни: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1438" y="4103688"/>
            <a:ext cx="4464050" cy="172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12000"/>
              </a:lnSpc>
              <a:spcBef>
                <a:spcPts val="500"/>
              </a:spcBef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Шли бои на море и на суше,</a:t>
            </a:r>
            <a:b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</a:br>
            <a: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Грохотали выстрелы кругом-</a:t>
            </a:r>
            <a:b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</a:br>
            <a: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Распевала песенки «катюша»</a:t>
            </a:r>
            <a:b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</a:br>
            <a:r>
              <a:rPr lang="ru-RU" sz="2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charset="0"/>
              </a:rPr>
              <a:t>Под Калугой, Тулой и Орлом.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150" y="3095625"/>
            <a:ext cx="4838700" cy="3762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катюш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347864" y="6401232"/>
            <a:ext cx="4343400" cy="34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</a:rPr>
              <a:t>КАТЮШИ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84150" y="4293096"/>
            <a:ext cx="8348290" cy="249153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marL="212725" indent="-212725" algn="just" hangingPunct="1">
              <a:lnSpc>
                <a:spcPct val="100000"/>
              </a:lnSpc>
              <a:buSzPct val="45000"/>
              <a:buFont typeface="Arial" charset="0"/>
              <a:buNone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3600" b="1" dirty="0">
                <a:solidFill>
                  <a:srgbClr val="000000"/>
                </a:solidFill>
                <a:latin typeface="Monotype Corsiva" pitchFamily="64" charset="0"/>
              </a:rPr>
              <a:t> </a:t>
            </a:r>
          </a:p>
          <a:p>
            <a:pPr algn="just" hangingPunct="1">
              <a:lnSpc>
                <a:spcPct val="100000"/>
              </a:lnSpc>
              <a:buSzPct val="45000"/>
              <a:buFont typeface="Arial" charset="0"/>
              <a:buNone/>
              <a:tabLst>
                <a:tab pos="0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3200" b="1" dirty="0">
                <a:solidFill>
                  <a:srgbClr val="000000"/>
                </a:solidFill>
                <a:latin typeface="Monotype Corsiva" pitchFamily="64" charset="0"/>
              </a:rPr>
              <a:t>Почему стихотворение  М. В. Исаковского </a:t>
            </a:r>
          </a:p>
          <a:p>
            <a:pPr algn="just" hangingPunct="1">
              <a:lnSpc>
                <a:spcPct val="100000"/>
              </a:lnSpc>
              <a:buSzPct val="45000"/>
              <a:buFont typeface="Arial" charset="0"/>
              <a:buNone/>
              <a:tabLst>
                <a:tab pos="0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3200" b="1" dirty="0">
                <a:solidFill>
                  <a:srgbClr val="000000"/>
                </a:solidFill>
                <a:latin typeface="Monotype Corsiva" pitchFamily="64" charset="0"/>
              </a:rPr>
              <a:t>можно назвать повестью?</a:t>
            </a:r>
          </a:p>
          <a:p>
            <a:pPr marL="212725" indent="-212725" algn="just" hangingPunct="1">
              <a:lnSpc>
                <a:spcPct val="100000"/>
              </a:lnSpc>
              <a:buSzPct val="45000"/>
              <a:buFont typeface="Arial" charset="0"/>
              <a:buNone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800" b="1" dirty="0">
                <a:solidFill>
                  <a:srgbClr val="000000"/>
                </a:solidFill>
                <a:latin typeface="Monotype Corsiva" pitchFamily="64" charset="0"/>
              </a:rPr>
              <a:t> </a:t>
            </a:r>
          </a:p>
          <a:p>
            <a:pPr marL="212725" indent="-212725" algn="just" hangingPunct="1">
              <a:lnSpc>
                <a:spcPct val="100000"/>
              </a:lnSpc>
              <a:buClrTx/>
              <a:buFontTx/>
              <a:buNone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endParaRPr lang="ru-RU" sz="2800" b="1" dirty="0">
              <a:solidFill>
                <a:srgbClr val="000000"/>
              </a:solidFill>
              <a:latin typeface="Monotype Corsiva" pitchFamily="6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4249" y="10732"/>
            <a:ext cx="3429000" cy="475398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42875"/>
            <a:ext cx="5715000" cy="3443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>
                <a:solidFill>
                  <a:srgbClr val="000080"/>
                </a:solidFill>
                <a:latin typeface="Book Antiqua" charset="0"/>
              </a:rPr>
              <a:t>Великое и трагическое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>
                <a:solidFill>
                  <a:srgbClr val="000080"/>
                </a:solidFill>
                <a:latin typeface="Book Antiqua" charset="0"/>
              </a:rPr>
              <a:t>в стихотворении «Враги сожгли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>
                <a:solidFill>
                  <a:srgbClr val="000080"/>
                </a:solidFill>
                <a:latin typeface="Book Antiqua" charset="0"/>
              </a:rPr>
              <a:t>родную хату»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4150" y="2735263"/>
            <a:ext cx="5143500" cy="455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>
                <a:solidFill>
                  <a:srgbClr val="00AE00"/>
                </a:solidFill>
                <a:latin typeface="Book Antiqua" charset="0"/>
              </a:rPr>
              <a:t>М.Исаковский,  М.Блантер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par>
              <p:cTn id="2" fill="hold" nodeType="interactiveSeq"/>
            </p:par>
            <p:seq concurrent="1" nextAc="seek">
              <p:cTn id="3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992888" cy="1156990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latin typeface="Century Schoolbook"/>
                <a:ea typeface="+mn-ea"/>
                <a:cs typeface="+mn-cs"/>
              </a:rPr>
              <a:t/>
            </a:r>
            <a:br>
              <a:rPr lang="ru-RU" sz="3600" b="1" dirty="0" smtClean="0">
                <a:latin typeface="Century Schoolbook"/>
                <a:ea typeface="+mn-ea"/>
                <a:cs typeface="+mn-cs"/>
              </a:rPr>
            </a:br>
            <a:r>
              <a:rPr lang="ru-RU" sz="3600" b="1" dirty="0" smtClean="0">
                <a:latin typeface="Century Schoolbook"/>
                <a:ea typeface="+mn-ea"/>
                <a:cs typeface="+mn-cs"/>
              </a:rPr>
              <a:t/>
            </a:r>
            <a:br>
              <a:rPr lang="ru-RU" sz="3600" b="1" dirty="0" smtClean="0">
                <a:latin typeface="Century Schoolbook"/>
                <a:ea typeface="+mn-ea"/>
                <a:cs typeface="+mn-cs"/>
              </a:rPr>
            </a:br>
            <a:r>
              <a:rPr lang="ru-RU" sz="2700" b="1" dirty="0" smtClean="0">
                <a:latin typeface="Century Schoolbook"/>
                <a:ea typeface="+mn-ea"/>
                <a:cs typeface="+mn-cs"/>
              </a:rPr>
              <a:t>Алексей </a:t>
            </a:r>
            <a:r>
              <a:rPr lang="ru-RU" sz="2700" b="1" dirty="0">
                <a:latin typeface="Century Schoolbook"/>
                <a:ea typeface="+mn-ea"/>
                <a:cs typeface="+mn-cs"/>
              </a:rPr>
              <a:t>Иванович Фатьянов</a:t>
            </a:r>
            <a:br>
              <a:rPr lang="ru-RU" sz="2700" b="1" dirty="0">
                <a:latin typeface="Century Schoolbook"/>
                <a:ea typeface="+mn-ea"/>
                <a:cs typeface="+mn-cs"/>
              </a:rPr>
            </a:br>
            <a:r>
              <a:rPr lang="ru-RU" sz="2000" b="1" dirty="0">
                <a:latin typeface="Century Schoolbook"/>
                <a:ea typeface="+mn-ea"/>
                <a:cs typeface="+mn-cs"/>
              </a:rPr>
              <a:t> (5 марта </a:t>
            </a:r>
            <a:r>
              <a:rPr lang="ru-RU" sz="2000" b="1" dirty="0" smtClean="0">
                <a:latin typeface="Century Schoolbook"/>
                <a:ea typeface="+mn-ea"/>
                <a:cs typeface="+mn-cs"/>
              </a:rPr>
              <a:t>1919 — 13 </a:t>
            </a:r>
            <a:r>
              <a:rPr lang="ru-RU" sz="2000" b="1" dirty="0">
                <a:latin typeface="Century Schoolbook"/>
                <a:ea typeface="+mn-ea"/>
                <a:cs typeface="+mn-cs"/>
              </a:rPr>
              <a:t>ноября 1959) </a:t>
            </a:r>
            <a:br>
              <a:rPr lang="ru-RU" sz="2000" b="1" dirty="0">
                <a:latin typeface="Century Schoolbook"/>
                <a:ea typeface="+mn-ea"/>
                <a:cs typeface="+mn-cs"/>
              </a:rPr>
            </a:br>
            <a:r>
              <a:rPr lang="ru-RU" sz="2000" b="1" dirty="0">
                <a:latin typeface="Century Schoolbook"/>
                <a:ea typeface="+mn-ea"/>
                <a:cs typeface="+mn-cs"/>
              </a:rPr>
              <a:t>Советский русский поэт, автор многих </a:t>
            </a:r>
            <a:r>
              <a:rPr lang="ru-RU" sz="2000" b="1" dirty="0" smtClean="0">
                <a:latin typeface="Century Schoolbook"/>
                <a:ea typeface="+mn-ea"/>
                <a:cs typeface="+mn-cs"/>
              </a:rPr>
              <a:t>популярных песен</a:t>
            </a:r>
            <a:endParaRPr lang="ru-RU" sz="2000" b="1" dirty="0">
              <a:solidFill>
                <a:prstClr val="black">
                  <a:lumMod val="95000"/>
                  <a:lumOff val="5000"/>
                </a:prstClr>
              </a:solidFill>
              <a:latin typeface="Century Schoolbook"/>
              <a:ea typeface="+mn-ea"/>
              <a:cs typeface="+mn-cs"/>
            </a:endParaRPr>
          </a:p>
        </p:txBody>
      </p:sp>
      <p:pic>
        <p:nvPicPr>
          <p:cNvPr id="5" name="Picture 2" descr="http://drinking-songs.ru/wp-content/uploads/2016/03/fatyanov-aleksej-ivanovich-biografiya-i-tvorchestvo.jpg"/>
          <p:cNvPicPr>
            <a:picLocks noChangeAspect="1" noChangeArrowheads="1"/>
          </p:cNvPicPr>
          <p:nvPr/>
        </p:nvPicPr>
        <p:blipFill rotWithShape="1">
          <a:blip r:embed="rId2"/>
          <a:srcRect b="7049"/>
          <a:stretch/>
        </p:blipFill>
        <p:spPr bwMode="auto">
          <a:xfrm>
            <a:off x="923675" y="1568958"/>
            <a:ext cx="7320733" cy="5153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736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4032448" cy="1872208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1800" i="1" dirty="0" smtClean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1800" i="1" dirty="0" smtClean="0">
                <a:latin typeface="Arial Black" pitchFamily="34" charset="0"/>
                <a:ea typeface="+mn-ea"/>
                <a:cs typeface="+mn-cs"/>
              </a:rPr>
            </a:br>
            <a:r>
              <a:rPr lang="ru-RU" sz="1800" i="1" dirty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1800" i="1" dirty="0">
                <a:latin typeface="Arial Black" pitchFamily="34" charset="0"/>
                <a:ea typeface="+mn-ea"/>
                <a:cs typeface="+mn-cs"/>
              </a:rPr>
            </a:br>
            <a:r>
              <a:rPr lang="ru-RU" sz="1800" i="1" dirty="0" smtClean="0">
                <a:latin typeface="Arial Black" pitchFamily="34" charset="0"/>
                <a:ea typeface="+mn-ea"/>
                <a:cs typeface="+mn-cs"/>
              </a:rPr>
              <a:t>Композитор Василий </a:t>
            </a:r>
            <a:r>
              <a:rPr lang="ru-RU" sz="1800" i="1" dirty="0" smtClean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1800" i="1" dirty="0" smtClean="0">
                <a:latin typeface="Arial Black" pitchFamily="34" charset="0"/>
                <a:ea typeface="+mn-ea"/>
                <a:cs typeface="+mn-cs"/>
              </a:rPr>
            </a:br>
            <a:r>
              <a:rPr lang="ru-RU" sz="1800" i="1" dirty="0" smtClean="0">
                <a:latin typeface="Arial Black" pitchFamily="34" charset="0"/>
                <a:ea typeface="+mn-ea"/>
                <a:cs typeface="+mn-cs"/>
              </a:rPr>
              <a:t>Соловьёв-Седой </a:t>
            </a:r>
            <a:r>
              <a:rPr lang="ru-RU" sz="1800" i="1" dirty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1800" i="1" dirty="0">
                <a:latin typeface="Arial Black" pitchFamily="34" charset="0"/>
                <a:ea typeface="+mn-ea"/>
                <a:cs typeface="+mn-cs"/>
              </a:rPr>
            </a:br>
            <a:r>
              <a:rPr lang="ru-RU" sz="1800" i="1" dirty="0">
                <a:latin typeface="Arial Black" pitchFamily="34" charset="0"/>
                <a:ea typeface="+mn-ea"/>
                <a:cs typeface="+mn-cs"/>
              </a:rPr>
              <a:t>и поэт </a:t>
            </a:r>
            <a:r>
              <a:rPr lang="ru-RU" sz="1800" i="1" dirty="0" smtClean="0">
                <a:latin typeface="Arial Black" pitchFamily="34" charset="0"/>
                <a:ea typeface="+mn-ea"/>
                <a:cs typeface="+mn-cs"/>
              </a:rPr>
              <a:t>Алексей Фатьянов</a:t>
            </a:r>
            <a:r>
              <a:rPr lang="ru-RU" sz="1800" i="1" dirty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1800" i="1" dirty="0">
                <a:latin typeface="Arial Black" pitchFamily="34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Picture 2" descr="D:\Мама\Фатьянов\фото\Ф и Сол-С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8640"/>
            <a:ext cx="3672408" cy="2448272"/>
          </a:xfrm>
          <a:prstGeom prst="roundRect">
            <a:avLst/>
          </a:prstGeom>
          <a:noFill/>
        </p:spPr>
      </p:pic>
      <p:pic>
        <p:nvPicPr>
          <p:cNvPr id="6" name="Picture 3" descr="D:\Мама\Фатьянов\фото\solsed_lemesh_f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557" y="2643305"/>
            <a:ext cx="4556757" cy="3240360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220072" y="2967334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b="1" i="1" dirty="0">
                <a:solidFill>
                  <a:schemeClr val="tx1"/>
                </a:solidFill>
                <a:latin typeface="Arial"/>
                <a:ea typeface="+mn-ea"/>
              </a:rPr>
              <a:t>Больше восьмидесяти песен </a:t>
            </a:r>
          </a:p>
          <a:p>
            <a:pPr lvl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b="1" i="1" dirty="0">
                <a:solidFill>
                  <a:schemeClr val="tx1"/>
                </a:solidFill>
                <a:latin typeface="Arial"/>
                <a:ea typeface="+mn-ea"/>
              </a:rPr>
              <a:t>было написано ими </a:t>
            </a:r>
          </a:p>
          <a:p>
            <a:pPr lvl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b="1" i="1" dirty="0">
                <a:solidFill>
                  <a:schemeClr val="tx1"/>
                </a:solidFill>
                <a:latin typeface="Arial"/>
                <a:ea typeface="+mn-ea"/>
              </a:rPr>
              <a:t>в тесном сотрудничестве</a:t>
            </a:r>
          </a:p>
        </p:txBody>
      </p:sp>
    </p:spTree>
    <p:extLst>
      <p:ext uri="{BB962C8B-B14F-4D97-AF65-F5344CB8AC3E}">
        <p14:creationId xmlns:p14="http://schemas.microsoft.com/office/powerpoint/2010/main" val="38394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147248" cy="5401022"/>
          </a:xfrm>
        </p:spPr>
        <p:txBody>
          <a:bodyPr/>
          <a:lstStyle/>
          <a:p>
            <a:pPr marL="0" lvl="0" indent="442913" algn="just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Маршал Г.К</a:t>
            </a:r>
            <a:r>
              <a:rPr lang="ru-RU" altLang="ru-RU" dirty="0" smtClean="0">
                <a:solidFill>
                  <a:srgbClr val="000000"/>
                </a:solidFill>
                <a:latin typeface="Arial"/>
              </a:rPr>
              <a:t>. Жуков </a:t>
            </a:r>
            <a:r>
              <a:rPr lang="ru-RU" altLang="ru-RU" dirty="0">
                <a:solidFill>
                  <a:srgbClr val="000000"/>
                </a:solidFill>
                <a:latin typeface="Arial"/>
              </a:rPr>
              <a:t>называл эту песню одной из лучших песен о войне. </a:t>
            </a:r>
          </a:p>
          <a:p>
            <a:pPr marL="0" lvl="0" indent="442913" algn="just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«Как мы пели «Соловьи, соловьи…!» А как замечательно пел он сам (Фатьянов) – помню слёзы на глазах Твардовского</a:t>
            </a:r>
            <a:r>
              <a:rPr lang="ru-RU" altLang="ru-RU" dirty="0" smtClean="0">
                <a:solidFill>
                  <a:srgbClr val="000000"/>
                </a:solidFill>
                <a:latin typeface="Arial"/>
              </a:rPr>
              <a:t>», - </a:t>
            </a:r>
            <a:r>
              <a:rPr lang="ru-RU" altLang="ru-RU" dirty="0">
                <a:solidFill>
                  <a:srgbClr val="000000"/>
                </a:solidFill>
                <a:latin typeface="Arial"/>
              </a:rPr>
              <a:t>вспоминал поэт Михаил Луконин.</a:t>
            </a:r>
          </a:p>
          <a:p>
            <a:endParaRPr lang="ru-RU" dirty="0"/>
          </a:p>
        </p:txBody>
      </p:sp>
      <p:pic>
        <p:nvPicPr>
          <p:cNvPr id="5" name="Picture 5" descr="fatianov_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2996952"/>
            <a:ext cx="2946955" cy="345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" descr="артиллеристы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3390665"/>
            <a:ext cx="460099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00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-3857625" y="285750"/>
            <a:ext cx="13001625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407525" algn="l"/>
                <a:tab pos="10131425" algn="l"/>
                <a:tab pos="10855325" algn="l"/>
                <a:tab pos="11579225" algn="l"/>
                <a:tab pos="12303125" algn="l"/>
                <a:tab pos="12304713" algn="l"/>
                <a:tab pos="12306300" algn="l"/>
              </a:tabLst>
            </a:pPr>
            <a:r>
              <a:rPr lang="ru-RU">
                <a:solidFill>
                  <a:srgbClr val="FFFFFF"/>
                </a:solidFill>
                <a:latin typeface="Book Antiqua" charset="0"/>
              </a:rPr>
              <a:t>	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6143625"/>
            <a:ext cx="3048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0" y="0"/>
          <a:ext cx="9358313" cy="701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9" r:id="rId5" imgW="4572180" imgH="3428972" progId="PowerPoint.Slide.8">
                  <p:embed/>
                </p:oleObj>
              </mc:Choice>
              <mc:Fallback>
                <p:oleObj r:id="rId5" imgW="4572180" imgH="3428972" progId="PowerPoint.Slid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358313" cy="701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91063"/>
            <a:ext cx="2643188" cy="21669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357563" y="785813"/>
            <a:ext cx="5786437" cy="6397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FFFFFF"/>
                </a:solidFill>
                <a:latin typeface="Book Antiqua" charset="0"/>
              </a:rPr>
              <a:t>1418 дней и ночей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059833" y="1857375"/>
            <a:ext cx="6084168" cy="6397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solidFill>
                  <a:srgbClr val="FFFFFF"/>
                </a:solidFill>
                <a:latin typeface="Book Antiqua" charset="0"/>
              </a:rPr>
              <a:t>27 миллионов  </a:t>
            </a:r>
            <a:r>
              <a:rPr lang="ru-RU" sz="3600" b="1" dirty="0">
                <a:solidFill>
                  <a:srgbClr val="FFFFFF"/>
                </a:solidFill>
                <a:latin typeface="Book Antiqua" charset="0"/>
              </a:rPr>
              <a:t>погибших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571750" y="4857750"/>
            <a:ext cx="5929313" cy="173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FFFFFF"/>
                </a:solidFill>
                <a:latin typeface="Book Antiqua" charset="0"/>
              </a:rPr>
              <a:t>( 19 тысяч  -  ежедневно,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FFFFFF"/>
                </a:solidFill>
                <a:latin typeface="Book Antiqua" charset="0"/>
              </a:rPr>
              <a:t>	800 человек – в час,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FFFFFF"/>
                </a:solidFill>
                <a:latin typeface="Book Antiqua" charset="0"/>
              </a:rPr>
              <a:t>	13 человек -  в минуту)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6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6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4" dur="500"/>
                                        <p:tgtEl>
                                          <p:spTgt spid="26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6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6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9" dur="500"/>
                                        <p:tgtEl>
                                          <p:spTgt spid="26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800225" y="374650"/>
            <a:ext cx="7415213" cy="378419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800" b="1" dirty="0">
              <a:solidFill>
                <a:srgbClr val="000000"/>
              </a:solidFill>
              <a:latin typeface="Monotype Corsiva" pitchFamily="64" charset="0"/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800" b="1" dirty="0" smtClean="0">
              <a:solidFill>
                <a:schemeClr val="tx1"/>
              </a:solidFill>
              <a:latin typeface="Monotype Corsiva" pitchFamily="64" charset="0"/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 smtClean="0">
                <a:solidFill>
                  <a:schemeClr val="tx1"/>
                </a:solidFill>
                <a:latin typeface="Monotype Corsiva" pitchFamily="64" charset="0"/>
              </a:rPr>
              <a:t>Стихи </a:t>
            </a:r>
            <a:r>
              <a:rPr lang="ru-RU" sz="4800" b="1" dirty="0">
                <a:solidFill>
                  <a:schemeClr val="tx1"/>
                </a:solidFill>
                <a:latin typeface="Monotype Corsiva" pitchFamily="64" charset="0"/>
              </a:rPr>
              <a:t>и песни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chemeClr val="tx1"/>
                </a:solidFill>
                <a:latin typeface="Monotype Corsiva" pitchFamily="64" charset="0"/>
              </a:rPr>
              <a:t>о 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chemeClr val="tx1"/>
                </a:solidFill>
                <a:latin typeface="Monotype Corsiva" pitchFamily="64" charset="0"/>
              </a:rPr>
              <a:t>Великой Отечественной войне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164" y="476672"/>
            <a:ext cx="2940536" cy="293669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392613" y="4392613"/>
            <a:ext cx="4703762" cy="17668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Кто сказал, что надо бросить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Песню на войне?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После боя сердце просит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Музыки вдвойне.</a:t>
            </a:r>
          </a:p>
          <a:p>
            <a:pPr indent="1344613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rgbClr val="000080"/>
                </a:solidFill>
                <a:latin typeface="Book Antiqua" charset="0"/>
              </a:rPr>
              <a:t>	</a:t>
            </a: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В.И</a:t>
            </a:r>
            <a:r>
              <a:rPr lang="ru-RU" sz="2200" b="1" dirty="0" smtClean="0">
                <a:solidFill>
                  <a:schemeClr val="tx1"/>
                </a:solidFill>
                <a:latin typeface="Book Antiqua" charset="0"/>
              </a:rPr>
              <a:t>. Лебедев </a:t>
            </a:r>
            <a:r>
              <a:rPr lang="ru-RU" sz="2200" b="1" dirty="0">
                <a:solidFill>
                  <a:schemeClr val="tx1"/>
                </a:solidFill>
                <a:latin typeface="Book Antiqua" charset="0"/>
              </a:rPr>
              <a:t>– Кумач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08513"/>
            <a:ext cx="2743200" cy="2249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50" y="0"/>
            <a:ext cx="8858250" cy="1187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u="sng" dirty="0">
                <a:solidFill>
                  <a:schemeClr val="tx1"/>
                </a:solidFill>
                <a:latin typeface="Book Antiqua" charset="0"/>
              </a:rPr>
              <a:t>Урок литературы в 8 классе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6B0094"/>
              </a:solidFill>
              <a:latin typeface="Book Antiqua" charset="0"/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6B0094"/>
              </a:solidFill>
              <a:latin typeface="Book Antiqua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а 142 из 33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19257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38120" y="260649"/>
            <a:ext cx="8310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Ради жизни на земле…</a:t>
            </a:r>
          </a:p>
          <a:p>
            <a:pPr algn="ctr">
              <a:lnSpc>
                <a:spcPct val="100000"/>
              </a:lnSpc>
            </a:pP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lnSpc>
                <a:spcPct val="100000"/>
              </a:lnSpc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должны помнить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endParaRPr lang="ru-RU" sz="5400" dirty="0">
              <a:solidFill>
                <a:prstClr val="white"/>
              </a:solidFill>
            </a:endParaRPr>
          </a:p>
        </p:txBody>
      </p:sp>
      <p:pic>
        <p:nvPicPr>
          <p:cNvPr id="5" name="04 На безымянной высот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648072"/>
          </a:xfrm>
        </p:spPr>
        <p:txBody>
          <a:bodyPr/>
          <a:lstStyle/>
          <a:p>
            <a:r>
              <a:rPr lang="ru-RU" sz="4400" dirty="0" smtClean="0"/>
              <a:t>Домашнее задание </a:t>
            </a:r>
            <a:r>
              <a:rPr lang="ru-RU" sz="4400" dirty="0" smtClean="0">
                <a:effectLst/>
                <a:latin typeface="Times New Roman"/>
                <a:ea typeface="Calibri"/>
              </a:rPr>
              <a:t>на </a:t>
            </a:r>
            <a:r>
              <a:rPr lang="ru-RU" sz="4400" dirty="0">
                <a:effectLst/>
                <a:latin typeface="Times New Roman"/>
                <a:ea typeface="Calibri"/>
              </a:rPr>
              <a:t>выбор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42913" algn="just"/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</a:rPr>
              <a:t>выучить понравившееся стихотворение, </a:t>
            </a:r>
            <a:endParaRPr lang="ru-RU" dirty="0" smtClean="0">
              <a:solidFill>
                <a:schemeClr val="tx1"/>
              </a:solidFill>
              <a:latin typeface="Times New Roman"/>
              <a:ea typeface="Calibri"/>
            </a:endParaRPr>
          </a:p>
          <a:p>
            <a:pPr marL="0" indent="442913" algn="just"/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сочинить </a:t>
            </a:r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</a:rPr>
              <a:t>своё стихотворение о Великой Отечественной войне, </a:t>
            </a:r>
            <a:endParaRPr lang="ru-RU" dirty="0" smtClean="0">
              <a:solidFill>
                <a:schemeClr val="tx1"/>
              </a:solidFill>
              <a:latin typeface="Times New Roman"/>
              <a:ea typeface="Calibri"/>
            </a:endParaRPr>
          </a:p>
          <a:p>
            <a:pPr marL="0" indent="442913" algn="just"/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написать </a:t>
            </a:r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</a:rPr>
              <a:t>письмо ветерану со словами благодарности</a:t>
            </a:r>
            <a:r>
              <a:rPr lang="ru-RU" dirty="0">
                <a:latin typeface="Times New Roman"/>
                <a:ea typeface="Calibri"/>
              </a:rPr>
              <a:t>. </a:t>
            </a:r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2983"/>
            <a:ext cx="2880274" cy="2355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4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714500"/>
            <a:ext cx="8027988" cy="51435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303463" y="360363"/>
            <a:ext cx="4494212" cy="8223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>
                <a:solidFill>
                  <a:srgbClr val="280099"/>
                </a:solidFill>
                <a:latin typeface="Book Antiqua" charset="0"/>
              </a:rPr>
              <a:t>Мирная жизнь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6553200"/>
            <a:ext cx="3048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360363"/>
            <a:ext cx="6286500" cy="43195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06375" y="785813"/>
            <a:ext cx="977900" cy="4206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21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 И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Ю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Н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Я</a:t>
            </a:r>
            <a:r>
              <a:rPr lang="ru-RU" sz="5400">
                <a:solidFill>
                  <a:srgbClr val="FFFFFF"/>
                </a:solidFill>
                <a:latin typeface="Book Antiqua" charset="0"/>
              </a:rPr>
              <a:t> 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930400" y="4756150"/>
            <a:ext cx="6421438" cy="1919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>
                <a:solidFill>
                  <a:srgbClr val="000000"/>
                </a:solidFill>
                <a:latin typeface="Monotype Corsiva" pitchFamily="64" charset="0"/>
              </a:rPr>
              <a:t>…</a:t>
            </a:r>
            <a:r>
              <a:rPr lang="ru-RU" sz="2800" b="1" i="1">
                <a:solidFill>
                  <a:srgbClr val="000000"/>
                </a:solidFill>
                <a:latin typeface="Monotype Corsiva" pitchFamily="64" charset="0"/>
              </a:rPr>
              <a:t>Тогда ещё не знали мы,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>
                <a:solidFill>
                  <a:srgbClr val="000000"/>
                </a:solidFill>
                <a:latin typeface="Monotype Corsiva" pitchFamily="64" charset="0"/>
              </a:rPr>
              <a:t>Со школьных вечеров шагая,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>
                <a:solidFill>
                  <a:srgbClr val="000000"/>
                </a:solidFill>
                <a:latin typeface="Monotype Corsiva" pitchFamily="64" charset="0"/>
              </a:rPr>
              <a:t>Что завтра будет первый день войны…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14938"/>
            <a:ext cx="2003425" cy="16430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8405813" y="357188"/>
            <a:ext cx="752475" cy="58515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1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9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4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1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Г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О</a:t>
            </a:r>
          </a:p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Book Antiqua" charset="0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152840143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439" y="2341563"/>
            <a:ext cx="4634486" cy="42116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03238" y="360363"/>
            <a:ext cx="8135937" cy="1920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000080"/>
                </a:solidFill>
                <a:latin typeface="Book Antiqua" charset="0"/>
              </a:rPr>
              <a:t>Гимн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000080"/>
                </a:solidFill>
                <a:latin typeface="Book Antiqua" charset="0"/>
              </a:rPr>
              <a:t>сопротивляющегося народа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000" b="1">
              <a:solidFill>
                <a:srgbClr val="000080"/>
              </a:solidFill>
              <a:latin typeface="Book Antiqua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857750" y="2708920"/>
            <a:ext cx="4178746" cy="101420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algn="just" hangingPunct="1">
              <a:lnSpc>
                <a:spcPct val="100000"/>
              </a:lnSpc>
              <a:buSzPct val="45000"/>
              <a:tabLst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3200" b="1" dirty="0">
                <a:solidFill>
                  <a:srgbClr val="000000"/>
                </a:solidFill>
                <a:latin typeface="Monotype Corsiva" pitchFamily="64" charset="0"/>
              </a:rPr>
              <a:t>П</a:t>
            </a:r>
            <a:r>
              <a:rPr lang="ru-RU" sz="2800" i="1" dirty="0" smtClean="0">
                <a:latin typeface="Times New Roman"/>
                <a:ea typeface="Calibri"/>
              </a:rPr>
              <a:t>очему </a:t>
            </a:r>
            <a:r>
              <a:rPr lang="ru-RU" sz="2800" i="1" dirty="0">
                <a:latin typeface="Times New Roman"/>
                <a:ea typeface="Calibri"/>
              </a:rPr>
              <a:t>война названа священной? </a:t>
            </a:r>
            <a:endParaRPr lang="ru-RU" sz="2600" b="1" i="1" dirty="0">
              <a:latin typeface="Monotype Corsiva" pitchFamily="6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6553200"/>
            <a:ext cx="3048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1785938"/>
            <a:ext cx="9144000" cy="455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Book Antiqua" charset="0"/>
              </a:rPr>
              <a:t>В.И.Лебедев – Кумач, А.В.Александров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500688"/>
            <a:ext cx="1654175" cy="13573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4825183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50" y="285750"/>
            <a:ext cx="8572500" cy="58332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C00000"/>
                </a:solidFill>
                <a:latin typeface="Monotype Corsiva" pitchFamily="64" charset="0"/>
              </a:rPr>
              <a:t>Памятник 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4" charset="0"/>
              </a:rPr>
              <a:t>песне «Священная </a:t>
            </a:r>
            <a:r>
              <a:rPr lang="ru-RU" sz="3200" b="1" dirty="0">
                <a:solidFill>
                  <a:srgbClr val="C00000"/>
                </a:solidFill>
                <a:latin typeface="Monotype Corsiva" pitchFamily="64" charset="0"/>
              </a:rPr>
              <a:t>война»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t="14178" r="3273" b="2750"/>
          <a:stretch/>
        </p:blipFill>
        <p:spPr bwMode="auto">
          <a:xfrm>
            <a:off x="2267744" y="940772"/>
            <a:ext cx="5947548" cy="53196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08513"/>
            <a:ext cx="2743200" cy="2249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pPr marL="0" indent="442913" algn="just">
              <a:lnSpc>
                <a:spcPct val="90000"/>
              </a:lnSpc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Свыше 2000 писателей и поэтов отправились на фронт.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2913" algn="just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фронте они были не только военными корреспондентами, они были рабочими войны: артиллеристами, танкистами, пехотинцами, лётчиками, моряками.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2913" algn="just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Умирали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от голода в блокадном Ленинграде, от ран – в военных госпиталях.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2913" algn="just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417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из них не вернулись, многие погибли от ран после войны.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1464</TotalTime>
  <Words>964</Words>
  <Application>Microsoft Office PowerPoint</Application>
  <PresentationFormat>Экран (4:3)</PresentationFormat>
  <Paragraphs>214</Paragraphs>
  <Slides>41</Slides>
  <Notes>14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2_Техническая</vt:lpstr>
      <vt:lpstr>Исполнительная</vt:lpstr>
      <vt:lpstr>Слайд Microsoft PowerPoint 97-2003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«ЗИНКА»</vt:lpstr>
      <vt:lpstr>    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“Поколение, вернувшееся с войны двадцати - двадцатипятилетними, не явило миру и русской поэзии выдающееся литературное имя, но создало многогранный образ Поэта фронтового поколения ”.  И это особая грань поэзии Юлии Друниной - поэтессы, фронтовички, лауреата  премии имени  Горького.   Основной мотив лирики Друниной - стихи, связанные с юностью, молодостью поэтессы. И это неслучайно. Никогда, ни в какие времена не было войны, когда бы женщины играли роль столь огромную, как во время Великой Отечественной. Своеобразие стихов Друниной – в понимающем и добром взгляде на мир и, что особенно важно, на войну, в которую женщина поэзии Друниной приносит не только свое мужество терпения и неустанной помощи, но и изначальный протест, обусловленный несовместимостью животворящей женской сути с разрушением и убийством.    Тема войны, патриотизма проходит через всё творчество Юлии Друниной. Идёт ли речь о любви, о призвании поэта - она неизменно возвращается к воспоминаниям фронтовой юности, проверяя ими своё отношение к жизни. </vt:lpstr>
      <vt:lpstr>Презентация PowerPoint</vt:lpstr>
      <vt:lpstr>Презентация PowerPoint</vt:lpstr>
      <vt:lpstr>Презентация PowerPoint</vt:lpstr>
      <vt:lpstr>Презентация PowerPoint</vt:lpstr>
      <vt:lpstr>Ю. М. Непринцев «Отдых после боя»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Алексей Иванович Фатьянов  (5 марта 1919 — 13 ноября 1959)  Советский русский поэт, автор многих популярных песен</vt:lpstr>
      <vt:lpstr>  Композитор Василий  Соловьёв-Седой  и поэт Алексей Фатьянов </vt:lpstr>
      <vt:lpstr>Презентация PowerPoint</vt:lpstr>
      <vt:lpstr>Презентация PowerPoint</vt:lpstr>
      <vt:lpstr>Презентация PowerPoint</vt:lpstr>
      <vt:lpstr>Домашнее задание на выбор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BOSS</dc:creator>
  <cp:lastModifiedBy>User</cp:lastModifiedBy>
  <cp:revision>89</cp:revision>
  <cp:lastPrinted>1601-01-01T00:00:00Z</cp:lastPrinted>
  <dcterms:created xsi:type="dcterms:W3CDTF">2016-12-08T12:27:05Z</dcterms:created>
  <dcterms:modified xsi:type="dcterms:W3CDTF">2022-12-19T18:42:29Z</dcterms:modified>
</cp:coreProperties>
</file>