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4"/>
  </p:notesMasterIdLst>
  <p:sldIdLst>
    <p:sldId id="256" r:id="rId2"/>
    <p:sldId id="310" r:id="rId3"/>
    <p:sldId id="271" r:id="rId4"/>
    <p:sldId id="262" r:id="rId5"/>
    <p:sldId id="269" r:id="rId6"/>
    <p:sldId id="313" r:id="rId7"/>
    <p:sldId id="315" r:id="rId8"/>
    <p:sldId id="314" r:id="rId9"/>
    <p:sldId id="272" r:id="rId10"/>
    <p:sldId id="316" r:id="rId11"/>
    <p:sldId id="317" r:id="rId12"/>
    <p:sldId id="309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4" r:id="rId29"/>
    <p:sldId id="302" r:id="rId30"/>
    <p:sldId id="335" r:id="rId31"/>
    <p:sldId id="333" r:id="rId32"/>
    <p:sldId id="336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66"/>
    <a:srgbClr val="7D2B77"/>
    <a:srgbClr val="CC3300"/>
    <a:srgbClr val="0D7325"/>
    <a:srgbClr val="11156F"/>
    <a:srgbClr val="980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4" autoAdjust="0"/>
    <p:restoredTop sz="94670" autoAdjust="0"/>
  </p:normalViewPr>
  <p:slideViewPr>
    <p:cSldViewPr>
      <p:cViewPr>
        <p:scale>
          <a:sx n="73" d="100"/>
          <a:sy n="73" d="100"/>
        </p:scale>
        <p:origin x="-1116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1257BFB-9950-425B-8042-8B49D31E3983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648D6EB-0BA6-458B-A4A2-992B6F52F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944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76537-6712-46DF-9656-5A262C9CF111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322B0-72C2-4208-B629-1E6EB025D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183A3-84E9-41AB-AC7C-6E285D030A3D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4F5D1-192D-4B2E-A160-77F9B30ACE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B8A5-D8F6-4441-AD5A-5FB16B2248F4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F4985-2040-44AA-BD17-8ACA46B81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2552C-AEA2-4878-9DC0-9E0D407A8FDE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46F87-6FBC-48C7-BC46-470A94956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9E038-DE6E-4F59-B36C-D523BCC15AB8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8206C-37E3-4374-A65D-726F5B1725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907B3-9268-4FF4-B2D0-3A5BEE725E4B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7E92B-8B5D-45F2-8A53-18297F9D2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0776E-018A-46A0-BD3F-1CCAB7E9D468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D0A6-6DEF-48C9-A2FC-B97CABCE8D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E11CF-29F2-435F-8525-4A5E0303B0E9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28995-8E3D-491A-951F-CC75C26CC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C3324-87AE-4389-9F4B-E0507FD4BAE3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5F793-C280-419B-A6D4-54836F64E4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D989E-FF51-475E-8E05-F7F071FEDD2C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20C3D-7973-4477-AC23-A7925AF1A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8FCA7-2714-4977-9D8D-8204918079AD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22E36-75AC-4DE4-9821-F44A960501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EA5C2A-CDB7-4520-B42D-8DC776F002D6}" type="datetimeFigureOut">
              <a:rPr lang="ru-RU"/>
              <a:pPr>
                <a:defRPr/>
              </a:pPr>
              <a:t>25.02.2022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2EF060-DC54-4CF0-9C26-0A90F1666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7" r:id="rId9"/>
    <p:sldLayoutId id="2147483885" r:id="rId10"/>
    <p:sldLayoutId id="214748388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86;&#1090;&#1082;&#1088;&#1099;&#1090;&#1099;&#1081;%20&#1091;&#1088;&#1086;&#1082;%20&#1087;&#1086;%20&#1089;&#1086;&#1083;&#1100;&#1092;.%20&#1041;&#1072;&#1088;&#1095;\&#1055;&#1077;&#1089;&#1077;&#1085;&#1082;&#1072;%20&#1082;&#1086;&#1090;&#1072;%20&#1051;&#1077;&#1086;&#1087;&#1086;&#1083;&#1100;&#1076;&#1072;.wav" TargetMode="Externa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851648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0"/>
            <a:ext cx="7854950" cy="214318"/>
          </a:xfrm>
          <a:effectLst/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R="0" algn="ctr" eaLnBrk="1" hangingPunct="1"/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2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R="0" algn="ctr" eaLnBrk="1" hangingPunct="1"/>
            <a:r>
              <a:rPr lang="ru-RU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гостях у интервалов</a:t>
            </a:r>
          </a:p>
        </p:txBody>
      </p:sp>
      <p:sp>
        <p:nvSpPr>
          <p:cNvPr id="3076" name="Прямоугольник 4"/>
          <p:cNvSpPr>
            <a:spLocks noChangeArrowheads="1"/>
          </p:cNvSpPr>
          <p:nvPr/>
        </p:nvSpPr>
        <p:spPr bwMode="auto">
          <a:xfrm>
            <a:off x="4479925" y="3244850"/>
            <a:ext cx="41957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7900" y="4071938"/>
            <a:ext cx="3816350" cy="1384300"/>
          </a:xfrm>
          <a:custGeom>
            <a:avLst/>
            <a:gdLst>
              <a:gd name="connsiteX0" fmla="*/ 0 w 2808312"/>
              <a:gd name="connsiteY0" fmla="*/ 0 h 2031325"/>
              <a:gd name="connsiteX1" fmla="*/ 2808312 w 2808312"/>
              <a:gd name="connsiteY1" fmla="*/ 0 h 2031325"/>
              <a:gd name="connsiteX2" fmla="*/ 2808312 w 2808312"/>
              <a:gd name="connsiteY2" fmla="*/ 2031325 h 2031325"/>
              <a:gd name="connsiteX3" fmla="*/ 0 w 2808312"/>
              <a:gd name="connsiteY3" fmla="*/ 2031325 h 2031325"/>
              <a:gd name="connsiteX4" fmla="*/ 0 w 2808312"/>
              <a:gd name="connsiteY4" fmla="*/ 0 h 203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8312" h="2031325">
                <a:moveTo>
                  <a:pt x="0" y="0"/>
                </a:moveTo>
                <a:lnTo>
                  <a:pt x="2808312" y="0"/>
                </a:lnTo>
                <a:lnTo>
                  <a:pt x="2808312" y="2031325"/>
                </a:lnTo>
                <a:lnTo>
                  <a:pt x="0" y="2031325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Барч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Наталья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Михайловна, преподаватель </a:t>
            </a:r>
            <a:r>
              <a:rPr lang="en-US" sz="2000" i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Высшей категории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МБУ ДО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«Лебяжьевская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ДШИ» 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22533" name="Picture 5" descr="C:\Documents and Settings\Admin\Рабочий стол\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929066"/>
            <a:ext cx="1571636" cy="1178727"/>
          </a:xfrm>
          <a:prstGeom prst="rect">
            <a:avLst/>
          </a:prstGeom>
          <a:noFill/>
        </p:spPr>
      </p:pic>
      <p:pic>
        <p:nvPicPr>
          <p:cNvPr id="22534" name="Picture 6" descr="C:\Documents and Settings\Admin\Рабочий стол\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3363">
            <a:off x="2778038" y="4088386"/>
            <a:ext cx="1500198" cy="1125149"/>
          </a:xfrm>
          <a:prstGeom prst="rect">
            <a:avLst/>
          </a:prstGeom>
          <a:noFill/>
        </p:spPr>
      </p:pic>
      <p:pic>
        <p:nvPicPr>
          <p:cNvPr id="22535" name="Picture 7" descr="C:\Documents and Settings\Admin\Рабочий стол\img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5357826"/>
            <a:ext cx="1500230" cy="1125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C:\Documents and Settings\Admin\Рабочий стол\53140_html_34c9278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00108"/>
            <a:ext cx="7286676" cy="54569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2.bp.blogspot.com/-wgzMPEiT3zA/UW22vnGPI2I/AAAAAAAABUA/MdouJFDZTCQ/s1600/%D0%9C%D1%83%D0%B7%D1%8B%D0%BA%D0%B0%D0%BB%D1%8C%D0%BD%D1%8B%D0%B9+%D0%BF%D0%BB%D0%B0%D0%BA%D0%B0%D1%82.jpg"/>
          <p:cNvPicPr>
            <a:picLocks noChangeAspect="1" noChangeArrowheads="1"/>
          </p:cNvPicPr>
          <p:nvPr/>
        </p:nvPicPr>
        <p:blipFill>
          <a:blip r:embed="rId2" cstate="print"/>
          <a:srcRect b="13512"/>
          <a:stretch>
            <a:fillRect/>
          </a:stretch>
        </p:blipFill>
        <p:spPr bwMode="auto">
          <a:xfrm>
            <a:off x="571472" y="1214421"/>
            <a:ext cx="8143932" cy="4978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357430"/>
            <a:ext cx="8229600" cy="1143000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88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Интервальные сказки</a:t>
            </a:r>
            <a:endParaRPr lang="ru-RU" sz="8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386" name="Picture 2" descr="http://mmedia.ozone.ru/multimedia/10116561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357430"/>
            <a:ext cx="5012181" cy="3884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kladraz.ru/upload/blogs2/2017/7/20134_9aa37038fb649c124481e40b816afd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357298"/>
            <a:ext cx="757242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f7a2771aab1df8c213f9eb02349618f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14422"/>
            <a:ext cx="735811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d8d62fde86e66bba9081c56a0a9111fe.jpg"/>
          <p:cNvPicPr/>
          <p:nvPr/>
        </p:nvPicPr>
        <p:blipFill>
          <a:blip r:embed="rId2" cstate="print"/>
          <a:srcRect l="15044" t="18462" r="14159"/>
          <a:stretch>
            <a:fillRect/>
          </a:stretch>
        </p:blipFill>
        <p:spPr bwMode="auto">
          <a:xfrm>
            <a:off x="928662" y="1214422"/>
            <a:ext cx="7643866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80523741d1d4a6465d707af7b3a631aa.jpg"/>
          <p:cNvPicPr/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928662" y="1071546"/>
            <a:ext cx="771530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d44cd1d4928a75d0b438a0259aeae5e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00108"/>
            <a:ext cx="735811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de3db7dcb9088f0a42afeda6e3e4be34.jpg"/>
          <p:cNvPicPr/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928662" y="1000108"/>
            <a:ext cx="750099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a53173d0ac51b748ac575325878819a5.jpg"/>
          <p:cNvPicPr/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785786" y="1142984"/>
            <a:ext cx="7715304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 flipV="1">
            <a:off x="179512" y="260648"/>
            <a:ext cx="8713092" cy="1296144"/>
          </a:xfrm>
          <a:prstGeom prst="rect">
            <a:avLst/>
          </a:prstGeom>
          <a:gradFill flip="none" rotWithShape="1">
            <a:gsLst>
              <a:gs pos="0">
                <a:srgbClr val="FF6699">
                  <a:tint val="66000"/>
                  <a:satMod val="160000"/>
                </a:srgbClr>
              </a:gs>
              <a:gs pos="50000">
                <a:srgbClr val="FF6699">
                  <a:tint val="44500"/>
                  <a:satMod val="160000"/>
                </a:srgbClr>
              </a:gs>
              <a:gs pos="100000">
                <a:srgbClr val="FF6699">
                  <a:tint val="23500"/>
                  <a:satMod val="160000"/>
                </a:srgbClr>
              </a:gs>
            </a:gsLst>
            <a:lin ang="0" scaled="1"/>
            <a:tileRect/>
          </a:gradFill>
          <a:ln w="9525" algn="ctr">
            <a:solidFill>
              <a:srgbClr val="00206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10800000"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C00000"/>
                </a:solidFill>
                <a:cs typeface="Arial" charset="0"/>
              </a:rPr>
              <a:t>           ЦЕЛЬ УРОКА:</a:t>
            </a:r>
            <a:r>
              <a:rPr lang="ru-RU" sz="1600" dirty="0">
                <a:solidFill>
                  <a:srgbClr val="C00000"/>
                </a:solidFill>
                <a:cs typeface="Arial" charset="0"/>
              </a:rPr>
              <a:t>                                                                       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2060"/>
                </a:solidFill>
                <a:cs typeface="Arial" charset="0"/>
              </a:rPr>
              <a:t> </a:t>
            </a:r>
            <a:r>
              <a:rPr lang="ru-RU" sz="1400" b="1" dirty="0" smtClean="0"/>
              <a:t>повышение мотивации учащихся к изучению темы «Интервалы» путем применения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/>
              <a:t>различных форм музыкальной деятельности</a:t>
            </a:r>
            <a:endParaRPr lang="ru-RU" sz="1400" b="1" dirty="0">
              <a:solidFill>
                <a:srgbClr val="002060"/>
              </a:solidFill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79512" y="1916832"/>
            <a:ext cx="8713092" cy="1728192"/>
          </a:xfrm>
          <a:prstGeom prst="rect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rgbClr val="00206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cs typeface="Times New Roman" pitchFamily="18" charset="0"/>
              </a:rPr>
              <a:t>Обучающие </a:t>
            </a:r>
            <a:r>
              <a:rPr lang="ru-RU" sz="1600" b="1" dirty="0">
                <a:solidFill>
                  <a:srgbClr val="C00000"/>
                </a:solidFill>
                <a:cs typeface="Times New Roman" pitchFamily="18" charset="0"/>
              </a:rPr>
              <a:t>задачи:</a:t>
            </a:r>
          </a:p>
          <a:p>
            <a:pPr lvl="0"/>
            <a:r>
              <a:rPr lang="ru-RU" sz="1400" b="1" dirty="0" smtClean="0">
                <a:solidFill>
                  <a:srgbClr val="002060"/>
                </a:solidFill>
                <a:cs typeface="Times New Roman" pitchFamily="18" charset="0"/>
              </a:rPr>
              <a:t> - </a:t>
            </a:r>
            <a:r>
              <a:rPr lang="ru-RU" sz="1400" b="1" dirty="0" smtClean="0"/>
              <a:t>закрепить понятие «интервала»;</a:t>
            </a:r>
          </a:p>
          <a:p>
            <a:pPr lvl="0"/>
            <a:r>
              <a:rPr lang="ru-RU" sz="1400" b="1" dirty="0" smtClean="0"/>
              <a:t>- работать над свободным оперированием названиями интервалов, их </a:t>
            </a:r>
            <a:r>
              <a:rPr lang="ru-RU" sz="1400" b="1" dirty="0" err="1" smtClean="0"/>
              <a:t>ступеневой</a:t>
            </a:r>
            <a:r>
              <a:rPr lang="ru-RU" sz="1400" b="1" dirty="0" smtClean="0"/>
              <a:t> величиной;</a:t>
            </a:r>
          </a:p>
          <a:p>
            <a:pPr lvl="0"/>
            <a:r>
              <a:rPr lang="ru-RU" sz="1400" b="1" dirty="0" smtClean="0"/>
              <a:t>- наработка навыка зрительного восприятия интервалов в нотной записи; </a:t>
            </a:r>
          </a:p>
          <a:p>
            <a:pPr lvl="0"/>
            <a:r>
              <a:rPr lang="ru-RU" sz="1400" b="1" dirty="0" smtClean="0"/>
              <a:t>- начало работы над вокально-интонационным освоением интервалов;</a:t>
            </a:r>
          </a:p>
          <a:p>
            <a:pPr lvl="0"/>
            <a:r>
              <a:rPr lang="ru-RU" sz="1400" b="1" dirty="0" smtClean="0"/>
              <a:t>- познакомиться с  понятиями    консонанса и диссонанса;  </a:t>
            </a:r>
          </a:p>
          <a:p>
            <a:pPr lvl="0"/>
            <a:r>
              <a:rPr lang="ru-RU" sz="1400" b="1" dirty="0" smtClean="0"/>
              <a:t>- продолжение развития навыка двухголосного пения.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002060"/>
              </a:solidFill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002060"/>
              </a:solidFill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 rot="20030712" flipH="1">
            <a:off x="600075" y="1192213"/>
            <a:ext cx="1033463" cy="6969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8290" y="5399"/>
                  <a:pt x="6111" y="7128"/>
                  <a:pt x="5541" y="9572"/>
                </a:cubicBezTo>
                <a:lnTo>
                  <a:pt x="282" y="8344"/>
                </a:lnTo>
                <a:cubicBezTo>
                  <a:pt x="1423" y="3457"/>
                  <a:pt x="5781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79512" y="4005064"/>
            <a:ext cx="8713092" cy="1008112"/>
          </a:xfrm>
          <a:prstGeom prst="rect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rgbClr val="00206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lvl="0"/>
            <a:endParaRPr lang="ru-RU" sz="16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0"/>
            <a:endParaRPr lang="ru-RU" sz="16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0"/>
            <a:endParaRPr lang="ru-RU" sz="16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0"/>
            <a:r>
              <a:rPr lang="ru-RU" sz="1600" b="1" dirty="0" smtClean="0">
                <a:solidFill>
                  <a:srgbClr val="C00000"/>
                </a:solidFill>
                <a:cs typeface="Times New Roman" pitchFamily="18" charset="0"/>
              </a:rPr>
              <a:t>Развивающие </a:t>
            </a:r>
            <a:r>
              <a:rPr lang="ru-RU" sz="1600" b="1" dirty="0">
                <a:solidFill>
                  <a:srgbClr val="C00000"/>
                </a:solidFill>
                <a:cs typeface="Times New Roman" pitchFamily="18" charset="0"/>
              </a:rPr>
              <a:t>задачи: </a:t>
            </a:r>
            <a:endParaRPr lang="ru-RU" sz="16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0"/>
            <a:r>
              <a:rPr lang="ru-RU" sz="1400" b="1" dirty="0" smtClean="0"/>
              <a:t>-развивать умения сознательно слушать музыку, анализировать её на слух и по нотному тексту.</a:t>
            </a:r>
          </a:p>
          <a:p>
            <a:pPr lvl="0"/>
            <a:r>
              <a:rPr lang="ru-RU" sz="1400" b="1" dirty="0" smtClean="0"/>
              <a:t>-расширение кругозора учащихся. </a:t>
            </a:r>
          </a:p>
          <a:p>
            <a:pPr lvl="0"/>
            <a:r>
              <a:rPr lang="ru-RU" sz="1400" dirty="0" smtClean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ru-RU" sz="1400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 rot="19799904" flipH="1">
            <a:off x="498189" y="3549484"/>
            <a:ext cx="932262" cy="61430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8885" y="5399"/>
                  <a:pt x="7113" y="6413"/>
                  <a:pt x="6143" y="8064"/>
                </a:cubicBezTo>
                <a:lnTo>
                  <a:pt x="1487" y="5329"/>
                </a:lnTo>
                <a:cubicBezTo>
                  <a:pt x="3427" y="2027"/>
                  <a:pt x="6970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79388" y="5301209"/>
            <a:ext cx="8713092" cy="1224136"/>
          </a:xfrm>
          <a:prstGeom prst="rect">
            <a:avLst/>
          </a:prstGeom>
          <a:gradFill>
            <a:gsLst>
              <a:gs pos="0">
                <a:srgbClr val="00B0F0"/>
              </a:gs>
              <a:gs pos="50000">
                <a:srgbClr val="FFFF66">
                  <a:shade val="67500"/>
                  <a:satMod val="115000"/>
                </a:srgbClr>
              </a:gs>
              <a:gs pos="100000">
                <a:srgbClr val="FFFF66">
                  <a:shade val="100000"/>
                  <a:satMod val="115000"/>
                </a:srgbClr>
              </a:gs>
            </a:gsLst>
            <a:lin ang="13500000" scaled="1"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r>
              <a:rPr lang="ru-RU" sz="1600" b="1" dirty="0">
                <a:solidFill>
                  <a:srgbClr val="C00000"/>
                </a:solidFill>
                <a:cs typeface="Times New Roman" pitchFamily="18" charset="0"/>
              </a:rPr>
              <a:t>Воспитывающие задачи: </a:t>
            </a:r>
            <a:r>
              <a:rPr lang="ru-RU" sz="1400" b="1" dirty="0" smtClean="0"/>
              <a:t>воспитывать нравственно-этические представления учащихся, </a:t>
            </a:r>
          </a:p>
          <a:p>
            <a:r>
              <a:rPr lang="ru-RU" sz="1400" b="1" dirty="0" smtClean="0"/>
              <a:t>формирование их мировоззрения.</a:t>
            </a:r>
          </a:p>
          <a:p>
            <a:r>
              <a:rPr lang="ru-RU" sz="1400" b="1" dirty="0" smtClean="0"/>
              <a:t>- работать над воспитанием гуманного отношения учащихся друг к другу, создание атмосферы </a:t>
            </a:r>
          </a:p>
          <a:p>
            <a:r>
              <a:rPr lang="ru-RU" sz="1400" b="1" dirty="0" smtClean="0"/>
              <a:t>свободного бесконфликтного общения на основе сотрудничества и взаимоуважения.</a:t>
            </a:r>
          </a:p>
          <a:p>
            <a:r>
              <a:rPr lang="ru-RU" sz="1400" b="1" dirty="0" smtClean="0"/>
              <a:t>- воспитывать дисциплинированность, ответственность и работоспособность  учеников.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 rot="19475269" flipH="1">
            <a:off x="500063" y="4872038"/>
            <a:ext cx="971550" cy="6731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8370" y="5399"/>
                  <a:pt x="6240" y="7022"/>
                  <a:pt x="5594" y="9363"/>
                </a:cubicBezTo>
                <a:lnTo>
                  <a:pt x="388" y="7927"/>
                </a:lnTo>
                <a:cubicBezTo>
                  <a:pt x="1681" y="3244"/>
                  <a:pt x="5941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ткрытый урок\песенка интервалы.jpg"/>
          <p:cNvPicPr>
            <a:picLocks noChangeAspect="1" noChangeArrowheads="1"/>
          </p:cNvPicPr>
          <p:nvPr/>
        </p:nvPicPr>
        <p:blipFill>
          <a:blip r:embed="rId2" cstate="print"/>
          <a:srcRect r="42391" b="31034"/>
          <a:stretch>
            <a:fillRect/>
          </a:stretch>
        </p:blipFill>
        <p:spPr bwMode="auto">
          <a:xfrm>
            <a:off x="1214414" y="1071546"/>
            <a:ext cx="7000924" cy="5283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Admin\Рабочий стол\img15.jpg"/>
          <p:cNvPicPr>
            <a:picLocks noChangeAspect="1" noChangeArrowheads="1"/>
          </p:cNvPicPr>
          <p:nvPr/>
        </p:nvPicPr>
        <p:blipFill>
          <a:blip r:embed="rId2" cstate="print"/>
          <a:srcRect t="9375" b="10156"/>
          <a:stretch>
            <a:fillRect/>
          </a:stretch>
        </p:blipFill>
        <p:spPr bwMode="auto">
          <a:xfrm>
            <a:off x="642910" y="1142984"/>
            <a:ext cx="8128000" cy="4905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076e8171e83f0b3289d51163c1cd6517.jpg"/>
          <p:cNvPicPr/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785786" y="1142984"/>
            <a:ext cx="7786742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Песенка кота Леопольд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24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c6e8b35114627cf914809c74dbd7723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71546"/>
            <a:ext cx="7929618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7c6e0c7355981d96c2d75b70bd9d60c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85860"/>
            <a:ext cx="7715304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8d4d85c80421c9865d40db54737f84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8001056" cy="471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15c554cff471362214468d7a93d2927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8143932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2cb0e2eda93e14afb44611f552f5c7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2"/>
            <a:ext cx="7786742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a07f54263c8569c6b0459925d51f7fc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8001056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Домашнее задание</a:t>
            </a:r>
          </a:p>
        </p:txBody>
      </p:sp>
      <p:pic>
        <p:nvPicPr>
          <p:cNvPr id="24580" name="Picture 2" descr="http://uti-puti.com.ua/img/directory/stu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572008"/>
            <a:ext cx="1801797" cy="1846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2143116"/>
            <a:ext cx="835824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найти интервалы в мелодии любой детской песенки 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(на ваше усмотрение) и подписать (образец - задание №1);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придумать музыкальные примеры на сложение и вычитание интервалов (образец – задание №2);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написать в тетради несколько разных интервалов, определить их количественную величину, подписать (образец – задание №3).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561975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Организационная структура занятия</a:t>
            </a:r>
          </a:p>
        </p:txBody>
      </p:sp>
      <p:sp>
        <p:nvSpPr>
          <p:cNvPr id="6" name="Rectangle 95"/>
          <p:cNvSpPr>
            <a:spLocks noChangeArrowheads="1"/>
          </p:cNvSpPr>
          <p:nvPr/>
        </p:nvSpPr>
        <p:spPr bwMode="auto">
          <a:xfrm>
            <a:off x="0" y="2420938"/>
            <a:ext cx="2411413" cy="6477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12700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>
              <a:buSzPct val="120000"/>
            </a:pPr>
            <a:r>
              <a:rPr lang="ru-RU" sz="1400" b="1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Виды деятельности</a:t>
            </a:r>
          </a:p>
        </p:txBody>
      </p:sp>
      <p:sp>
        <p:nvSpPr>
          <p:cNvPr id="7" name="Rectangle 96"/>
          <p:cNvSpPr>
            <a:spLocks noChangeArrowheads="1"/>
          </p:cNvSpPr>
          <p:nvPr/>
        </p:nvSpPr>
        <p:spPr bwMode="auto">
          <a:xfrm flipV="1">
            <a:off x="2484438" y="2420938"/>
            <a:ext cx="6659562" cy="647700"/>
          </a:xfrm>
          <a:prstGeom prst="rect">
            <a:avLst/>
          </a:prstGeom>
          <a:gradFill rotWithShape="1">
            <a:gsLst>
              <a:gs pos="0">
                <a:srgbClr val="FF66CC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buSzPct val="120000"/>
            </a:pPr>
            <a:r>
              <a:rPr lang="ru-RU" sz="1300" b="1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 </a:t>
            </a:r>
            <a:endParaRPr lang="ru-RU" sz="1300" b="1" dirty="0">
              <a:solidFill>
                <a:srgbClr val="002060"/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buSzPct val="120000"/>
            </a:pPr>
            <a:endParaRPr lang="ru-RU" sz="1300" b="1" dirty="0">
              <a:solidFill>
                <a:srgbClr val="002060"/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buSzPct val="120000"/>
            </a:pPr>
            <a:endParaRPr lang="ru-RU" sz="1300" b="1" dirty="0">
              <a:solidFill>
                <a:srgbClr val="002060"/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buSzPct val="120000"/>
            </a:pPr>
            <a:r>
              <a:rPr lang="ru-RU" sz="13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1300" b="1" dirty="0" err="1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уупражненупражнения</a:t>
            </a:r>
            <a:r>
              <a:rPr lang="ru-RU" sz="1300" b="1" dirty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Rectangle 57"/>
          <p:cNvSpPr>
            <a:spLocks noChangeArrowheads="1"/>
          </p:cNvSpPr>
          <p:nvPr/>
        </p:nvSpPr>
        <p:spPr bwMode="auto">
          <a:xfrm>
            <a:off x="0" y="692150"/>
            <a:ext cx="2411413" cy="57626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>
              <a:buSzPct val="120000"/>
            </a:pPr>
            <a:r>
              <a:rPr lang="ru-RU" sz="1400" b="1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Тип урока</a:t>
            </a:r>
          </a:p>
        </p:txBody>
      </p:sp>
      <p:sp>
        <p:nvSpPr>
          <p:cNvPr id="9" name="Rectangle 56"/>
          <p:cNvSpPr>
            <a:spLocks noChangeArrowheads="1"/>
          </p:cNvSpPr>
          <p:nvPr/>
        </p:nvSpPr>
        <p:spPr bwMode="auto">
          <a:xfrm>
            <a:off x="2484438" y="692150"/>
            <a:ext cx="6659562" cy="576263"/>
          </a:xfrm>
          <a:prstGeom prst="rect">
            <a:avLst/>
          </a:prstGeom>
          <a:gradFill rotWithShape="1">
            <a:gsLst>
              <a:gs pos="0">
                <a:srgbClr val="FF66CC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>
              <a:buSzPct val="120000"/>
            </a:pPr>
            <a:r>
              <a:rPr lang="ru-RU" sz="1300" b="1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Комбинированный</a:t>
            </a: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1341438"/>
            <a:ext cx="2411413" cy="4318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 algn="ctr">
            <a:solidFill>
              <a:srgbClr val="00206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r>
              <a:rPr lang="ru-RU" sz="1400" b="1">
                <a:solidFill>
                  <a:srgbClr val="002060"/>
                </a:solidFill>
                <a:latin typeface="Cambria" pitchFamily="18" charset="0"/>
              </a:rPr>
              <a:t>Методические приемы</a:t>
            </a: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auto">
          <a:xfrm>
            <a:off x="2484438" y="1341438"/>
            <a:ext cx="6659562" cy="431800"/>
          </a:xfrm>
          <a:prstGeom prst="rect">
            <a:avLst/>
          </a:prstGeom>
          <a:gradFill rotWithShape="1">
            <a:gsLst>
              <a:gs pos="0">
                <a:srgbClr val="FF66CC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 algn="ctr">
            <a:solidFill>
              <a:srgbClr val="00206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r>
              <a:rPr lang="ru-RU" sz="1300" b="1" dirty="0">
                <a:solidFill>
                  <a:srgbClr val="002060"/>
                </a:solidFill>
                <a:latin typeface="Cambria" pitchFamily="18" charset="0"/>
              </a:rPr>
              <a:t>Анализ, сравнение, обобщение, наглядно-зрительные, эвристические(частично</a:t>
            </a:r>
          </a:p>
          <a:p>
            <a:r>
              <a:rPr lang="ru-RU" sz="1300" b="1" dirty="0">
                <a:solidFill>
                  <a:srgbClr val="002060"/>
                </a:solidFill>
                <a:latin typeface="Cambria" pitchFamily="18" charset="0"/>
              </a:rPr>
              <a:t> поисковые), игровые , проблемный метод </a:t>
            </a:r>
          </a:p>
        </p:txBody>
      </p:sp>
      <p:sp>
        <p:nvSpPr>
          <p:cNvPr id="12" name="Rectangle 99"/>
          <p:cNvSpPr>
            <a:spLocks noChangeArrowheads="1"/>
          </p:cNvSpPr>
          <p:nvPr/>
        </p:nvSpPr>
        <p:spPr bwMode="auto">
          <a:xfrm>
            <a:off x="0" y="1844675"/>
            <a:ext cx="2411413" cy="50323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>
              <a:buSzPct val="120000"/>
            </a:pPr>
            <a:r>
              <a:rPr lang="ru-RU" sz="1400" b="1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Формы работы</a:t>
            </a:r>
          </a:p>
        </p:txBody>
      </p:sp>
      <p:sp>
        <p:nvSpPr>
          <p:cNvPr id="13" name="Rectangle 100"/>
          <p:cNvSpPr>
            <a:spLocks noChangeArrowheads="1"/>
          </p:cNvSpPr>
          <p:nvPr/>
        </p:nvSpPr>
        <p:spPr bwMode="auto">
          <a:xfrm flipV="1">
            <a:off x="2484438" y="1844675"/>
            <a:ext cx="6659562" cy="503238"/>
          </a:xfrm>
          <a:prstGeom prst="rect">
            <a:avLst/>
          </a:prstGeom>
          <a:gradFill rotWithShape="1">
            <a:gsLst>
              <a:gs pos="0">
                <a:srgbClr val="FF66CC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buSzPct val="120000"/>
            </a:pPr>
            <a:r>
              <a:rPr lang="ru-RU" sz="1300" b="1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Коллективная, индивидуальная, работа в парах, тройках по цепочке</a:t>
            </a:r>
          </a:p>
        </p:txBody>
      </p:sp>
      <p:sp>
        <p:nvSpPr>
          <p:cNvPr id="14" name="Rectangle 87"/>
          <p:cNvSpPr>
            <a:spLocks noChangeArrowheads="1"/>
          </p:cNvSpPr>
          <p:nvPr/>
        </p:nvSpPr>
        <p:spPr bwMode="auto">
          <a:xfrm>
            <a:off x="0" y="3141663"/>
            <a:ext cx="2411413" cy="8651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>
              <a:buSzPct val="120000"/>
            </a:pPr>
            <a:r>
              <a:rPr lang="ru-RU" sz="1400" b="1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Оборудование</a:t>
            </a:r>
          </a:p>
        </p:txBody>
      </p:sp>
      <p:sp>
        <p:nvSpPr>
          <p:cNvPr id="15" name="Rectangle 86"/>
          <p:cNvSpPr>
            <a:spLocks noChangeArrowheads="1"/>
          </p:cNvSpPr>
          <p:nvPr/>
        </p:nvSpPr>
        <p:spPr bwMode="auto">
          <a:xfrm>
            <a:off x="2484438" y="3141663"/>
            <a:ext cx="6659562" cy="865187"/>
          </a:xfrm>
          <a:prstGeom prst="rect">
            <a:avLst/>
          </a:prstGeom>
          <a:gradFill rotWithShape="1">
            <a:gsLst>
              <a:gs pos="0">
                <a:srgbClr val="FF66CC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20000"/>
              <a:defRPr/>
            </a:pPr>
            <a:r>
              <a:rPr lang="ru-RU" sz="13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endParaRPr lang="ru-RU" sz="13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4076700"/>
            <a:ext cx="2411413" cy="122396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 algn="ctr">
            <a:solidFill>
              <a:srgbClr val="00206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r>
              <a:rPr lang="ru-RU" sz="1400" b="1">
                <a:solidFill>
                  <a:srgbClr val="002060"/>
                </a:solidFill>
                <a:latin typeface="Cambria" pitchFamily="18" charset="0"/>
              </a:rPr>
              <a:t>Использование эффектив-</a:t>
            </a:r>
          </a:p>
          <a:p>
            <a:r>
              <a:rPr lang="ru-RU" sz="1400" b="1">
                <a:solidFill>
                  <a:srgbClr val="002060"/>
                </a:solidFill>
                <a:latin typeface="Cambria" pitchFamily="18" charset="0"/>
              </a:rPr>
              <a:t>ных педагогических</a:t>
            </a:r>
          </a:p>
          <a:p>
            <a:r>
              <a:rPr lang="ru-RU" sz="1400" b="1">
                <a:solidFill>
                  <a:srgbClr val="002060"/>
                </a:solidFill>
                <a:latin typeface="Cambria" pitchFamily="18" charset="0"/>
              </a:rPr>
              <a:t> технологий.</a:t>
            </a: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484438" y="4076700"/>
            <a:ext cx="6659562" cy="1223963"/>
          </a:xfrm>
          <a:prstGeom prst="rect">
            <a:avLst/>
          </a:prstGeom>
          <a:gradFill rotWithShape="1">
            <a:gsLst>
              <a:gs pos="0">
                <a:srgbClr val="FF66CC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 algn="ctr">
            <a:solidFill>
              <a:srgbClr val="00206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8" name="Rectangle 97"/>
          <p:cNvSpPr>
            <a:spLocks noChangeArrowheads="1"/>
          </p:cNvSpPr>
          <p:nvPr/>
        </p:nvSpPr>
        <p:spPr bwMode="auto">
          <a:xfrm>
            <a:off x="0" y="5445125"/>
            <a:ext cx="2411413" cy="122396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>
              <a:buSzPct val="120000"/>
            </a:pPr>
            <a:r>
              <a:rPr lang="ru-RU" sz="1400" b="1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Образовательные ресурсы   </a:t>
            </a:r>
          </a:p>
        </p:txBody>
      </p:sp>
      <p:sp>
        <p:nvSpPr>
          <p:cNvPr id="19" name="Rectangle 98"/>
          <p:cNvSpPr>
            <a:spLocks noChangeArrowheads="1"/>
          </p:cNvSpPr>
          <p:nvPr/>
        </p:nvSpPr>
        <p:spPr bwMode="auto">
          <a:xfrm flipV="1">
            <a:off x="2484438" y="5429264"/>
            <a:ext cx="6659562" cy="1223963"/>
          </a:xfrm>
          <a:prstGeom prst="rect">
            <a:avLst/>
          </a:prstGeom>
          <a:gradFill rotWithShape="1">
            <a:gsLst>
              <a:gs pos="0">
                <a:srgbClr val="FF66CC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20000"/>
              <a:defRPr/>
            </a:pP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Ю.Фролова «Сольфеджио» 2 </a:t>
            </a:r>
            <a:r>
              <a:rPr lang="ru-RU" sz="13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кл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., </a:t>
            </a:r>
            <a:r>
              <a:rPr lang="ru-RU" sz="13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Г.Фридкин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«Сольфеджио </a:t>
            </a:r>
            <a:r>
              <a:rPr lang="en-US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I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часть, </a:t>
            </a:r>
            <a:r>
              <a:rPr lang="ru-RU" sz="13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Е.Л.Осколова</a:t>
            </a:r>
            <a:r>
              <a:rPr lang="ru-RU" sz="13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«Сольфеджио </a:t>
            </a:r>
            <a:r>
              <a:rPr lang="en-US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I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часть , М.Андреева «От примы до </a:t>
            </a:r>
            <a:r>
              <a:rPr lang="ru-RU" sz="13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актавы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120000"/>
              <a:defRPr/>
            </a:pPr>
            <a:r>
              <a:rPr lang="ru-RU" sz="13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Г.Ф.КалининаРабочая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тетрадь по сольфеджио 2 класс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120000"/>
              <a:defRPr/>
            </a:pPr>
            <a:r>
              <a:rPr lang="en-US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endParaRPr lang="ru-RU" sz="13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120000"/>
              <a:defRPr/>
            </a:pPr>
            <a:endParaRPr lang="ru-RU" sz="1400" b="1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571736" y="3214686"/>
            <a:ext cx="5532412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300" b="1" dirty="0" smtClean="0">
                <a:solidFill>
                  <a:srgbClr val="000000"/>
                </a:solidFill>
                <a:latin typeface="Cambria" pitchFamily="18" charset="0"/>
                <a:ea typeface="Times New Roman" pitchFamily="18" charset="0"/>
              </a:rPr>
              <a:t>М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</a:rPr>
              <a:t>узыкальный инструмент (фортепиано), нотный материал,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</a:rPr>
              <a:t>задания на доске, тестовые задания, схемы, карточки интервалов,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</a:rPr>
              <a:t> наглядные пособия (схема дерево и листочки).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43174" y="4214818"/>
            <a:ext cx="6008376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00" b="1" dirty="0" smtClean="0">
                <a:latin typeface="Cambria" pitchFamily="18" charset="0"/>
              </a:rPr>
              <a:t>Проблемного обучения, личностно-ориентированного обучения, </a:t>
            </a:r>
          </a:p>
          <a:p>
            <a:r>
              <a:rPr lang="ru-RU" sz="1300" b="1" dirty="0" smtClean="0">
                <a:latin typeface="Cambria" pitchFamily="18" charset="0"/>
              </a:rPr>
              <a:t>индивидуализации и дифференциации, формирования мотивации или </a:t>
            </a:r>
          </a:p>
          <a:p>
            <a:r>
              <a:rPr lang="ru-RU" sz="1300" b="1" dirty="0" smtClean="0">
                <a:latin typeface="Cambria" pitchFamily="18" charset="0"/>
              </a:rPr>
              <a:t>игровая технология, </a:t>
            </a:r>
            <a:r>
              <a:rPr lang="ru-RU" sz="1300" b="1" dirty="0" err="1" smtClean="0">
                <a:latin typeface="Cambria" pitchFamily="18" charset="0"/>
              </a:rPr>
              <a:t>здоровьесберегающая</a:t>
            </a:r>
            <a:r>
              <a:rPr lang="ru-RU" sz="1300" b="1" dirty="0" smtClean="0">
                <a:latin typeface="Cambria" pitchFamily="18" charset="0"/>
              </a:rPr>
              <a:t> технология</a:t>
            </a:r>
            <a:r>
              <a:rPr lang="ru-RU" sz="1300" b="1" dirty="0" smtClean="0"/>
              <a:t> </a:t>
            </a:r>
            <a:endParaRPr lang="ru-RU" sz="13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4a9942b0f964048e82171b80b13f26d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8001056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e5f918e750789823dc071a20cb32eb9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8001056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ladraz.ru/upload/blogs2/2017/7/20134_8c67da08563e195ae3c1bafb9e1993e2.jpg"/>
          <p:cNvPicPr/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571472" y="1285860"/>
            <a:ext cx="8072494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03240" y="785794"/>
            <a:ext cx="6840760" cy="115212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Организационный момент: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Приветствие преподавателя (эмоциональный настрой учащихся).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03463" y="188913"/>
            <a:ext cx="684053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ЭТАПЫ РАБОТЫ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03240" y="3429000"/>
            <a:ext cx="6840760" cy="201622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Основная часть: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объяснение и закрепление нового материала, интонационные упражнения, упражнения на фортепиано, практические и игровые задания, чтение с листа, анализ музыкального текста, слуховой анализ, музыкальный диктант.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03240" y="1988840"/>
            <a:ext cx="6840760" cy="122413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Вхождение в тему: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Разгадывание кроссворда ,объявление темы урока.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03240" y="5445224"/>
            <a:ext cx="6840760" cy="129614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Заключительная часть: </a:t>
            </a:r>
            <a:r>
              <a:rPr lang="ru-RU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Подведение итогов . Оценка деятельности учащихся. Запись домашнего задания.</a:t>
            </a:r>
          </a:p>
        </p:txBody>
      </p:sp>
      <p:sp>
        <p:nvSpPr>
          <p:cNvPr id="12" name="Овал 11"/>
          <p:cNvSpPr/>
          <p:nvPr/>
        </p:nvSpPr>
        <p:spPr>
          <a:xfrm>
            <a:off x="323528" y="332656"/>
            <a:ext cx="1368152" cy="720080"/>
          </a:xfrm>
          <a:prstGeom prst="ellipse">
            <a:avLst/>
          </a:prstGeom>
          <a:gradFill flip="none" rotWithShape="1">
            <a:gsLst>
              <a:gs pos="0">
                <a:srgbClr val="FF66CC">
                  <a:tint val="66000"/>
                  <a:satMod val="160000"/>
                </a:srgbClr>
              </a:gs>
              <a:gs pos="50000">
                <a:srgbClr val="FF66CC">
                  <a:tint val="44500"/>
                  <a:satMod val="160000"/>
                </a:srgbClr>
              </a:gs>
              <a:gs pos="100000">
                <a:srgbClr val="FF66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этап</a:t>
            </a:r>
          </a:p>
        </p:txBody>
      </p:sp>
      <p:sp>
        <p:nvSpPr>
          <p:cNvPr id="13" name="Овал 12"/>
          <p:cNvSpPr/>
          <p:nvPr/>
        </p:nvSpPr>
        <p:spPr>
          <a:xfrm>
            <a:off x="179512" y="1700808"/>
            <a:ext cx="1368152" cy="648072"/>
          </a:xfrm>
          <a:prstGeom prst="ellipse">
            <a:avLst/>
          </a:prstGeom>
          <a:gradFill flip="none" rotWithShape="1">
            <a:gsLst>
              <a:gs pos="0">
                <a:srgbClr val="FF66CC">
                  <a:tint val="66000"/>
                  <a:satMod val="160000"/>
                </a:srgbClr>
              </a:gs>
              <a:gs pos="50000">
                <a:srgbClr val="FF66CC">
                  <a:tint val="44500"/>
                  <a:satMod val="160000"/>
                </a:srgbClr>
              </a:gs>
              <a:gs pos="100000">
                <a:srgbClr val="FF66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 этап</a:t>
            </a:r>
          </a:p>
        </p:txBody>
      </p:sp>
      <p:sp>
        <p:nvSpPr>
          <p:cNvPr id="14" name="Овал 13"/>
          <p:cNvSpPr/>
          <p:nvPr/>
        </p:nvSpPr>
        <p:spPr>
          <a:xfrm>
            <a:off x="251520" y="3212976"/>
            <a:ext cx="1368152" cy="720080"/>
          </a:xfrm>
          <a:prstGeom prst="ellipse">
            <a:avLst/>
          </a:prstGeom>
          <a:gradFill flip="none" rotWithShape="1">
            <a:gsLst>
              <a:gs pos="0">
                <a:srgbClr val="FF66CC">
                  <a:tint val="66000"/>
                  <a:satMod val="160000"/>
                </a:srgbClr>
              </a:gs>
              <a:gs pos="50000">
                <a:srgbClr val="FF66CC">
                  <a:tint val="44500"/>
                  <a:satMod val="160000"/>
                </a:srgbClr>
              </a:gs>
              <a:gs pos="100000">
                <a:srgbClr val="FF66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 этап</a:t>
            </a:r>
          </a:p>
        </p:txBody>
      </p:sp>
      <p:sp>
        <p:nvSpPr>
          <p:cNvPr id="15" name="Овал 14"/>
          <p:cNvSpPr/>
          <p:nvPr/>
        </p:nvSpPr>
        <p:spPr>
          <a:xfrm>
            <a:off x="323528" y="5157192"/>
            <a:ext cx="1368152" cy="720080"/>
          </a:xfrm>
          <a:prstGeom prst="ellipse">
            <a:avLst/>
          </a:prstGeom>
          <a:gradFill flip="none" rotWithShape="1">
            <a:gsLst>
              <a:gs pos="0">
                <a:srgbClr val="FF66CC">
                  <a:tint val="66000"/>
                  <a:satMod val="160000"/>
                </a:srgbClr>
              </a:gs>
              <a:gs pos="50000">
                <a:srgbClr val="FF66CC">
                  <a:tint val="44500"/>
                  <a:satMod val="160000"/>
                </a:srgbClr>
              </a:gs>
              <a:gs pos="100000">
                <a:srgbClr val="FF66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 этап</a:t>
            </a:r>
          </a:p>
        </p:txBody>
      </p:sp>
      <p:sp>
        <p:nvSpPr>
          <p:cNvPr id="16" name="Пятно 1 15"/>
          <p:cNvSpPr/>
          <p:nvPr/>
        </p:nvSpPr>
        <p:spPr>
          <a:xfrm>
            <a:off x="755576" y="764704"/>
            <a:ext cx="1619672" cy="986408"/>
          </a:xfrm>
          <a:prstGeom prst="irregularSeal1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мин.</a:t>
            </a:r>
          </a:p>
        </p:txBody>
      </p:sp>
      <p:sp>
        <p:nvSpPr>
          <p:cNvPr id="17" name="Пятно 1 16"/>
          <p:cNvSpPr/>
          <p:nvPr/>
        </p:nvSpPr>
        <p:spPr>
          <a:xfrm>
            <a:off x="683568" y="2060848"/>
            <a:ext cx="1619672" cy="1080120"/>
          </a:xfrm>
          <a:prstGeom prst="irregularSeal1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мин.</a:t>
            </a:r>
          </a:p>
        </p:txBody>
      </p:sp>
      <p:sp>
        <p:nvSpPr>
          <p:cNvPr id="18" name="Пятно 1 17"/>
          <p:cNvSpPr/>
          <p:nvPr/>
        </p:nvSpPr>
        <p:spPr>
          <a:xfrm>
            <a:off x="611560" y="3645024"/>
            <a:ext cx="1763688" cy="1152128"/>
          </a:xfrm>
          <a:prstGeom prst="irregularSeal1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57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мин.</a:t>
            </a:r>
          </a:p>
        </p:txBody>
      </p:sp>
      <p:sp>
        <p:nvSpPr>
          <p:cNvPr id="19" name="Пятно 1 18"/>
          <p:cNvSpPr/>
          <p:nvPr/>
        </p:nvSpPr>
        <p:spPr>
          <a:xfrm>
            <a:off x="683568" y="5661248"/>
            <a:ext cx="1619672" cy="986408"/>
          </a:xfrm>
          <a:prstGeom prst="irregularSeal1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 мин.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Содержание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484313"/>
            <a:ext cx="8207375" cy="515778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Цели и задачи урока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Организационная структура занятия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Этапы работы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Вхождение в тему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Объяснение нового материала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Практическое задание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Построение в тональности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Упражнение на фортепиано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Чтение с листа, анализ музыкального текста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Музыкальный диктант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Слуховой анализ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Подведение итогов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1600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Picture 3" descr="C:\Users\наташа\Desktop\картинки 6\music-staff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1557338"/>
            <a:ext cx="3024187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4" descr="C:\Users\наташа\Desktop\картинки 6\music-kru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4292600"/>
            <a:ext cx="2592387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6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6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6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6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6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6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6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6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6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6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6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6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600" decel="100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6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60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6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600" decel="100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6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600" decel="100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6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851648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0"/>
            <a:ext cx="7854950" cy="214318"/>
          </a:xfrm>
          <a:effectLst/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R="0" algn="ctr" eaLnBrk="1" hangingPunct="1"/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2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R="0" algn="ctr" eaLnBrk="1" hangingPunct="1"/>
            <a:r>
              <a:rPr lang="ru-RU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гостях у интервалов</a:t>
            </a:r>
          </a:p>
        </p:txBody>
      </p:sp>
      <p:sp>
        <p:nvSpPr>
          <p:cNvPr id="3076" name="Прямоугольник 4"/>
          <p:cNvSpPr>
            <a:spLocks noChangeArrowheads="1"/>
          </p:cNvSpPr>
          <p:nvPr/>
        </p:nvSpPr>
        <p:spPr bwMode="auto">
          <a:xfrm>
            <a:off x="4479925" y="3244850"/>
            <a:ext cx="41957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latin typeface="Cambria" pitchFamily="18" charset="0"/>
            </a:endParaRPr>
          </a:p>
        </p:txBody>
      </p:sp>
      <p:pic>
        <p:nvPicPr>
          <p:cNvPr id="22533" name="Picture 5" descr="C:\Documents and Settings\Admin\Рабочий стол\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78067">
            <a:off x="766015" y="4071403"/>
            <a:ext cx="1571636" cy="1178727"/>
          </a:xfrm>
          <a:prstGeom prst="rect">
            <a:avLst/>
          </a:prstGeom>
          <a:noFill/>
        </p:spPr>
      </p:pic>
      <p:pic>
        <p:nvPicPr>
          <p:cNvPr id="22534" name="Picture 6" descr="C:\Documents and Settings\Admin\Рабочий стол\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3363">
            <a:off x="6921442" y="3945510"/>
            <a:ext cx="1500198" cy="1125149"/>
          </a:xfrm>
          <a:prstGeom prst="rect">
            <a:avLst/>
          </a:prstGeom>
          <a:noFill/>
        </p:spPr>
      </p:pic>
      <p:pic>
        <p:nvPicPr>
          <p:cNvPr id="22535" name="Picture 7" descr="C:\Documents and Settings\Admin\Рабочий стол\img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500570"/>
            <a:ext cx="1500230" cy="1125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shoppinglow.ru/47021-2-large_default/Luminaria-%D1%81%D0%BE%D0%BB%D0%BD%D0%B5%D1%87%D0%BD%D1%8B%D0%B5-%D0%BE%D0%B3%D0%BD%D0%B8-%D1%81%D0%B0%D0%B4%D0%B0-led-%D0%BB%D0%B0%D0%BC%D0%BF%D1%8B-%D1%81%D1%82%D0%B5%D0%BA%D0%BB%D1%8F%D0%BD%D0%BD%D0%B0%D1%8F-%D1%82%D0%B5%D0%BD%D1%8C-%D1%81%D0%BE%D0%BB%D0%BD%D0%B5%D1%87%D0%BD%D0%BE%D0%B9-%D1%83%D0%BA%D1%80%D0%B0%D1%88%D0%B5%D0%BD%D0%B8%D1%8F-%D1%81%D0%B8%D0%B4-%D0%BF%D1%83%D1%82%D1%8C-%D0%B3%D0%B0%D0%B7%D0%BE%D0%BD.jpg"/>
          <p:cNvPicPr>
            <a:picLocks noChangeAspect="1" noChangeArrowheads="1"/>
          </p:cNvPicPr>
          <p:nvPr/>
        </p:nvPicPr>
        <p:blipFill>
          <a:blip r:embed="rId2" cstate="print"/>
          <a:srcRect t="10769"/>
          <a:stretch>
            <a:fillRect/>
          </a:stretch>
        </p:blipFill>
        <p:spPr bwMode="auto">
          <a:xfrm>
            <a:off x="357158" y="2714620"/>
            <a:ext cx="3557120" cy="3174045"/>
          </a:xfrm>
          <a:prstGeom prst="rect">
            <a:avLst/>
          </a:prstGeom>
          <a:noFill/>
        </p:spPr>
      </p:pic>
      <p:pic>
        <p:nvPicPr>
          <p:cNvPr id="36868" name="Picture 4" descr="http://designerdreamhomes.ru/wp-content/uploads/bridges-and-suspended-structures-835.jpg"/>
          <p:cNvPicPr>
            <a:picLocks noChangeAspect="1" noChangeArrowheads="1"/>
          </p:cNvPicPr>
          <p:nvPr/>
        </p:nvPicPr>
        <p:blipFill>
          <a:blip r:embed="rId3" cstate="print"/>
          <a:srcRect r="11858"/>
          <a:stretch>
            <a:fillRect/>
          </a:stretch>
        </p:blipFill>
        <p:spPr bwMode="auto">
          <a:xfrm>
            <a:off x="4000496" y="2714620"/>
            <a:ext cx="4857784" cy="314857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1142984"/>
            <a:ext cx="7500990" cy="1214446"/>
          </a:xfrm>
          <a:prstGeom prst="rect">
            <a:avLst/>
          </a:prstGeom>
          <a:solidFill>
            <a:schemeClr val="bg2">
              <a:lumMod val="7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1643042" y="1277106"/>
            <a:ext cx="62865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b="1" dirty="0" smtClean="0">
                <a:solidFill>
                  <a:srgbClr val="7030A0"/>
                </a:solidFill>
              </a:rPr>
              <a:t>Фонари расположены с определенным интервалом друг от друга, между опорами моста находится определенное расстояние – интервал.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kladraz.ru/upload/blogs2/2017/7/20134_dc4a662518eaccd5578b9909325eb33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1" y="1000108"/>
            <a:ext cx="778674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3438" y="785794"/>
            <a:ext cx="3857684" cy="8413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3600" b="1" dirty="0" smtClean="0"/>
              <a:t>Разгадай кроссворд</a:t>
            </a:r>
            <a:endParaRPr lang="ru-RU" sz="3600" b="1" dirty="0"/>
          </a:p>
        </p:txBody>
      </p:sp>
      <p:pic>
        <p:nvPicPr>
          <p:cNvPr id="1026" name="Picture 2" descr="C:\Documents and Settings\Admin\Рабочий стол\Рисунок1.gif"/>
          <p:cNvPicPr>
            <a:picLocks noChangeAspect="1" noChangeArrowheads="1"/>
          </p:cNvPicPr>
          <p:nvPr/>
        </p:nvPicPr>
        <p:blipFill>
          <a:blip r:embed="rId2" cstate="print"/>
          <a:srcRect l="3797" r="3164"/>
          <a:stretch>
            <a:fillRect/>
          </a:stretch>
        </p:blipFill>
        <p:spPr bwMode="auto">
          <a:xfrm>
            <a:off x="1928794" y="1357298"/>
            <a:ext cx="5286412" cy="496272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188898" y="2428868"/>
            <a:ext cx="569387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err="1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err="1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3600" b="1" cap="all" dirty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86050" y="1357298"/>
            <a:ext cx="545856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3600" b="1" cap="all" dirty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86116" y="1857364"/>
            <a:ext cx="569387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err="1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err="1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err="1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  <a:p>
            <a:pPr algn="ctr"/>
            <a:endParaRPr lang="ru-RU" sz="3600" b="1" cap="all" dirty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86182" y="2928934"/>
            <a:ext cx="595035" cy="3487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3600" b="1" cap="all" dirty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20016" y="2428868"/>
            <a:ext cx="64472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</a:p>
          <a:p>
            <a:pPr algn="ctr"/>
            <a:r>
              <a:rPr lang="ru-RU" sz="3600" b="1" cap="all" dirty="0" err="1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3600" b="1" cap="all" dirty="0" err="1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dirty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857752" y="2928934"/>
            <a:ext cx="64472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</a:t>
            </a:r>
          </a:p>
          <a:p>
            <a:pPr algn="ctr"/>
            <a:r>
              <a:rPr lang="ru-RU" sz="3600" b="1" cap="all" dirty="0" err="1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429256" y="2428868"/>
            <a:ext cx="64472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</a:p>
          <a:p>
            <a:pPr algn="ctr"/>
            <a:r>
              <a:rPr lang="ru-RU" sz="3600" b="1" cap="all" dirty="0" err="1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ru-RU" sz="3600" b="1" cap="all" dirty="0" smtClean="0">
              <a:ln w="317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</a:p>
          <a:p>
            <a:pPr algn="ctr"/>
            <a:r>
              <a:rPr lang="ru-RU" sz="3600" b="1" cap="all" dirty="0" smtClean="0">
                <a:ln w="317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2491</TotalTime>
  <Words>566</Words>
  <Application>Microsoft Office PowerPoint</Application>
  <PresentationFormat>Экран (4:3)</PresentationFormat>
  <Paragraphs>145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Поток</vt:lpstr>
      <vt:lpstr> </vt:lpstr>
      <vt:lpstr>Презентация PowerPoint</vt:lpstr>
      <vt:lpstr>Организационная структура занятия</vt:lpstr>
      <vt:lpstr>Презентация PowerPoint</vt:lpstr>
      <vt:lpstr>Содержание</vt:lpstr>
      <vt:lpstr> </vt:lpstr>
      <vt:lpstr>Презентация PowerPoint</vt:lpstr>
      <vt:lpstr>Презентация PowerPoint</vt:lpstr>
      <vt:lpstr>   Разгадай кроссворд</vt:lpstr>
      <vt:lpstr>Презентация PowerPoint</vt:lpstr>
      <vt:lpstr>Презентация PowerPoint</vt:lpstr>
      <vt:lpstr>Интервальные сказки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наташа</dc:creator>
  <cp:lastModifiedBy>1</cp:lastModifiedBy>
  <cp:revision>233</cp:revision>
  <dcterms:created xsi:type="dcterms:W3CDTF">2012-03-07T11:04:13Z</dcterms:created>
  <dcterms:modified xsi:type="dcterms:W3CDTF">2022-02-25T09:54:37Z</dcterms:modified>
</cp:coreProperties>
</file>