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1" r:id="rId1"/>
  </p:sldMasterIdLst>
  <p:sldIdLst>
    <p:sldId id="256" r:id="rId2"/>
    <p:sldId id="257" r:id="rId3"/>
    <p:sldId id="268" r:id="rId4"/>
    <p:sldId id="267" r:id="rId5"/>
    <p:sldId id="258" r:id="rId6"/>
    <p:sldId id="259" r:id="rId7"/>
    <p:sldId id="263" r:id="rId8"/>
    <p:sldId id="261" r:id="rId9"/>
    <p:sldId id="264" r:id="rId10"/>
    <p:sldId id="265" r:id="rId11"/>
    <p:sldId id="269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/>
    <p:restoredTop sz="94674"/>
  </p:normalViewPr>
  <p:slideViewPr>
    <p:cSldViewPr snapToGrid="0">
      <p:cViewPr varScale="1">
        <p:scale>
          <a:sx n="79" d="100"/>
          <a:sy n="79" d="100"/>
        </p:scale>
        <p:origin x="108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058BF-C5E1-4B52-BD8A-FD1AD5779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CD51F7-3CC3-4BB7-8291-B1789482E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20447-D6C7-43E1-AE88-1FB66CC9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AA7F-BE72-4467-897E-7A302F46504F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E17B6-E7FC-473A-8D5F-0E6B838EA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4AF4E0-FDDB-42B9-862C-7BBC501CD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5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E922F-6166-4009-A42D-027DC7180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7791CF-167D-446D-9F99-6976C986E2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CA422-E040-4DE1-9DA5-C8D37C116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AA7F-BE72-4467-897E-7A302F46504F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13B0B-60E7-494E-91CB-055BC2690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8C554-7C1B-4D8F-9B6B-044926569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02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C66EF0-6ED8-49A7-BDAD-E20A143FAE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FCE9CD-90A9-44BA-B293-0662E077DD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77240" y="365125"/>
            <a:ext cx="779526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7DAE0-05C4-460B-B96D-BD183ED03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AA7F-BE72-4467-897E-7A302F46504F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3CA93-55C9-4AA3-89A0-55490F745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FD820-FF26-4325-816F-310C30F80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6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736C8-0B4F-4655-A630-0B1D2540B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8B888-85E0-4D92-903E-C3FE7E870D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48916-250B-4232-BD7D-571FDE79F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AA7F-BE72-4467-897E-7A302F46504F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A8BFB4-647C-4104-B6D4-3346051C3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FA73F-2BE8-4370-AE90-58F4CE51F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08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1446D-9FAC-4157-A41A-51675C8BE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93" y="1709738"/>
            <a:ext cx="10617157" cy="275889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AF8D4A-8F93-4399-9546-64F286400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93" y="4589463"/>
            <a:ext cx="1061715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2FD4-BF96-470C-8247-20DFAE1CF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AA7F-BE72-4467-897E-7A302F46504F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75A2D-86C4-4467-BAB8-E9ED004D2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42A4D-D9B2-4C82-95E4-B86F9F5F3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2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6B3AA-8C30-429E-B934-AF1220438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5834E-691F-4728-88F5-A0C4696695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7240" y="1825625"/>
            <a:ext cx="52425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876374-880F-4E25-9F88-79E3C1AB1F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19BD69-B509-4FCE-95A8-ED03FFC8C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AA7F-BE72-4467-897E-7A302F46504F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7C287B-AE5B-490B-BF81-A50D7A2E8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3C2246-303C-4A29-B6EA-E62CEDE6C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06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2FE79-D5BE-43E8-B6C5-2675B7F4D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125"/>
            <a:ext cx="1057814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9D3A07-BA51-4113-902E-830A887D2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" y="1803903"/>
            <a:ext cx="522033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E320A9-E274-4E1B-B02D-9A3F510A1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7240" y="2737063"/>
            <a:ext cx="5220335" cy="3452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E80D3A-C2A8-4B78-B7E2-4908C74B1C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0390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5D84DD-9460-4B08-86AD-27486A9400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37063"/>
            <a:ext cx="5183188" cy="3452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B0B7F8-282C-4210-AE7D-F35228BAC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AA7F-BE72-4467-897E-7A302F46504F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E343A9-1067-4DCF-BACC-1F7F38050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84E471-04DB-4DB5-8CC5-16B3FC885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29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D87C0-272E-4E50-A316-78079B2B9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06C1C9-1F69-432A-858C-D828B56E1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AA7F-BE72-4467-897E-7A302F46504F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6D9A1B-D149-4B97-B161-3D7C9ADBC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B3722F-8C88-4E54-8CD6-12D31A05F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5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E1B4EE-6DFC-45F3-9174-D913EB57C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AA7F-BE72-4467-897E-7A302F46504F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F7F7DC-6DDE-4337-AD27-BBE7D5422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58EA9-3AC4-421E-B133-1FA7757DF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34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35BB-74CC-43E9-B71F-A5C05D17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457200"/>
            <a:ext cx="399478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ADC9E-7845-4DB1-87E3-6FBFB2B03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C925A8-2A07-43B9-B549-061F36849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7240" y="2226364"/>
            <a:ext cx="3994785" cy="364262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1A9037-0564-43A1-8156-1D9932E1F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AA7F-BE72-4467-897E-7A302F46504F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FF0D40-D0E1-49C9-BE47-91BBC50AB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D129BD-890D-412E-9805-D29F4A0D3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15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8ADB4-BA7B-42C2-9C6C-58B2763F8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020" y="457200"/>
            <a:ext cx="405400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519B58-B546-4E6B-BE00-3D1D64DA86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AA0AB8-41A9-4548-9B83-3EFF79A00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8020" y="2250218"/>
            <a:ext cx="4054006" cy="3618769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BB33ED-A015-4992-A004-33D41CFFA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AA7F-BE72-4467-897E-7A302F46504F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29CDA-E85F-47D1-83B7-02A50DEBF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9625F-5352-4136-8AC4-F8899D00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91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CD62DB5A-5AA0-4E7E-94AB-AD20F02CA8DF}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086ECE-EF43-4B07-9DD0-59679471A067}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lumMod val="90000"/>
              <a:lumOff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D3A74F-6169-4D30-A245-B46D738BE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2" y="365125"/>
            <a:ext cx="1063751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877E64-7A05-44DA-81FA-6EF4806BB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2" y="1825625"/>
            <a:ext cx="1063751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C5EC6-E331-4312-AC12-56D55F7D2B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7242" y="6488268"/>
            <a:ext cx="2743200" cy="233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657AA7F-BE72-4467-897E-7A302F46504F}" type="datetimeFigureOut">
              <a:rPr lang="en-US" smtClean="0"/>
              <a:pPr/>
              <a:t>4/2/2026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37FC5D-92B2-4B4D-8111-6EDEF28069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88268"/>
            <a:ext cx="4114800" cy="233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A104D-C777-4A6E-8A43-F94028E5E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71560" y="6488268"/>
            <a:ext cx="2743200" cy="233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5747434-7036-48DB-A148-6B3D8EE75CD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1289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50" r:id="rId7"/>
    <p:sldLayoutId id="2147483751" r:id="rId8"/>
    <p:sldLayoutId id="2147483752" r:id="rId9"/>
    <p:sldLayoutId id="2147483753" r:id="rId10"/>
    <p:sldLayoutId id="2147483760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F518D20D-5F05-49C3-8900-68783F8ACB6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F50CA5B-2FF8-43D9-B7D8-3BDE1BFD3CF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lumMod val="90000"/>
              <a:lumOff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0BF035-6967-85A4-5F9C-5F2FF4D380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" y="476601"/>
            <a:ext cx="4758562" cy="2425096"/>
          </a:xfrm>
        </p:spPr>
        <p:txBody>
          <a:bodyPr>
            <a:normAutofit/>
          </a:bodyPr>
          <a:lstStyle/>
          <a:p>
            <a:pPr algn="l"/>
            <a:r>
              <a:rPr lang="ru-RU" sz="3800" i="1" dirty="0"/>
              <a:t>Мобильная робототехника. Транспортные роботы.</a:t>
            </a:r>
            <a:endParaRPr lang="ru-RU" sz="3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6574DA5-B66A-A969-C0AD-01DDF4A388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264" y="3602038"/>
            <a:ext cx="4008613" cy="285338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600" dirty="0"/>
              <a:t>Теоретическое </a:t>
            </a:r>
            <a:r>
              <a:rPr lang="ru-RU" sz="2600" dirty="0" smtClean="0"/>
              <a:t>занятие</a:t>
            </a:r>
          </a:p>
          <a:p>
            <a:pPr algn="l"/>
            <a:endParaRPr lang="ru-RU" dirty="0"/>
          </a:p>
          <a:p>
            <a:pPr algn="l"/>
            <a:endParaRPr lang="ru-RU" dirty="0" smtClean="0"/>
          </a:p>
          <a:p>
            <a:pPr algn="l"/>
            <a:r>
              <a:rPr lang="ru-RU" dirty="0">
                <a:solidFill>
                  <a:srgbClr val="FFC000"/>
                </a:solidFill>
              </a:rPr>
              <a:t>Разработала: учитель </a:t>
            </a:r>
            <a:r>
              <a:rPr lang="ru-RU" dirty="0" smtClean="0">
                <a:solidFill>
                  <a:srgbClr val="FFC000"/>
                </a:solidFill>
              </a:rPr>
              <a:t>труда/технологии </a:t>
            </a:r>
          </a:p>
          <a:p>
            <a:pPr algn="l"/>
            <a:r>
              <a:rPr lang="ru-RU" dirty="0" smtClean="0">
                <a:solidFill>
                  <a:srgbClr val="FFC000"/>
                </a:solidFill>
              </a:rPr>
              <a:t>«Гимназии </a:t>
            </a:r>
            <a:r>
              <a:rPr lang="ru-RU" dirty="0">
                <a:solidFill>
                  <a:srgbClr val="FFC000"/>
                </a:solidFill>
              </a:rPr>
              <a:t>№63 г. Челябинска»</a:t>
            </a:r>
          </a:p>
          <a:p>
            <a:pPr algn="l"/>
            <a:r>
              <a:rPr lang="ru-RU" dirty="0">
                <a:solidFill>
                  <a:srgbClr val="FFC000"/>
                </a:solidFill>
              </a:rPr>
              <a:t>Губарева Елена Владимировна</a:t>
            </a:r>
          </a:p>
          <a:p>
            <a:pPr algn="l"/>
            <a:endParaRPr lang="ru-RU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21A1E60-9477-4E7A-A6B2-63B329C81A4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24167" y="476600"/>
            <a:ext cx="5888959" cy="588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рисунок, зарисовка, графическая вставка, колес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008EB1B-53E9-B54E-2FF9-982235C9EF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89" t="2199"/>
          <a:stretch>
            <a:fillRect/>
          </a:stretch>
        </p:blipFill>
        <p:spPr>
          <a:xfrm>
            <a:off x="4215877" y="439590"/>
            <a:ext cx="7826263" cy="597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82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B8E791-4D85-E904-CE29-865D83E01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Перспективы и проблемы мобильной робототехники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C51ED15-6DF4-A2F2-8368-CD04566769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571" y="1845947"/>
            <a:ext cx="3417389" cy="531398"/>
          </a:xfrm>
        </p:spPr>
        <p:txBody>
          <a:bodyPr/>
          <a:lstStyle/>
          <a:p>
            <a:pPr algn="r"/>
            <a:r>
              <a:rPr lang="ru-RU" dirty="0">
                <a:solidFill>
                  <a:srgbClr val="00B050"/>
                </a:solidFill>
              </a:rPr>
              <a:t>Плюсы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D626DBE-D053-B816-50AA-387E2192EC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1571" y="2779107"/>
            <a:ext cx="3417389" cy="2226823"/>
          </a:xfrm>
        </p:spPr>
        <p:txBody>
          <a:bodyPr/>
          <a:lstStyle/>
          <a:p>
            <a:pPr algn="r"/>
            <a:r>
              <a:rPr lang="ru-RU" b="1" dirty="0"/>
              <a:t>Скорость и эффективность</a:t>
            </a:r>
          </a:p>
          <a:p>
            <a:pPr algn="r"/>
            <a:r>
              <a:rPr lang="ru-RU" dirty="0"/>
              <a:t> </a:t>
            </a:r>
            <a:r>
              <a:rPr lang="ru-RU" b="1" dirty="0"/>
              <a:t>Точность и надежность</a:t>
            </a:r>
            <a:endParaRPr lang="ru-RU" dirty="0"/>
          </a:p>
          <a:p>
            <a:pPr algn="r"/>
            <a:r>
              <a:rPr lang="ru-RU" b="1" dirty="0"/>
              <a:t>Снижение затрат для бизнеса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algn="r"/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E50DC63B-BA30-5FE2-13D7-298C6064C8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587015" y="1845947"/>
            <a:ext cx="3393071" cy="531398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Минусы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CEFBE69B-BFC3-B353-758A-6A3DFFB1AC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587015" y="2779107"/>
            <a:ext cx="3393071" cy="2226823"/>
          </a:xfrm>
        </p:spPr>
        <p:txBody>
          <a:bodyPr/>
          <a:lstStyle/>
          <a:p>
            <a:r>
              <a:rPr lang="ru-RU" b="1" dirty="0"/>
              <a:t>Высокая стоимость</a:t>
            </a:r>
          </a:p>
          <a:p>
            <a:r>
              <a:rPr lang="ru-RU" b="1" dirty="0"/>
              <a:t>Вопросы безопасности</a:t>
            </a:r>
          </a:p>
          <a:p>
            <a:r>
              <a:rPr lang="ru-RU" b="1" dirty="0"/>
              <a:t>Зависимость от программ и электричества</a:t>
            </a:r>
            <a:endParaRPr lang="ru-RU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6AA8B231-6B79-169C-9744-BBE2773A84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6" t="39909" r="21221" b="5325"/>
          <a:stretch>
            <a:fillRect/>
          </a:stretch>
        </p:blipFill>
        <p:spPr bwMode="auto">
          <a:xfrm>
            <a:off x="3797832" y="2111646"/>
            <a:ext cx="4789183" cy="4244112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59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E0D81473-0990-A2C2-C26C-86F9A45C7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Итоги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D5090CC4-2C15-E0AF-E2A4-162414FAD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400" dirty="0"/>
          </a:p>
          <a:p>
            <a:pPr lvl="1"/>
            <a:r>
              <a:rPr lang="ru-RU" sz="2400" i="1" dirty="0"/>
              <a:t>Назовите три вида транспортных роботов.</a:t>
            </a:r>
            <a:endParaRPr lang="ru-RU" sz="2400" dirty="0"/>
          </a:p>
          <a:p>
            <a:pPr lvl="1"/>
            <a:r>
              <a:rPr lang="ru-RU" sz="2400" i="1" dirty="0"/>
              <a:t>Как беспилотный автомобиль "видит" дорогу?</a:t>
            </a:r>
            <a:endParaRPr lang="ru-RU" sz="2400" dirty="0"/>
          </a:p>
          <a:p>
            <a:pPr lvl="1"/>
            <a:r>
              <a:rPr lang="ru-RU" sz="2400" i="1" dirty="0"/>
              <a:t>Где используются роботы-погрузчики?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8804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C9CDD8-33D6-C21B-1E5C-0AC0E0790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526F2D-8C6C-6970-86DA-1931D84B6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 </a:t>
            </a:r>
            <a:r>
              <a:rPr lang="ru-RU" sz="4400" dirty="0" smtClean="0"/>
              <a:t>Запишите </a:t>
            </a:r>
            <a:r>
              <a:rPr lang="ru-RU" sz="4400" dirty="0"/>
              <a:t>в тетрадь </a:t>
            </a:r>
            <a:r>
              <a:rPr lang="ru-RU" sz="4400" dirty="0" smtClean="0"/>
              <a:t>- </a:t>
            </a:r>
            <a:r>
              <a:rPr lang="ru-RU" sz="4400" dirty="0"/>
              <a:t>использования робототехники в транспорте и логистике (по 3 пункта). </a:t>
            </a:r>
          </a:p>
        </p:txBody>
      </p:sp>
    </p:spTree>
    <p:extLst>
      <p:ext uri="{BB962C8B-B14F-4D97-AF65-F5344CB8AC3E}">
        <p14:creationId xmlns:p14="http://schemas.microsoft.com/office/powerpoint/2010/main" val="45007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7" name="Rectangle 1036">
            <a:extLst>
              <a:ext uri="{FF2B5EF4-FFF2-40B4-BE49-F238E27FC236}">
                <a16:creationId xmlns:a16="http://schemas.microsoft.com/office/drawing/2014/main" id="{A80A97F9-87C9-4710-B480-406EA55C9EC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6D6F0AC2-F229-46DE-A0A2-5CB386CE90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0" y="0"/>
            <a:ext cx="12188952" cy="6858000"/>
          </a:xfrm>
          <a:prstGeom prst="rect">
            <a:avLst/>
          </a:prstGeom>
          <a:solidFill>
            <a:schemeClr val="bg2">
              <a:lumMod val="90000"/>
              <a:lumOff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38E870-BD33-C5CC-1BB6-614FD1CBD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297" y="281196"/>
            <a:ext cx="4114800" cy="1812537"/>
          </a:xfrm>
        </p:spPr>
        <p:txBody>
          <a:bodyPr anchor="b">
            <a:normAutofit/>
          </a:bodyPr>
          <a:lstStyle/>
          <a:p>
            <a:r>
              <a:rPr lang="ru-RU" sz="4400" b="1" dirty="0"/>
              <a:t>Цели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149F85-5EEC-5C26-2D3E-B039FF790A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225" y="2374929"/>
            <a:ext cx="4114800" cy="3390220"/>
          </a:xfrm>
        </p:spPr>
        <p:txBody>
          <a:bodyPr anchor="t">
            <a:normAutofit/>
          </a:bodyPr>
          <a:lstStyle/>
          <a:p>
            <a:r>
              <a:rPr lang="ru-RU" sz="2800" dirty="0"/>
              <a:t>Познакомиться с мобильными роботами.</a:t>
            </a:r>
          </a:p>
          <a:p>
            <a:r>
              <a:rPr lang="ru-RU" sz="2800" dirty="0"/>
              <a:t>Узнать виды транспортных роботов.</a:t>
            </a:r>
          </a:p>
          <a:p>
            <a:r>
              <a:rPr lang="ru-RU" sz="2800" dirty="0"/>
              <a:t>Понять, как они меняют нашу жизнь.</a:t>
            </a:r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B561DE1A-F39F-46D4-BA9A-9DAB77A486B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32199" y="0"/>
            <a:ext cx="6859801" cy="3429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B2C1A157-4C61-3B9E-4CE5-C6E87E595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77154" y="281196"/>
            <a:ext cx="2934559" cy="293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42">
            <a:extLst>
              <a:ext uri="{FF2B5EF4-FFF2-40B4-BE49-F238E27FC236}">
                <a16:creationId xmlns:a16="http://schemas.microsoft.com/office/drawing/2014/main" id="{C6105A24-81C0-4B45-99A5-311F3B74A78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32199" y="3427200"/>
            <a:ext cx="3430800" cy="34308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7442203-021C-1B9E-BE88-F915D6F03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0320" y="3670313"/>
            <a:ext cx="2934559" cy="293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" name="Rectangle 1044">
            <a:extLst>
              <a:ext uri="{FF2B5EF4-FFF2-40B4-BE49-F238E27FC236}">
                <a16:creationId xmlns:a16="http://schemas.microsoft.com/office/drawing/2014/main" id="{C3B21356-601F-4761-B3FB-16E3D4A5C0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61200" y="3427200"/>
            <a:ext cx="3430800" cy="343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DAD6CB0F-82F0-A659-D7A1-1B986EC78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09321" y="3670313"/>
            <a:ext cx="2934559" cy="293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1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38FE2-14D8-296A-080D-EDD2E4AF7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EEBF76BE-A478-2285-88E7-FEBB280FBB0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F7A03FC-2E4D-BE7F-F07E-E0FBE04D7B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lumMod val="90000"/>
              <a:lumOff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5E73FE-137F-37F1-7056-67D56F05A3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7240" y="1122363"/>
            <a:ext cx="4347082" cy="2387600"/>
          </a:xfrm>
        </p:spPr>
        <p:txBody>
          <a:bodyPr>
            <a:normAutofit/>
          </a:bodyPr>
          <a:lstStyle/>
          <a:p>
            <a:pPr algn="l"/>
            <a:r>
              <a:rPr lang="ru-RU" sz="3800" i="1" dirty="0"/>
              <a:t>Мобильная робототехника. Транспортные роботы.</a:t>
            </a:r>
            <a:endParaRPr lang="ru-RU" sz="3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4A800D-E102-C351-23FC-5FB02BE31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7240" y="3602038"/>
            <a:ext cx="4347082" cy="1655762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Теоретическое занятие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AC33176-65D0-DD88-C088-AEBDCA6D14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24167" y="476600"/>
            <a:ext cx="5888959" cy="588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рисунок, зарисовка, графическая вставка, колес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A2A93BA-1C47-A154-72F6-3317C2A7C7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89" t="2199"/>
          <a:stretch>
            <a:fillRect/>
          </a:stretch>
        </p:blipFill>
        <p:spPr>
          <a:xfrm>
            <a:off x="4215877" y="439590"/>
            <a:ext cx="7826263" cy="597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A80A97F9-87C9-4710-B480-406EA55C9EC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D6F0AC2-F229-46DE-A0A2-5CB386CE90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0" y="0"/>
            <a:ext cx="12188952" cy="6858000"/>
          </a:xfrm>
          <a:prstGeom prst="rect">
            <a:avLst/>
          </a:prstGeom>
          <a:solidFill>
            <a:schemeClr val="bg2">
              <a:lumMod val="90000"/>
              <a:lumOff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68DDE59-49D5-42AA-8D35-B178B726AE8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0" y="0"/>
            <a:ext cx="12188952" cy="6858000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E620889-6AF6-4B45-8AFF-DF8FFDDB37C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2">
              <a:lumMod val="90000"/>
              <a:lumOff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B81F32-53A9-BC4D-CA05-905BC0F9F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493988"/>
            <a:ext cx="10935886" cy="1921666"/>
          </a:xfrm>
        </p:spPr>
        <p:txBody>
          <a:bodyPr anchor="ctr">
            <a:normAutofit/>
          </a:bodyPr>
          <a:lstStyle/>
          <a:p>
            <a:r>
              <a:rPr lang="ru-RU" sz="4400" dirty="0">
                <a:solidFill>
                  <a:schemeClr val="bg1"/>
                </a:solidFill>
              </a:rPr>
              <a:t>Мобильная робототехника. Транспортные роботы.</a:t>
            </a:r>
          </a:p>
        </p:txBody>
      </p: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46A7E952-C162-4E5A-9AD1-83F7465653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2681786"/>
            <a:ext cx="12192001" cy="41762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DF89CAD-B956-6D30-C609-98EC9570D7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7009499"/>
              </p:ext>
            </p:extLst>
          </p:nvPr>
        </p:nvGraphicFramePr>
        <p:xfrm>
          <a:off x="777875" y="3769771"/>
          <a:ext cx="10636251" cy="2138072"/>
        </p:xfrm>
        <a:graphic>
          <a:graphicData uri="http://schemas.openxmlformats.org/drawingml/2006/table">
            <a:tbl>
              <a:tblPr firstRow="1" firstCol="1" bandRow="1"/>
              <a:tblGrid>
                <a:gridCol w="2449761">
                  <a:extLst>
                    <a:ext uri="{9D8B030D-6E8A-4147-A177-3AD203B41FA5}">
                      <a16:colId xmlns:a16="http://schemas.microsoft.com/office/drawing/2014/main" val="3275360292"/>
                    </a:ext>
                  </a:extLst>
                </a:gridCol>
                <a:gridCol w="4711836">
                  <a:extLst>
                    <a:ext uri="{9D8B030D-6E8A-4147-A177-3AD203B41FA5}">
                      <a16:colId xmlns:a16="http://schemas.microsoft.com/office/drawing/2014/main" val="3498041256"/>
                    </a:ext>
                  </a:extLst>
                </a:gridCol>
                <a:gridCol w="3474654">
                  <a:extLst>
                    <a:ext uri="{9D8B030D-6E8A-4147-A177-3AD203B41FA5}">
                      <a16:colId xmlns:a16="http://schemas.microsoft.com/office/drawing/2014/main" val="2756366285"/>
                    </a:ext>
                  </a:extLst>
                </a:gridCol>
              </a:tblGrid>
              <a:tr h="103433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ru-RU" sz="3200" b="1" i="0" u="none" strike="noStrike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Тип робота</a:t>
                      </a:r>
                      <a:endParaRPr lang="ru-RU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2277" marR="152277" marT="211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ru-RU" sz="3200" b="1" i="0" u="none" strike="noStrike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Где используется</a:t>
                      </a:r>
                      <a:endParaRPr lang="ru-RU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2277" marR="152277" marT="211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ru-RU" sz="3200" b="1" i="0" u="none" strike="noStrike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Основные технологии</a:t>
                      </a:r>
                      <a:endParaRPr lang="ru-RU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2277" marR="152277" marT="211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1661145"/>
                  </a:ext>
                </a:extLst>
              </a:tr>
              <a:tr h="55186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ru-RU" sz="3200" b="0" i="0" u="none" strike="noStrike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2277" marR="152277" marT="211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ru-RU" sz="3200" b="0" i="0" u="none" strike="noStrike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2277" marR="152277" marT="211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ru-RU" sz="3200" b="0" i="0" u="none" strike="noStrike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2277" marR="152277" marT="211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4357194"/>
                  </a:ext>
                </a:extLst>
              </a:tr>
              <a:tr h="55186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ru-RU" sz="3200" b="0" i="0" u="none" strike="noStrike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2277" marR="152277" marT="211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ru-RU" sz="3200" b="0" i="0" u="none" strike="noStrike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2277" marR="152277" marT="211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ru-RU" sz="3200" b="0" i="0" u="none" strike="noStrike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2277" marR="152277" marT="211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46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63770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39" name="Rectangle 2138">
            <a:extLst>
              <a:ext uri="{FF2B5EF4-FFF2-40B4-BE49-F238E27FC236}">
                <a16:creationId xmlns:a16="http://schemas.microsoft.com/office/drawing/2014/main" id="{3BC5E634-CA05-4263-90CE-5DE3E7790F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41" name="Rectangle 2140">
            <a:extLst>
              <a:ext uri="{FF2B5EF4-FFF2-40B4-BE49-F238E27FC236}">
                <a16:creationId xmlns:a16="http://schemas.microsoft.com/office/drawing/2014/main" id="{C40FBA88-7872-43E7-B7C8-1576289FC3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bg2">
              <a:lumMod val="90000"/>
              <a:lumOff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E9D6EC-E638-E0D7-3D13-05047AC32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38" y="357354"/>
            <a:ext cx="5125865" cy="2322576"/>
          </a:xfrm>
        </p:spPr>
        <p:txBody>
          <a:bodyPr anchor="b">
            <a:normAutofit/>
          </a:bodyPr>
          <a:lstStyle/>
          <a:p>
            <a:pPr algn="ctr"/>
            <a:r>
              <a:rPr lang="ru-RU" sz="3700" b="1" dirty="0"/>
              <a:t>Что такое мобильные роботы?</a:t>
            </a:r>
            <a:br>
              <a:rPr lang="ru-RU" sz="3700" b="1" dirty="0"/>
            </a:br>
            <a:endParaRPr lang="ru-RU" sz="3700" dirty="0"/>
          </a:p>
        </p:txBody>
      </p:sp>
      <p:pic>
        <p:nvPicPr>
          <p:cNvPr id="2050" name="Picture 2" descr="Изображение выглядит как игрушка, дро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7EBAE85-2FEC-0E32-5FD6-CCB4397149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55" t="-27673" r="591" b="-8136"/>
          <a:stretch>
            <a:fillRect/>
          </a:stretch>
        </p:blipFill>
        <p:spPr bwMode="auto">
          <a:xfrm rot="20696021">
            <a:off x="7863816" y="912"/>
            <a:ext cx="4409132" cy="290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Изображение выглядит как автокомпонент, колесо, желтый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1F230F6-CF40-CF94-4BEC-DC71DA6BEC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19" t="-2" r="-8850" b="-7996"/>
          <a:stretch>
            <a:fillRect/>
          </a:stretch>
        </p:blipFill>
        <p:spPr bwMode="auto">
          <a:xfrm>
            <a:off x="-231593" y="-151671"/>
            <a:ext cx="4116832" cy="370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A196726-EF82-22DB-8F69-81C49CEB6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9465" y="2650106"/>
            <a:ext cx="6533070" cy="3449755"/>
          </a:xfrm>
        </p:spPr>
        <p:txBody>
          <a:bodyPr>
            <a:normAutofit/>
          </a:bodyPr>
          <a:lstStyle/>
          <a:p>
            <a:pPr marL="0" lvl="1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800" i="1" dirty="0"/>
              <a:t>Это роботы, которые могут перемещаться без помощи человека.</a:t>
            </a:r>
          </a:p>
          <a:p>
            <a:pPr marL="0" lvl="1" indent="0" algn="ctr">
              <a:spcBef>
                <a:spcPts val="0"/>
              </a:spcBef>
              <a:spcAft>
                <a:spcPts val="600"/>
              </a:spcAft>
              <a:buNone/>
            </a:pPr>
            <a:endParaRPr lang="ru-RU" sz="2800" i="1" dirty="0"/>
          </a:p>
          <a:p>
            <a:pPr marL="0" lvl="1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800" dirty="0"/>
              <a:t>датчики → мозг (</a:t>
            </a:r>
            <a:r>
              <a:rPr lang="ru-RU" sz="2800" dirty="0" err="1"/>
              <a:t>ии</a:t>
            </a:r>
            <a:r>
              <a:rPr lang="ru-RU" sz="2800" dirty="0"/>
              <a:t>) → движение</a:t>
            </a:r>
          </a:p>
          <a:p>
            <a:pPr marL="0" lvl="1" indent="0" algn="ctr">
              <a:spcBef>
                <a:spcPts val="0"/>
              </a:spcBef>
              <a:spcAft>
                <a:spcPts val="600"/>
              </a:spcAft>
              <a:buNone/>
            </a:pPr>
            <a:endParaRPr lang="ru-RU" sz="2800" dirty="0"/>
          </a:p>
        </p:txBody>
      </p:sp>
      <p:pic>
        <p:nvPicPr>
          <p:cNvPr id="2052" name="Picture 4" descr="Изображение выглядит как машина, транспорт, транспортное средство, колес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2FA94CB-3663-FEA3-CF72-9EEE42CF55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" r="60750"/>
          <a:stretch>
            <a:fillRect/>
          </a:stretch>
        </p:blipFill>
        <p:spPr bwMode="auto">
          <a:xfrm>
            <a:off x="-1" y="3678552"/>
            <a:ext cx="4531360" cy="342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Изображение выглядит как Бытовая техника, устрой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F6C03BB-015E-EDF4-7E42-1673CF08CA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1" r="-7169"/>
          <a:stretch>
            <a:fillRect/>
          </a:stretch>
        </p:blipFill>
        <p:spPr bwMode="auto">
          <a:xfrm>
            <a:off x="8632140" y="4306074"/>
            <a:ext cx="3463609" cy="2377823"/>
          </a:xfrm>
          <a:prstGeom prst="rect">
            <a:avLst/>
          </a:prstGeom>
          <a:noFill/>
          <a:effectLst>
            <a:outerShdw blurRad="367338" dist="245139" dir="5792370" algn="t" rotWithShape="0">
              <a:prstClr val="black">
                <a:alpha val="59136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51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C1C1DF-9AE9-080B-ABB8-385696D96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1" y="321595"/>
            <a:ext cx="10637518" cy="1325563"/>
          </a:xfrm>
        </p:spPr>
        <p:txBody>
          <a:bodyPr/>
          <a:lstStyle/>
          <a:p>
            <a:pPr algn="ctr"/>
            <a:r>
              <a:rPr lang="ru-RU" b="1" dirty="0"/>
              <a:t>Беспилотные автомобили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8210D7-60A8-753F-88AC-06F0DD671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0963" y="4771785"/>
            <a:ext cx="7670073" cy="176462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Дополнительные факты:</a:t>
            </a:r>
          </a:p>
          <a:p>
            <a:pPr algn="ctr"/>
            <a:r>
              <a:rPr lang="ru-RU" b="1" dirty="0"/>
              <a:t>Тестирование:</a:t>
            </a:r>
            <a:r>
              <a:rPr lang="ru-RU" dirty="0"/>
              <a:t> Беспилотники проезжают миллионы км в симуляторах перед выходом на дорогу.</a:t>
            </a:r>
          </a:p>
          <a:p>
            <a:pPr algn="ctr"/>
            <a:r>
              <a:rPr lang="ru-RU" b="1" dirty="0"/>
              <a:t>Безопасность:</a:t>
            </a:r>
            <a:r>
              <a:rPr lang="ru-RU" dirty="0"/>
              <a:t> Даже с ИИ водитель может перехватить управление.</a:t>
            </a:r>
            <a:endParaRPr lang="en" dirty="0"/>
          </a:p>
          <a:p>
            <a:pPr algn="ctr"/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A2BE3D5-E9FC-1F28-FFF5-8F63E4804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16" y="1425915"/>
            <a:ext cx="5021943" cy="334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2EAEF034-A32A-25D8-1F64-00DB7EC50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7371" y="1608124"/>
            <a:ext cx="6327322" cy="316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78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538AE-E3E6-A732-EBCB-AB4695276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err="1">
                <a:solidFill>
                  <a:srgbClr val="FFFFFF"/>
                </a:solidFill>
              </a:rPr>
              <a:t>Дроны-курьеры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37B4CD-EDEB-828F-F6C9-0F6DC1EBD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452" y="4697969"/>
            <a:ext cx="9208588" cy="1910690"/>
          </a:xfrm>
        </p:spPr>
        <p:txBody>
          <a:bodyPr/>
          <a:lstStyle/>
          <a:p>
            <a:pPr algn="ctr"/>
            <a:r>
              <a:rPr lang="ru-RU" b="1" dirty="0"/>
              <a:t>Дополнительные факты:</a:t>
            </a:r>
          </a:p>
          <a:p>
            <a:r>
              <a:rPr lang="ru-RU" b="1" dirty="0"/>
              <a:t>Скорость:</a:t>
            </a:r>
            <a:r>
              <a:rPr lang="ru-RU" dirty="0"/>
              <a:t> Дроны передвигаются со скоростью 50-80 км/ч.</a:t>
            </a:r>
          </a:p>
          <a:p>
            <a:r>
              <a:rPr lang="ru-RU" b="1" dirty="0"/>
              <a:t>Дальность:</a:t>
            </a:r>
            <a:r>
              <a:rPr lang="ru-RU" dirty="0"/>
              <a:t> Обычно до 20-30 км на одном заряде.</a:t>
            </a:r>
          </a:p>
          <a:p>
            <a:r>
              <a:rPr lang="ru-RU" b="1" dirty="0"/>
              <a:t>Безопасность:</a:t>
            </a:r>
            <a:r>
              <a:rPr lang="ru-RU" dirty="0"/>
              <a:t> Если дрон теряет связь, он автоматически возвращается на базу.</a:t>
            </a:r>
          </a:p>
          <a:p>
            <a:endParaRPr lang="ru-RU" dirty="0"/>
          </a:p>
        </p:txBody>
      </p:sp>
      <p:pic>
        <p:nvPicPr>
          <p:cNvPr id="4" name="Picture 6" descr="3Д модель Робот-курьер Ровер «Яндекса» - 143497 - Скачать с 3dbuy.ru">
            <a:extLst>
              <a:ext uri="{FF2B5EF4-FFF2-40B4-BE49-F238E27FC236}">
                <a16:creationId xmlns:a16="http://schemas.microsoft.com/office/drawing/2014/main" id="{8BAFFB79-F0D5-1687-4160-B1BCFA7773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255" y="1204685"/>
            <a:ext cx="4448629" cy="444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BD3C9F5-885A-A305-7B26-8E8BE26CB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5" b="8416"/>
          <a:stretch>
            <a:fillRect/>
          </a:stretch>
        </p:blipFill>
        <p:spPr bwMode="auto">
          <a:xfrm>
            <a:off x="-520044" y="365125"/>
            <a:ext cx="7142185" cy="401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7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88" name="Rectangle 7187">
            <a:extLst>
              <a:ext uri="{FF2B5EF4-FFF2-40B4-BE49-F238E27FC236}">
                <a16:creationId xmlns:a16="http://schemas.microsoft.com/office/drawing/2014/main" id="{A80A97F9-87C9-4710-B480-406EA55C9EC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90" name="Rectangle 7189">
            <a:extLst>
              <a:ext uri="{FF2B5EF4-FFF2-40B4-BE49-F238E27FC236}">
                <a16:creationId xmlns:a16="http://schemas.microsoft.com/office/drawing/2014/main" id="{6D6F0AC2-F229-46DE-A0A2-5CB386CE90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0" y="0"/>
            <a:ext cx="12188952" cy="6858000"/>
          </a:xfrm>
          <a:prstGeom prst="rect">
            <a:avLst/>
          </a:prstGeom>
          <a:solidFill>
            <a:schemeClr val="bg2">
              <a:lumMod val="90000"/>
              <a:lumOff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579974-8BAD-0E66-FE0A-E7DABC6C6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777240"/>
            <a:ext cx="7059598" cy="1827737"/>
          </a:xfrm>
        </p:spPr>
        <p:txBody>
          <a:bodyPr anchor="b">
            <a:normAutofit/>
          </a:bodyPr>
          <a:lstStyle/>
          <a:p>
            <a:r>
              <a:rPr lang="ru-RU" sz="4400" b="1" dirty="0"/>
              <a:t>Роботы-погрузчики</a:t>
            </a:r>
            <a:r>
              <a:rPr lang="ru-RU" sz="4400" dirty="0"/>
              <a:t>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C851E5-390F-947E-5419-C90D9B87C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240" y="2786743"/>
            <a:ext cx="7059598" cy="3390220"/>
          </a:xfrm>
        </p:spPr>
        <p:txBody>
          <a:bodyPr anchor="t">
            <a:normAutofit/>
          </a:bodyPr>
          <a:lstStyle/>
          <a:p>
            <a:r>
              <a:rPr lang="ru-RU" dirty="0"/>
              <a:t>Продуктовая розничная компания Х5 </a:t>
            </a:r>
            <a:r>
              <a:rPr lang="en" dirty="0"/>
              <a:t>Group</a:t>
            </a:r>
            <a:r>
              <a:rPr lang="ru-RU" dirty="0"/>
              <a:t>,</a:t>
            </a:r>
            <a:r>
              <a:rPr lang="ru-RU" b="1" dirty="0"/>
              <a:t> </a:t>
            </a:r>
            <a:r>
              <a:rPr lang="ru-RU" dirty="0"/>
              <a:t>управляющая </a:t>
            </a:r>
            <a:r>
              <a:rPr lang="ru-RU" b="1" dirty="0"/>
              <a:t>торговыми</a:t>
            </a:r>
            <a:r>
              <a:rPr lang="ru-RU" dirty="0"/>
              <a:t> сетями «Пятёрочка», «Перекрёсток», «Чижик», в 2024 г. запустила первую партию мобильных роботов-погрузчиков (</a:t>
            </a:r>
            <a:r>
              <a:rPr lang="en" dirty="0"/>
              <a:t>FMR) </a:t>
            </a:r>
            <a:r>
              <a:rPr lang="ru-RU" dirty="0"/>
              <a:t>в распределительном центре «Пятёрочки» на Новорижском шоссе в Подмосковье.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192" name="Rectangle 7191">
            <a:extLst>
              <a:ext uri="{FF2B5EF4-FFF2-40B4-BE49-F238E27FC236}">
                <a16:creationId xmlns:a16="http://schemas.microsoft.com/office/drawing/2014/main" id="{9F3CB34B-2F8F-4442-91D1-923678282D0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62100" y="0"/>
            <a:ext cx="3429000" cy="3429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2" name="Picture 4" descr="Роботизированные тележки AGV">
            <a:extLst>
              <a:ext uri="{FF2B5EF4-FFF2-40B4-BE49-F238E27FC236}">
                <a16:creationId xmlns:a16="http://schemas.microsoft.com/office/drawing/2014/main" id="{1B1B15C7-6E2B-83D3-363F-BEF13F003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86702" y="401896"/>
            <a:ext cx="3179796" cy="238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94" name="Rectangle 7193">
            <a:extLst>
              <a:ext uri="{FF2B5EF4-FFF2-40B4-BE49-F238E27FC236}">
                <a16:creationId xmlns:a16="http://schemas.microsoft.com/office/drawing/2014/main" id="{92AFC398-9263-43B8-98C4-6D97765B83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61200" y="3427200"/>
            <a:ext cx="3430800" cy="343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X5 начала использовать в РЦ мобильных роботов">
            <a:extLst>
              <a:ext uri="{FF2B5EF4-FFF2-40B4-BE49-F238E27FC236}">
                <a16:creationId xmlns:a16="http://schemas.microsoft.com/office/drawing/2014/main" id="{08C09565-BBE9-A693-55AC-A7EF8A0AA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9" r="24512" b="2"/>
          <a:stretch>
            <a:fillRect/>
          </a:stretch>
        </p:blipFill>
        <p:spPr bwMode="auto">
          <a:xfrm>
            <a:off x="9009321" y="3669112"/>
            <a:ext cx="2934559" cy="2934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A0BAFA-02EE-D093-2102-2AE16AB7B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Промышленные транспортные роботы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56DBE9FF-72BF-88E2-937A-3C6A7DAB067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29" y="2024544"/>
            <a:ext cx="5762172" cy="341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BFC41DB1-7DA2-BBB3-077D-97747B1A1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202" y="2975428"/>
            <a:ext cx="5431970" cy="362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07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elebrationVTI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ustom 10">
      <a:majorFont>
        <a:latin typeface="Gill Sans Nov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brationVTI" id="{BAD6E4D6-FB5F-472A-BAD2-154760D77BE0}" vid="{59D360FE-6438-46F1-A5A6-11415132A23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166</Words>
  <Application>Microsoft Office PowerPoint</Application>
  <PresentationFormat>Широкоэкранный</PresentationFormat>
  <Paragraphs>55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Gill Sans Nova</vt:lpstr>
      <vt:lpstr>Times New Roman</vt:lpstr>
      <vt:lpstr>CelebrationVTI</vt:lpstr>
      <vt:lpstr>Мобильная робототехника. Транспортные роботы.</vt:lpstr>
      <vt:lpstr>Цели урока</vt:lpstr>
      <vt:lpstr>Мобильная робототехника. Транспортные роботы.</vt:lpstr>
      <vt:lpstr>Мобильная робототехника. Транспортные роботы.</vt:lpstr>
      <vt:lpstr>Что такое мобильные роботы? </vt:lpstr>
      <vt:lpstr>Беспилотные автомобили</vt:lpstr>
      <vt:lpstr>Дроны-курьеры</vt:lpstr>
      <vt:lpstr>Роботы-погрузчики </vt:lpstr>
      <vt:lpstr>Промышленные транспортные роботы</vt:lpstr>
      <vt:lpstr>Перспективы и проблемы мобильной робототехники</vt:lpstr>
      <vt:lpstr>Итоги 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Мобильная робототехника. Транспортные роботы.</dc:title>
  <dc:creator>Admin</dc:creator>
  <cp:lastModifiedBy>Пользователь</cp:lastModifiedBy>
  <cp:revision>7</cp:revision>
  <dcterms:created xsi:type="dcterms:W3CDTF">2025-07-09T12:35:04Z</dcterms:created>
  <dcterms:modified xsi:type="dcterms:W3CDTF">2026-04-02T18:47:34Z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2025-07-25T16:06:21Z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03bd4979-5dd9-4166-b89d-8b6045c0a275</vt:lpwstr>
  </property>
  <property fmtid="{D5CDD505-2E9C-101B-9397-08002B2CF9AE}" pid="7" name="MSIP_Label_defa4170-0d19-0005-0004-bc88714345d2_ActionId">
    <vt:lpwstr>4bb35133-572b-47a5-9857-a997f6ebcc69</vt:lpwstr>
  </property>
  <property fmtid="{D5CDD505-2E9C-101B-9397-08002B2CF9AE}" pid="8" name="MSIP_Label_defa4170-0d19-0005-0004-bc88714345d2_ContentBits">
    <vt:lpwstr>0</vt:lpwstr>
  </property>
  <property fmtid="{D5CDD505-2E9C-101B-9397-08002B2CF9AE}" pid="9" name="MSIP_Label_defa4170-0d19-0005-0004-bc88714345d2_Tag">
    <vt:lpwstr>50, 3, 0, 1</vt:lpwstr>
  </property>
</Properties>
</file>