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302" r:id="rId12"/>
    <p:sldId id="299" r:id="rId13"/>
    <p:sldId id="300" r:id="rId14"/>
    <p:sldId id="298" r:id="rId15"/>
    <p:sldId id="303" r:id="rId16"/>
    <p:sldId id="265" r:id="rId17"/>
    <p:sldId id="266" r:id="rId18"/>
    <p:sldId id="275" r:id="rId19"/>
    <p:sldId id="277" r:id="rId20"/>
    <p:sldId id="264" r:id="rId21"/>
    <p:sldId id="272" r:id="rId22"/>
    <p:sldId id="283" r:id="rId23"/>
    <p:sldId id="274" r:id="rId24"/>
    <p:sldId id="281" r:id="rId25"/>
    <p:sldId id="278" r:id="rId26"/>
    <p:sldId id="273" r:id="rId27"/>
    <p:sldId id="258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0070C4"/>
    <a:srgbClr val="005A9E"/>
    <a:srgbClr val="0067B4"/>
    <a:srgbClr val="00359E"/>
    <a:srgbClr val="FF505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3" autoAdjust="0"/>
    <p:restoredTop sz="94660"/>
  </p:normalViewPr>
  <p:slideViewPr>
    <p:cSldViewPr snapToGrid="0">
      <p:cViewPr varScale="1">
        <p:scale>
          <a:sx n="79" d="100"/>
          <a:sy n="79" d="100"/>
        </p:scale>
        <p:origin x="-84" y="-6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CA1D5-BA62-4D6A-A46C-660C1745AA7C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7256D-81B6-47E7-94C3-3AD7A01DA0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5779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CA1D5-BA62-4D6A-A46C-660C1745AA7C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7256D-81B6-47E7-94C3-3AD7A01DA0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0031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CA1D5-BA62-4D6A-A46C-660C1745AA7C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7256D-81B6-47E7-94C3-3AD7A01DA0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526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CA1D5-BA62-4D6A-A46C-660C1745AA7C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7256D-81B6-47E7-94C3-3AD7A01DA0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6692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CA1D5-BA62-4D6A-A46C-660C1745AA7C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7256D-81B6-47E7-94C3-3AD7A01DA0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6766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CA1D5-BA62-4D6A-A46C-660C1745AA7C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7256D-81B6-47E7-94C3-3AD7A01DA0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5631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CA1D5-BA62-4D6A-A46C-660C1745AA7C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7256D-81B6-47E7-94C3-3AD7A01DA0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4516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CA1D5-BA62-4D6A-A46C-660C1745AA7C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7256D-81B6-47E7-94C3-3AD7A01DA0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7748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CA1D5-BA62-4D6A-A46C-660C1745AA7C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7256D-81B6-47E7-94C3-3AD7A01DA0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8311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CA1D5-BA62-4D6A-A46C-660C1745AA7C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7256D-81B6-47E7-94C3-3AD7A01DA0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0785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CA1D5-BA62-4D6A-A46C-660C1745AA7C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7256D-81B6-47E7-94C3-3AD7A01DA0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3213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3CA1D5-BA62-4D6A-A46C-660C1745AA7C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7256D-81B6-47E7-94C3-3AD7A01DA0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4591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kipmu.ru/den-narodnogo-edinstva-interesnye-fakty/" TargetMode="External"/><Relationship Id="rId13" Type="http://schemas.openxmlformats.org/officeDocument/2006/relationships/hyperlink" Target="https://oir.mobi/649755-abstraktnyj-fon-rossija.html" TargetMode="External"/><Relationship Id="rId18" Type="http://schemas.openxmlformats.org/officeDocument/2006/relationships/hyperlink" Target="https://argumenti.ru/history/2020/02/651430" TargetMode="External"/><Relationship Id="rId3" Type="http://schemas.openxmlformats.org/officeDocument/2006/relationships/hyperlink" Target="https://www.beesona.ru/id43742/playcast/259379/" TargetMode="External"/><Relationship Id="rId7" Type="http://schemas.openxmlformats.org/officeDocument/2006/relationships/hyperlink" Target="https://tass.ru/obschestvo/9899093" TargetMode="External"/><Relationship Id="rId12" Type="http://schemas.openxmlformats.org/officeDocument/2006/relationships/hyperlink" Target="https://ecolis.ru/law/kuzma-minin-vvodit-nalog-v-nizhnem-nov/" TargetMode="External"/><Relationship Id="rId17" Type="http://schemas.openxmlformats.org/officeDocument/2006/relationships/hyperlink" Target="https://a-minin.ru/kozma-zakharych-minin-sukhoruk-i-ego-slo/" TargetMode="External"/><Relationship Id="rId2" Type="http://schemas.openxmlformats.org/officeDocument/2006/relationships/hyperlink" Target="https://chetelecom.ru/%D1%81-%D0%B4%D0%BD%D0%B5%D0%BC-%D0%BD%D0%B0%D1%80%D0%BE%D0%B4%D0%BD%D0%BE%D0%B3%D0%BE-%D0%B5%D0%B4%D0%B8%D0%BD%D1%81%D1%82%D0%B2%D0%B0/" TargetMode="External"/><Relationship Id="rId16" Type="http://schemas.openxmlformats.org/officeDocument/2006/relationships/hyperlink" Target="https://a-minin.ru/kak-budut-vosstanavlivat-pamyatnik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vk.com/@molodegbrb-otvety-na-voprosy-viktoriny-posvyaschennoi-dnu-narodnogo-edi" TargetMode="External"/><Relationship Id="rId11" Type="http://schemas.openxmlformats.org/officeDocument/2006/relationships/hyperlink" Target="https://www.nkj.ru/archive/articles/3363/" TargetMode="External"/><Relationship Id="rId5" Type="http://schemas.openxmlformats.org/officeDocument/2006/relationships/hyperlink" Target="http://www.admbal.ru/news/viktorina-soglasie-edinstvo-vera-posvyashchennaya-dnyu-narodnogo-edinstva/" TargetMode="External"/><Relationship Id="rId15" Type="http://schemas.openxmlformats.org/officeDocument/2006/relationships/hyperlink" Target="https://putidorogi-nn.ru/evropa/930-kazanskij-sobor-v-moskve" TargetMode="External"/><Relationship Id="rId10" Type="http://schemas.openxmlformats.org/officeDocument/2006/relationships/hyperlink" Target="https://www.zharar.com/rus/stihi/12300-november_4_edinstva.html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s://detskiychas.ru/victorina/den_narodnogo_edinstva/" TargetMode="External"/><Relationship Id="rId9" Type="http://schemas.openxmlformats.org/officeDocument/2006/relationships/hyperlink" Target="https://ruk.1sept.ru/view_article.php?ID=200902015" TargetMode="External"/><Relationship Id="rId14" Type="http://schemas.openxmlformats.org/officeDocument/2006/relationships/hyperlink" Target="https://pravdoiskatel77.livejournal.com/11033156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40000"/>
            </a:schemeClr>
          </a:solidFill>
          <a:ln w="38100" cmpd="sng"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" y="1105298"/>
            <a:ext cx="12191999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5400" b="1" dirty="0" smtClean="0">
              <a:ln w="12700">
                <a:solidFill>
                  <a:srgbClr val="0070C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tra" pitchFamily="2" charset="0"/>
            </a:endParaRPr>
          </a:p>
          <a:p>
            <a:pPr algn="ctr"/>
            <a:r>
              <a:rPr lang="ru-RU" sz="5400" b="1" dirty="0" smtClean="0">
                <a:ln w="12700">
                  <a:solidFill>
                    <a:srgbClr val="0070C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tra" pitchFamily="2" charset="0"/>
              </a:rPr>
              <a:t>«</a:t>
            </a:r>
            <a:r>
              <a:rPr lang="ru-RU" sz="8800" b="1" dirty="0" smtClean="0">
                <a:ln w="12700">
                  <a:solidFill>
                    <a:srgbClr val="0070C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tra" pitchFamily="2" charset="0"/>
              </a:rPr>
              <a:t>В единстве – сила</a:t>
            </a:r>
            <a:r>
              <a:rPr lang="ru-RU" sz="5400" b="1" dirty="0" smtClean="0">
                <a:ln w="12700">
                  <a:solidFill>
                    <a:srgbClr val="0070C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tra" pitchFamily="2" charset="0"/>
              </a:rPr>
              <a:t>»</a:t>
            </a:r>
            <a:endParaRPr lang="ru-RU" sz="5400" b="1" dirty="0">
              <a:ln w="12700">
                <a:solidFill>
                  <a:srgbClr val="0070C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tra" pitchFamily="2" charset="0"/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1627893" y="6326643"/>
            <a:ext cx="456225" cy="4659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23698" y="2857585"/>
            <a:ext cx="73782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Посвящается </a:t>
            </a:r>
            <a:r>
              <a:rPr lang="ru-RU" sz="2800" b="1" i="1" dirty="0" smtClean="0">
                <a:solidFill>
                  <a:srgbClr val="002060"/>
                </a:solidFill>
              </a:rPr>
              <a:t>Дню народного единства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78305" y="613611"/>
            <a:ext cx="99627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Интеллектуально- познавательная игра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6212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8958" y="505326"/>
            <a:ext cx="975761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i="1" dirty="0" smtClean="0">
                <a:solidFill>
                  <a:srgbClr val="FF0000"/>
                </a:solidFill>
                <a:latin typeface="Book Antiqua" pitchFamily="18" charset="0"/>
              </a:rPr>
              <a:t>3 тур</a:t>
            </a:r>
          </a:p>
          <a:p>
            <a:pPr algn="ctr"/>
            <a:endParaRPr lang="ru-RU" sz="8000" b="1" i="1" dirty="0" smtClean="0">
              <a:solidFill>
                <a:schemeClr val="accent1">
                  <a:lumMod val="75000"/>
                </a:schemeClr>
              </a:solidFill>
              <a:latin typeface="Book Antiqua" pitchFamily="18" charset="0"/>
            </a:endParaRPr>
          </a:p>
          <a:p>
            <a:pPr algn="ctr"/>
            <a:r>
              <a:rPr lang="ru-RU" sz="8000" b="1" i="1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Самый быстрый</a:t>
            </a:r>
          </a:p>
          <a:p>
            <a:pPr algn="ctr"/>
            <a:endParaRPr lang="ru-RU" sz="7200" b="1" i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8958" y="505326"/>
            <a:ext cx="975761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i="1" dirty="0" smtClean="0">
                <a:solidFill>
                  <a:srgbClr val="FF0000"/>
                </a:solidFill>
                <a:latin typeface="Book Antiqua" pitchFamily="18" charset="0"/>
              </a:rPr>
              <a:t>4 тур</a:t>
            </a:r>
          </a:p>
          <a:p>
            <a:pPr algn="ctr"/>
            <a:endParaRPr lang="ru-RU" sz="8000" b="1" i="1" dirty="0" smtClean="0">
              <a:solidFill>
                <a:schemeClr val="accent1">
                  <a:lumMod val="75000"/>
                </a:schemeClr>
              </a:solidFill>
              <a:latin typeface="Book Antiqua" pitchFamily="18" charset="0"/>
            </a:endParaRPr>
          </a:p>
          <a:p>
            <a:pPr algn="ctr"/>
            <a:r>
              <a:rPr lang="ru-RU" sz="8000" b="1" i="1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Шарады</a:t>
            </a:r>
          </a:p>
          <a:p>
            <a:pPr algn="ctr"/>
            <a:endParaRPr lang="ru-RU" sz="7200" b="1" i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2701385" y="189942"/>
            <a:ext cx="717856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Отгадайте слова, в которых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Древняя Русь  разместилась.</a:t>
            </a:r>
            <a:endParaRPr kumimoji="0" lang="ru-RU" sz="4800" b="1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35116" y="1876927"/>
            <a:ext cx="41629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/>
              <a:t>_ РУС _ Ь    </a:t>
            </a:r>
            <a:endParaRPr lang="ru-RU" sz="6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47344" y="2983043"/>
            <a:ext cx="56213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/>
              <a:t>_РУС _ _ _ Ь    </a:t>
            </a:r>
            <a:endParaRPr lang="ru-RU" sz="6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077324" y="4482058"/>
            <a:ext cx="50816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/>
              <a:t>_ _ РУС _ _ Ь    </a:t>
            </a:r>
            <a:endParaRPr lang="ru-RU" sz="60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0" y="0"/>
            <a:ext cx="119171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464646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Отгадайте слова, в которых раскинулась 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Российская Федерация - РФ.</a:t>
            </a:r>
            <a:endParaRPr kumimoji="0" lang="ru-RU" sz="4800" b="1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42413" y="1499016"/>
            <a:ext cx="457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/>
              <a:t>_ РФ _ </a:t>
            </a:r>
            <a:r>
              <a:rPr lang="ru-RU" sz="6000" dirty="0" smtClean="0"/>
              <a:t>  </a:t>
            </a:r>
            <a:endParaRPr lang="ru-RU" sz="6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37679" y="2668249"/>
            <a:ext cx="340276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/>
              <a:t>_ _ РФ  </a:t>
            </a:r>
            <a:endParaRPr lang="ru-RU" sz="6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71350" y="3933881"/>
            <a:ext cx="272061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/>
              <a:t>_ _ РФ  </a:t>
            </a:r>
            <a:r>
              <a:rPr lang="ru-RU" dirty="0" smtClean="0"/>
              <a:t> 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92459" y="5282996"/>
            <a:ext cx="577433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/>
              <a:t>_ РФ _ _ Р _ Ф _ _   </a:t>
            </a:r>
            <a:r>
              <a:rPr lang="ru-RU" b="1" dirty="0" smtClean="0"/>
              <a:t> </a:t>
            </a:r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8958" y="505326"/>
            <a:ext cx="975761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i="1" dirty="0" smtClean="0">
                <a:solidFill>
                  <a:srgbClr val="FF0000"/>
                </a:solidFill>
                <a:latin typeface="Book Antiqua" pitchFamily="18" charset="0"/>
              </a:rPr>
              <a:t>5 тур</a:t>
            </a:r>
          </a:p>
          <a:p>
            <a:pPr algn="ctr"/>
            <a:endParaRPr lang="ru-RU" sz="8000" b="1" i="1" dirty="0" smtClean="0">
              <a:solidFill>
                <a:schemeClr val="accent1">
                  <a:lumMod val="75000"/>
                </a:schemeClr>
              </a:solidFill>
              <a:latin typeface="Book Antiqua" pitchFamily="18" charset="0"/>
            </a:endParaRPr>
          </a:p>
          <a:p>
            <a:pPr algn="ctr"/>
            <a:r>
              <a:rPr lang="ru-RU" sz="8000" b="1" i="1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Народный</a:t>
            </a:r>
          </a:p>
          <a:p>
            <a:pPr algn="ctr"/>
            <a:endParaRPr lang="ru-RU" sz="7200" b="1" i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8958" y="505326"/>
            <a:ext cx="975761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i="1" dirty="0" smtClean="0">
                <a:solidFill>
                  <a:srgbClr val="FF0000"/>
                </a:solidFill>
                <a:latin typeface="Book Antiqua" pitchFamily="18" charset="0"/>
              </a:rPr>
              <a:t>6 тур</a:t>
            </a:r>
          </a:p>
          <a:p>
            <a:pPr algn="ctr"/>
            <a:endParaRPr lang="ru-RU" sz="8000" b="1" i="1" dirty="0" smtClean="0">
              <a:solidFill>
                <a:schemeClr val="accent1">
                  <a:lumMod val="75000"/>
                </a:schemeClr>
              </a:solidFill>
              <a:latin typeface="Book Antiqua" pitchFamily="18" charset="0"/>
            </a:endParaRPr>
          </a:p>
          <a:p>
            <a:pPr algn="ctr"/>
            <a:r>
              <a:rPr lang="ru-RU" sz="8000" b="1" i="1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Исторический</a:t>
            </a:r>
          </a:p>
          <a:p>
            <a:pPr algn="ctr"/>
            <a:endParaRPr lang="ru-RU" sz="7200" b="1" i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1627893" y="6326643"/>
            <a:ext cx="456225" cy="465933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723331" y="450375"/>
            <a:ext cx="10795380" cy="1214651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70C0"/>
                </a:solidFill>
              </a:rPr>
              <a:t>Когда отмечается государственный праздник День народного единства</a:t>
            </a:r>
            <a:r>
              <a:rPr lang="ru-RU" sz="3200" b="1" dirty="0" smtClean="0">
                <a:solidFill>
                  <a:srgbClr val="0070C0"/>
                </a:solidFill>
              </a:rPr>
              <a:t>?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7336647" y="2076736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12 июня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7336647" y="3127615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23 февраля 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7336647" y="5229373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4 ноября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7336647" y="4178500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7 ноября 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9" name="Picture 2" descr="https://www.beesona.ru/upload/612/bb8a5fe575bd96354192073871a7b23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4909056" y="3998793"/>
            <a:ext cx="2404633" cy="285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723331" y="1993847"/>
            <a:ext cx="65903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4D5156"/>
                </a:solidFill>
              </a:rPr>
              <a:t>Этот день занимает особое место среди </a:t>
            </a:r>
            <a:r>
              <a:rPr lang="ru-RU" sz="2000" dirty="0" smtClean="0">
                <a:solidFill>
                  <a:srgbClr val="4D5156"/>
                </a:solidFill>
              </a:rPr>
              <a:t>государственных праздников </a:t>
            </a:r>
            <a:r>
              <a:rPr lang="ru-RU" sz="2000" dirty="0">
                <a:solidFill>
                  <a:srgbClr val="4D5156"/>
                </a:solidFill>
              </a:rPr>
              <a:t>современной России. Он связан с событиями 1612 года – подвигом наших предков, которые сплотились во имя свободы и независимости Родины. История России учит нас: порознь, поодиночке не сделать того, что можно сделать вместе.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342830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5E0B3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знак завершения 5"/>
          <p:cNvSpPr/>
          <p:nvPr/>
        </p:nvSpPr>
        <p:spPr>
          <a:xfrm>
            <a:off x="7336647" y="3127614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2005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1627893" y="6326643"/>
            <a:ext cx="456225" cy="465933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723331" y="450375"/>
            <a:ext cx="10795380" cy="1214651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70C0"/>
                </a:solidFill>
              </a:rPr>
              <a:t>В каком году в России начали отмечать День народного единства?</a:t>
            </a: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7336647" y="2076736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2010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7336647" y="4178492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2000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7336647" y="5229373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1995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9" name="Picture 2" descr="https://www.beesona.ru/upload/612/bb8a5fe575bd96354192073871a7b23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4909056" y="3998793"/>
            <a:ext cx="2404633" cy="285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02593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5E0B3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1627893" y="6326643"/>
            <a:ext cx="456225" cy="465933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723331" y="450375"/>
            <a:ext cx="10795380" cy="1214651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70C0"/>
                </a:solidFill>
              </a:rPr>
              <a:t>Какое событие произошло в истории нашей страны в первой половине 17 века?</a:t>
            </a: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7336647" y="2076736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0070C0"/>
                </a:solidFill>
              </a:rPr>
              <a:t>Нашествие </a:t>
            </a:r>
            <a:r>
              <a:rPr lang="ru-RU" sz="2200" b="1" dirty="0">
                <a:solidFill>
                  <a:srgbClr val="0070C0"/>
                </a:solidFill>
              </a:rPr>
              <a:t>татаро-монгольского ига</a:t>
            </a: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7336647" y="3127615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0070C0"/>
                </a:solidFill>
              </a:rPr>
              <a:t>Нападение крестоносцев</a:t>
            </a:r>
            <a:endParaRPr lang="ru-RU" sz="2200" b="1" dirty="0">
              <a:solidFill>
                <a:srgbClr val="0070C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7336647" y="5229373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0070C0"/>
                </a:solidFill>
              </a:rPr>
              <a:t>Бояре посадили на престол польского </a:t>
            </a:r>
            <a:r>
              <a:rPr lang="ru-RU" sz="2200" b="1" dirty="0">
                <a:solidFill>
                  <a:srgbClr val="0070C0"/>
                </a:solidFill>
              </a:rPr>
              <a:t>королевича</a:t>
            </a: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7336647" y="4178500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rgbClr val="0070C0"/>
                </a:solidFill>
              </a:rPr>
              <a:t>Москву захватил Наполеон</a:t>
            </a:r>
          </a:p>
        </p:txBody>
      </p:sp>
      <p:pic>
        <p:nvPicPr>
          <p:cNvPr id="9" name="Picture 2" descr="https://www.beesona.ru/upload/612/bb8a5fe575bd96354192073871a7b23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4909056" y="3998793"/>
            <a:ext cx="2404633" cy="285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21998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5E0B3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знак завершения 5"/>
          <p:cNvSpPr/>
          <p:nvPr/>
        </p:nvSpPr>
        <p:spPr>
          <a:xfrm>
            <a:off x="7336647" y="3127614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Романовы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1627893" y="6326643"/>
            <a:ext cx="456225" cy="465933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723331" y="450375"/>
            <a:ext cx="10795380" cy="1214651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70C0"/>
                </a:solidFill>
              </a:rPr>
              <a:t>Представители какой династии </a:t>
            </a:r>
            <a:r>
              <a:rPr lang="ru-RU" sz="3200" b="1" dirty="0" smtClean="0">
                <a:solidFill>
                  <a:srgbClr val="0070C0"/>
                </a:solidFill>
              </a:rPr>
              <a:t>заняли престол </a:t>
            </a:r>
            <a:r>
              <a:rPr lang="ru-RU" sz="3200" b="1" dirty="0">
                <a:solidFill>
                  <a:srgbClr val="0070C0"/>
                </a:solidFill>
              </a:rPr>
              <a:t>после Смутного времени?</a:t>
            </a: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7336647" y="2076736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Рюриковичи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7336647" y="4178492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Орловы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7336647" y="5229373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Годуновы 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9" name="Picture 2" descr="https://www.beesona.ru/upload/612/bb8a5fe575bd96354192073871a7b23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4909056" y="3998793"/>
            <a:ext cx="2404633" cy="285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968042" y="1846862"/>
            <a:ext cx="4328236" cy="4411541"/>
            <a:chOff x="954395" y="1847445"/>
            <a:chExt cx="4328236" cy="4411541"/>
          </a:xfrm>
        </p:grpSpPr>
        <p:pic>
          <p:nvPicPr>
            <p:cNvPr id="5122" name="Picture 2" descr="Первый Романов. Как царь Михаил Фёдорович царствовал, но не правил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3265" y="2737168"/>
              <a:ext cx="2770496" cy="3521818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Прямоугольник 7"/>
            <p:cNvSpPr/>
            <p:nvPr/>
          </p:nvSpPr>
          <p:spPr>
            <a:xfrm>
              <a:off x="954395" y="1847445"/>
              <a:ext cx="432823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/>
              <a:r>
                <a:rPr lang="ru-RU" sz="2000" dirty="0">
                  <a:solidFill>
                    <a:srgbClr val="000000"/>
                  </a:solidFill>
                </a:rPr>
                <a:t>Первый </a:t>
              </a:r>
              <a:r>
                <a:rPr lang="ru-RU" sz="2000" dirty="0" smtClean="0">
                  <a:solidFill>
                    <a:srgbClr val="000000"/>
                  </a:solidFill>
                </a:rPr>
                <a:t>Романов: Михаил Фёдорович</a:t>
              </a:r>
            </a:p>
            <a:p>
              <a:pPr algn="ctr" fontAlgn="base"/>
              <a:r>
                <a:rPr lang="ru-RU" sz="2000" i="0" dirty="0" smtClean="0">
                  <a:solidFill>
                    <a:srgbClr val="000000"/>
                  </a:solidFill>
                  <a:effectLst/>
                </a:rPr>
                <a:t>1596-1645гг.</a:t>
              </a:r>
              <a:endParaRPr lang="ru-RU" sz="2000" i="0" dirty="0">
                <a:solidFill>
                  <a:srgbClr val="000000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179842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5E0B3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cf2.ppt-online.org/files2/slide/t/tXHVMOW5G4u6IFspqbcCYSB0jLPmRxZln9Nokafv8i/slide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0242" y="0"/>
            <a:ext cx="8795086" cy="649823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знак завершения 5"/>
          <p:cNvSpPr/>
          <p:nvPr/>
        </p:nvSpPr>
        <p:spPr>
          <a:xfrm>
            <a:off x="7336647" y="2076734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</a:rPr>
              <a:t>К. Минин, Д. Пожарский </a:t>
            </a:r>
            <a:endParaRPr lang="ru-RU" sz="26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1627893" y="6326643"/>
            <a:ext cx="456225" cy="465933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723331" y="450375"/>
            <a:ext cx="10795380" cy="1214651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70C0"/>
                </a:solidFill>
              </a:rPr>
              <a:t>Кто является героями </a:t>
            </a:r>
            <a:r>
              <a:rPr lang="ru-RU" sz="3200" b="1" dirty="0" smtClean="0">
                <a:solidFill>
                  <a:srgbClr val="0070C0"/>
                </a:solidFill>
              </a:rPr>
              <a:t>праздника Дня народного единства?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7336647" y="3127612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</a:rPr>
              <a:t>А. Суворов, П. Румянцев </a:t>
            </a:r>
            <a:endParaRPr lang="ru-RU" sz="26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7336647" y="4178492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</a:rPr>
              <a:t>М. Кутузов, П. Багратион </a:t>
            </a:r>
            <a:endParaRPr lang="ru-RU" sz="26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7336647" y="5229373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</a:rPr>
              <a:t>Г. Жуков, И. Сталин  </a:t>
            </a:r>
            <a:endParaRPr lang="ru-RU" sz="2600" b="1" dirty="0">
              <a:solidFill>
                <a:srgbClr val="0070C0"/>
              </a:solidFill>
            </a:endParaRPr>
          </a:p>
        </p:txBody>
      </p:sp>
      <p:pic>
        <p:nvPicPr>
          <p:cNvPr id="9" name="Picture 2" descr="https://www.beesona.ru/upload/612/bb8a5fe575bd96354192073871a7b23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4909056" y="3998793"/>
            <a:ext cx="2404633" cy="285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723331" y="1973450"/>
            <a:ext cx="66133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111111"/>
                </a:solidFill>
              </a:rPr>
              <a:t>К. Минин </a:t>
            </a:r>
            <a:r>
              <a:rPr lang="ru-RU" dirty="0">
                <a:solidFill>
                  <a:srgbClr val="111111"/>
                </a:solidFill>
              </a:rPr>
              <a:t>и </a:t>
            </a:r>
            <a:r>
              <a:rPr lang="ru-RU" dirty="0" smtClean="0">
                <a:solidFill>
                  <a:srgbClr val="111111"/>
                </a:solidFill>
              </a:rPr>
              <a:t>Д. Пожарский </a:t>
            </a:r>
            <a:r>
              <a:rPr lang="ru-RU" dirty="0">
                <a:solidFill>
                  <a:srgbClr val="111111"/>
                </a:solidFill>
              </a:rPr>
              <a:t>возглавили народное ополчение в 1611-1612 </a:t>
            </a:r>
            <a:r>
              <a:rPr lang="ru-RU" dirty="0" err="1" smtClean="0">
                <a:solidFill>
                  <a:srgbClr val="111111"/>
                </a:solidFill>
              </a:rPr>
              <a:t>г.г</a:t>
            </a:r>
            <a:r>
              <a:rPr lang="ru-RU" dirty="0" smtClean="0">
                <a:solidFill>
                  <a:srgbClr val="111111"/>
                </a:solidFill>
              </a:rPr>
              <a:t>., </a:t>
            </a:r>
            <a:r>
              <a:rPr lang="ru-RU" dirty="0">
                <a:solidFill>
                  <a:srgbClr val="111111"/>
                </a:solidFill>
              </a:rPr>
              <a:t>в </a:t>
            </a:r>
            <a:r>
              <a:rPr lang="ru-RU" dirty="0" smtClean="0">
                <a:solidFill>
                  <a:srgbClr val="111111"/>
                </a:solidFill>
              </a:rPr>
              <a:t>тяжелый </a:t>
            </a:r>
            <a:r>
              <a:rPr lang="ru-RU" dirty="0">
                <a:solidFill>
                  <a:srgbClr val="111111"/>
                </a:solidFill>
              </a:rPr>
              <a:t>для страны период, когда происходило открытое наступление польской армии и интервенция страны. Дать организованный отпор врагу не удавалось, необходимо было централизовать освободительные движения. </a:t>
            </a:r>
            <a:r>
              <a:rPr lang="ru-RU" dirty="0" smtClean="0">
                <a:solidFill>
                  <a:srgbClr val="111111"/>
                </a:solidFill>
              </a:rPr>
              <a:t>Пожарскому </a:t>
            </a:r>
            <a:r>
              <a:rPr lang="ru-RU" dirty="0">
                <a:solidFill>
                  <a:srgbClr val="111111"/>
                </a:solidFill>
              </a:rPr>
              <a:t>и </a:t>
            </a:r>
            <a:r>
              <a:rPr lang="ru-RU" dirty="0" smtClean="0">
                <a:solidFill>
                  <a:srgbClr val="111111"/>
                </a:solidFill>
              </a:rPr>
              <a:t>Минину </a:t>
            </a:r>
            <a:r>
              <a:rPr lang="ru-RU" dirty="0">
                <a:solidFill>
                  <a:srgbClr val="111111"/>
                </a:solidFill>
              </a:rPr>
              <a:t>это удалось. Они организовали сопротивление врагу, собрав второе ополчение. Первое распалось из-за распрей между казаками и дворянами.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79130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5E0B3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1627893" y="6326643"/>
            <a:ext cx="456225" cy="465933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723331" y="450375"/>
            <a:ext cx="10795380" cy="1214651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Какова роль Кузьмы Минина в истории страны?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7336647" y="2076736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0070C0"/>
                </a:solidFill>
              </a:rPr>
              <a:t>Благословил войско ополчения на штурм Москвы</a:t>
            </a:r>
            <a:endParaRPr lang="ru-RU" sz="22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7336647" y="3127615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0070C0"/>
                </a:solidFill>
              </a:rPr>
              <a:t>Предложил отмечать День народного единства</a:t>
            </a:r>
            <a:endParaRPr lang="ru-RU" sz="2200" b="1" dirty="0">
              <a:solidFill>
                <a:srgbClr val="0070C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7336647" y="5229373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0070C0"/>
                </a:solidFill>
              </a:rPr>
              <a:t>Поднял народ Нижнего Новгорода на ополчение </a:t>
            </a:r>
            <a:endParaRPr lang="ru-RU" sz="22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7336647" y="4178500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0070C0"/>
                </a:solidFill>
              </a:rPr>
              <a:t>Был избран на престол после Смутного времени</a:t>
            </a:r>
            <a:endParaRPr lang="ru-RU" sz="2200" b="1" dirty="0">
              <a:solidFill>
                <a:srgbClr val="0070C0"/>
              </a:solidFill>
            </a:endParaRPr>
          </a:p>
        </p:txBody>
      </p:sp>
      <p:pic>
        <p:nvPicPr>
          <p:cNvPr id="9" name="Picture 2" descr="https://www.beesona.ru/upload/612/bb8a5fe575bd96354192073871a7b23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4909056" y="3998793"/>
            <a:ext cx="2404633" cy="285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06864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5E0B3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знак завершения 5"/>
          <p:cNvSpPr/>
          <p:nvPr/>
        </p:nvSpPr>
        <p:spPr>
          <a:xfrm>
            <a:off x="7336647" y="2076734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70C0"/>
                </a:solidFill>
              </a:rPr>
              <a:t>Федор Иванович</a:t>
            </a:r>
          </a:p>
        </p:txBody>
      </p:sp>
      <p:pic>
        <p:nvPicPr>
          <p:cNvPr id="3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1627893" y="6326643"/>
            <a:ext cx="456225" cy="465933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723331" y="450375"/>
            <a:ext cx="10795380" cy="1214651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rgbClr val="0070C0"/>
                </a:solidFill>
              </a:rPr>
              <a:t>В 1612 </a:t>
            </a:r>
            <a:r>
              <a:rPr lang="ru-RU" sz="2500" b="1" dirty="0" smtClean="0">
                <a:solidFill>
                  <a:srgbClr val="0070C0"/>
                </a:solidFill>
              </a:rPr>
              <a:t>г. </a:t>
            </a:r>
            <a:r>
              <a:rPr lang="ru-RU" sz="2500" b="1" dirty="0">
                <a:solidFill>
                  <a:srgbClr val="0070C0"/>
                </a:solidFill>
              </a:rPr>
              <a:t>Ярославль фактически был столицей: здесь пребывал «Совет всея земли», ополчение, чеканилась монета – ярославская копейка. Какой царь был изображен на этой монете?</a:t>
            </a: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7336647" y="3127612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Пётр </a:t>
            </a:r>
            <a:r>
              <a:rPr lang="en-US" sz="3200" b="1" dirty="0" smtClean="0">
                <a:solidFill>
                  <a:srgbClr val="0070C0"/>
                </a:solidFill>
              </a:rPr>
              <a:t>I</a:t>
            </a:r>
            <a:r>
              <a:rPr lang="ru-RU" sz="3200" b="1" dirty="0" smtClean="0">
                <a:solidFill>
                  <a:srgbClr val="0070C0"/>
                </a:solidFill>
              </a:rPr>
              <a:t>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7336647" y="4178492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Иван Грозный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7336647" y="5229373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Николай </a:t>
            </a:r>
            <a:r>
              <a:rPr lang="en-US" sz="3200" b="1" dirty="0">
                <a:solidFill>
                  <a:srgbClr val="0070C0"/>
                </a:solidFill>
              </a:rPr>
              <a:t>II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9" name="Picture 2" descr="https://www.beesona.ru/upload/612/bb8a5fe575bd96354192073871a7b23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4909056" y="3998793"/>
            <a:ext cx="2404633" cy="285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49354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5E0B3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знак завершения 5"/>
          <p:cNvSpPr/>
          <p:nvPr/>
        </p:nvSpPr>
        <p:spPr>
          <a:xfrm>
            <a:off x="7336647" y="3127614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В Москве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1627893" y="6326643"/>
            <a:ext cx="456225" cy="465933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723331" y="450375"/>
            <a:ext cx="10795380" cy="1214651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70C0"/>
                </a:solidFill>
              </a:rPr>
              <a:t>Где установлен памятник </a:t>
            </a:r>
            <a:r>
              <a:rPr lang="ru-RU" sz="3200" b="1" dirty="0" smtClean="0">
                <a:solidFill>
                  <a:srgbClr val="0070C0"/>
                </a:solidFill>
              </a:rPr>
              <a:t>«Гражданину </a:t>
            </a:r>
            <a:r>
              <a:rPr lang="ru-RU" sz="3200" b="1" dirty="0">
                <a:solidFill>
                  <a:srgbClr val="0070C0"/>
                </a:solidFill>
              </a:rPr>
              <a:t>Минину и князю Пожарскому от благодарной </a:t>
            </a:r>
            <a:r>
              <a:rPr lang="ru-RU" sz="3200" b="1" dirty="0" smtClean="0">
                <a:solidFill>
                  <a:srgbClr val="0070C0"/>
                </a:solidFill>
              </a:rPr>
              <a:t>России»?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7336647" y="2076736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В Рязани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7336647" y="4178492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В Ярославле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7336647" y="5229373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В Санкт-Петербурге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9" name="Picture 2" descr="https://www.beesona.ru/upload/612/bb8a5fe575bd96354192073871a7b23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4909056" y="3998793"/>
            <a:ext cx="2404633" cy="285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ак будут восстанавливать памятник Минину и Пожарскому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087683" y="2715906"/>
            <a:ext cx="3484319" cy="30481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94775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5E0B3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1627893" y="6326643"/>
            <a:ext cx="456225" cy="465933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723331" y="450375"/>
            <a:ext cx="10795380" cy="1214651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70C0"/>
                </a:solidFill>
              </a:rPr>
              <a:t>Как назывались записи по годам событий </a:t>
            </a:r>
          </a:p>
          <a:p>
            <a:pPr algn="ctr"/>
            <a:r>
              <a:rPr lang="ru-RU" sz="3200" b="1" dirty="0">
                <a:solidFill>
                  <a:srgbClr val="0070C0"/>
                </a:solidFill>
              </a:rPr>
              <a:t>в XI – XVI в.в.?</a:t>
            </a: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7336647" y="2076736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Прописи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7336647" y="3127615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Былины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7336647" y="4178494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Летописи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7336647" y="5229373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Сказания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9" name="Picture 2" descr="https://www.beesona.ru/upload/612/bb8a5fe575bd96354192073871a7b23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4909056" y="3998793"/>
            <a:ext cx="2404633" cy="285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88610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5E0B3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знак завершения 5"/>
          <p:cNvSpPr/>
          <p:nvPr/>
        </p:nvSpPr>
        <p:spPr>
          <a:xfrm>
            <a:off x="7178722" y="2620369"/>
            <a:ext cx="4339990" cy="3138985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FF7C80"/>
                </a:solidFill>
              </a:rPr>
              <a:t>В </a:t>
            </a:r>
            <a:r>
              <a:rPr lang="ru-RU" sz="2600" b="1" dirty="0">
                <a:solidFill>
                  <a:srgbClr val="FF7C80"/>
                </a:solidFill>
              </a:rPr>
              <a:t>подвиге Минина и Пожарского </a:t>
            </a:r>
            <a:r>
              <a:rPr lang="ru-RU" sz="2600" b="1" dirty="0" smtClean="0">
                <a:solidFill>
                  <a:srgbClr val="FF7C80"/>
                </a:solidFill>
              </a:rPr>
              <a:t>чётко </a:t>
            </a:r>
            <a:r>
              <a:rPr lang="ru-RU" sz="2600" b="1" dirty="0">
                <a:solidFill>
                  <a:srgbClr val="FF7C80"/>
                </a:solidFill>
              </a:rPr>
              <a:t>выражено единство всех </a:t>
            </a:r>
            <a:r>
              <a:rPr lang="ru-RU" sz="2600" b="1" dirty="0" smtClean="0">
                <a:solidFill>
                  <a:srgbClr val="FF7C80"/>
                </a:solidFill>
              </a:rPr>
              <a:t>национальностей, всех </a:t>
            </a:r>
            <a:r>
              <a:rPr lang="ru-RU" sz="2600" b="1" dirty="0">
                <a:solidFill>
                  <a:srgbClr val="FF7C80"/>
                </a:solidFill>
              </a:rPr>
              <a:t>сословий (крестьян, торговцев, служилых, богомольцев</a:t>
            </a:r>
            <a:r>
              <a:rPr lang="ru-RU" sz="2600" b="1" dirty="0" smtClean="0">
                <a:solidFill>
                  <a:srgbClr val="FF7C80"/>
                </a:solidFill>
              </a:rPr>
              <a:t>) и </a:t>
            </a:r>
            <a:r>
              <a:rPr lang="ru-RU" sz="2600" b="1" dirty="0">
                <a:solidFill>
                  <a:srgbClr val="FF7C80"/>
                </a:solidFill>
              </a:rPr>
              <a:t>городов со </a:t>
            </a:r>
            <a:r>
              <a:rPr lang="ru-RU" sz="2600" b="1" dirty="0" smtClean="0">
                <a:solidFill>
                  <a:srgbClr val="FF7C80"/>
                </a:solidFill>
              </a:rPr>
              <a:t>столицей</a:t>
            </a:r>
            <a:endParaRPr lang="ru-RU" sz="2600" b="1" dirty="0">
              <a:solidFill>
                <a:srgbClr val="FF7C80"/>
              </a:solidFill>
            </a:endParaRPr>
          </a:p>
        </p:txBody>
      </p:sp>
      <p:pic>
        <p:nvPicPr>
          <p:cNvPr id="3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1627893" y="6326643"/>
            <a:ext cx="456225" cy="465933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723331" y="450375"/>
            <a:ext cx="10795380" cy="1214651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70C0"/>
                </a:solidFill>
              </a:rPr>
              <a:t>Почему праздник называется День народного единства? </a:t>
            </a:r>
          </a:p>
        </p:txBody>
      </p:sp>
      <p:pic>
        <p:nvPicPr>
          <p:cNvPr id="9" name="Picture 2" descr="https://www.beesona.ru/upload/612/bb8a5fe575bd96354192073871a7b23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4909056" y="3998793"/>
            <a:ext cx="2404633" cy="285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72616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1627893" y="6326643"/>
            <a:ext cx="456225" cy="465933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723331" y="450375"/>
            <a:ext cx="10795380" cy="1214651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70C0"/>
                </a:solidFill>
              </a:rPr>
              <a:t>Закончите пословицу: «Когда мы едины</a:t>
            </a:r>
            <a:r>
              <a:rPr lang="ru-RU" sz="3200" b="1" dirty="0" smtClean="0">
                <a:solidFill>
                  <a:srgbClr val="0070C0"/>
                </a:solidFill>
              </a:rPr>
              <a:t>...»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7336647" y="2076736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</a:rPr>
              <a:t>Мы горы свернём! </a:t>
            </a:r>
            <a:endParaRPr lang="ru-RU" sz="26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7336647" y="3127615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</a:rPr>
              <a:t>Нет нам равных!</a:t>
            </a:r>
            <a:endParaRPr lang="ru-RU" sz="2600" b="1" dirty="0">
              <a:solidFill>
                <a:srgbClr val="0070C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7336647" y="5229373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</a:rPr>
              <a:t>Мы непобедимы!</a:t>
            </a:r>
            <a:endParaRPr lang="ru-RU" sz="26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7336647" y="4178500"/>
            <a:ext cx="4182064" cy="639170"/>
          </a:xfrm>
          <a:prstGeom prst="flowChartTerminato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</a:rPr>
              <a:t>Не страшны нам карабины</a:t>
            </a:r>
            <a:endParaRPr lang="ru-RU" sz="2600" b="1" dirty="0">
              <a:solidFill>
                <a:srgbClr val="0070C0"/>
              </a:solidFill>
            </a:endParaRPr>
          </a:p>
        </p:txBody>
      </p:sp>
      <p:pic>
        <p:nvPicPr>
          <p:cNvPr id="9" name="Picture 2" descr="https://www.beesona.ru/upload/612/bb8a5fe575bd96354192073871a7b23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4909056" y="3998793"/>
            <a:ext cx="2404633" cy="285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08846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5E0B3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7715" y="1327799"/>
            <a:ext cx="11614894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2"/>
              </a:rPr>
              <a:t>https://chetelecom.ru/%D1%81-%D0%B4%D0%BD%D0%B5%D0%BC-%D0%BD%D0%B0%D1%80%D0%BE%D0%B4%D0%BD%D0%BE%D0%B3%D0%BE-%D0%B5%D0%B4%D0%B8%D0%BD%D1%81%D1%82%D0%B2%D0%B0/</a:t>
            </a:r>
            <a:r>
              <a:rPr lang="ru-RU" sz="1400" dirty="0" smtClean="0"/>
              <a:t> </a:t>
            </a:r>
          </a:p>
          <a:p>
            <a:r>
              <a:rPr lang="en-US" sz="1400" dirty="0">
                <a:hlinkClick r:id="rId3"/>
              </a:rPr>
              <a:t>https://www.beesona.ru/id43742/playcast/259379</a:t>
            </a:r>
            <a:r>
              <a:rPr lang="en-US" sz="1400" dirty="0" smtClean="0">
                <a:hlinkClick r:id="rId3"/>
              </a:rPr>
              <a:t>/</a:t>
            </a:r>
            <a:r>
              <a:rPr lang="ru-RU" sz="1400" dirty="0" smtClean="0"/>
              <a:t> </a:t>
            </a:r>
          </a:p>
          <a:p>
            <a:r>
              <a:rPr lang="en-US" sz="1400" dirty="0">
                <a:hlinkClick r:id="rId4"/>
              </a:rPr>
              <a:t>https://detskiychas.ru/victorina/den_narodnogo_edinstva</a:t>
            </a:r>
            <a:r>
              <a:rPr lang="en-US" sz="1400" dirty="0" smtClean="0">
                <a:hlinkClick r:id="rId4"/>
              </a:rPr>
              <a:t>/</a:t>
            </a:r>
            <a:r>
              <a:rPr lang="ru-RU" sz="1400" dirty="0" smtClean="0"/>
              <a:t> </a:t>
            </a:r>
          </a:p>
          <a:p>
            <a:r>
              <a:rPr lang="en-US" sz="1400" dirty="0">
                <a:hlinkClick r:id="rId5"/>
              </a:rPr>
              <a:t>http://www.admbal.ru/news/viktorina-soglasie-edinstvo-vera-posvyashchennaya-dnyu-narodnogo-edinstva</a:t>
            </a:r>
            <a:r>
              <a:rPr lang="en-US" sz="1400" dirty="0" smtClean="0">
                <a:hlinkClick r:id="rId5"/>
              </a:rPr>
              <a:t>/</a:t>
            </a:r>
            <a:endParaRPr lang="ru-RU" sz="1400" dirty="0" smtClean="0"/>
          </a:p>
          <a:p>
            <a:r>
              <a:rPr lang="en-US" sz="1400" dirty="0">
                <a:hlinkClick r:id="rId6"/>
              </a:rPr>
              <a:t>https://vk.com/@</a:t>
            </a:r>
            <a:r>
              <a:rPr lang="en-US" sz="1400" dirty="0" smtClean="0">
                <a:hlinkClick r:id="rId6"/>
              </a:rPr>
              <a:t>molodegbrb-otvety-na-voprosy-viktoriny-posvyaschennoi-dnu-narodnogo-edi</a:t>
            </a:r>
            <a:endParaRPr lang="ru-RU" sz="1400" dirty="0" smtClean="0"/>
          </a:p>
          <a:p>
            <a:r>
              <a:rPr lang="en-US" sz="1400" dirty="0">
                <a:hlinkClick r:id="rId7"/>
              </a:rPr>
              <a:t>https://</a:t>
            </a:r>
            <a:r>
              <a:rPr lang="en-US" sz="1400" dirty="0" smtClean="0">
                <a:hlinkClick r:id="rId7"/>
              </a:rPr>
              <a:t>tass.ru/obschestvo/9899093</a:t>
            </a:r>
            <a:endParaRPr lang="ru-RU" sz="1400" dirty="0" smtClean="0"/>
          </a:p>
          <a:p>
            <a:r>
              <a:rPr lang="en-US" sz="1400" dirty="0">
                <a:hlinkClick r:id="rId8"/>
              </a:rPr>
              <a:t>https://kipmu.ru/den-narodnogo-edinstva-interesnye-fakty</a:t>
            </a:r>
            <a:r>
              <a:rPr lang="en-US" sz="1400" dirty="0" smtClean="0">
                <a:hlinkClick r:id="rId8"/>
              </a:rPr>
              <a:t>/</a:t>
            </a:r>
            <a:endParaRPr lang="ru-RU" sz="1400" dirty="0" smtClean="0"/>
          </a:p>
          <a:p>
            <a:r>
              <a:rPr lang="en-US" sz="1400" dirty="0">
                <a:hlinkClick r:id="rId9"/>
              </a:rPr>
              <a:t>https://</a:t>
            </a:r>
            <a:r>
              <a:rPr lang="en-US" sz="1400" dirty="0" smtClean="0">
                <a:hlinkClick r:id="rId9"/>
              </a:rPr>
              <a:t>ruk.1sept.ru/view_article.php?ID=200902015</a:t>
            </a:r>
            <a:r>
              <a:rPr lang="ru-RU" sz="1400" dirty="0" smtClean="0"/>
              <a:t> </a:t>
            </a:r>
          </a:p>
          <a:p>
            <a:r>
              <a:rPr lang="en-US" sz="1400" dirty="0">
                <a:hlinkClick r:id="rId10"/>
              </a:rPr>
              <a:t>https://</a:t>
            </a:r>
            <a:r>
              <a:rPr lang="en-US" sz="1400" dirty="0" smtClean="0">
                <a:hlinkClick r:id="rId10"/>
              </a:rPr>
              <a:t>www.zharar.com/rus/stihi/12300-november_4_edinstva.html</a:t>
            </a:r>
            <a:endParaRPr lang="ru-RU" sz="1400" dirty="0" smtClean="0"/>
          </a:p>
          <a:p>
            <a:r>
              <a:rPr lang="en-US" sz="1400" dirty="0">
                <a:hlinkClick r:id="rId11"/>
              </a:rPr>
              <a:t>https://www.nkj.ru/archive/articles/3363</a:t>
            </a:r>
            <a:r>
              <a:rPr lang="en-US" sz="1400" dirty="0" smtClean="0">
                <a:hlinkClick r:id="rId11"/>
              </a:rPr>
              <a:t>/</a:t>
            </a:r>
            <a:r>
              <a:rPr lang="ru-RU" sz="1400" dirty="0" smtClean="0"/>
              <a:t> </a:t>
            </a:r>
          </a:p>
          <a:p>
            <a:r>
              <a:rPr lang="en-US" sz="1400" dirty="0">
                <a:hlinkClick r:id="rId12"/>
              </a:rPr>
              <a:t>https://ecolis.ru/law/kuzma-minin-vvodit-nalog-v-nizhnem-nov</a:t>
            </a:r>
            <a:r>
              <a:rPr lang="en-US" sz="1400" dirty="0" smtClean="0">
                <a:hlinkClick r:id="rId12"/>
              </a:rPr>
              <a:t>/</a:t>
            </a:r>
            <a:endParaRPr lang="ru-RU" sz="1400" dirty="0" smtClean="0"/>
          </a:p>
          <a:p>
            <a:r>
              <a:rPr lang="en-US" sz="1400" dirty="0">
                <a:hlinkClick r:id="rId13"/>
              </a:rPr>
              <a:t>https://</a:t>
            </a:r>
            <a:r>
              <a:rPr lang="en-US" sz="1400" dirty="0" smtClean="0">
                <a:hlinkClick r:id="rId13"/>
              </a:rPr>
              <a:t>oir.mobi/649755-abstraktnyj-fon-rossija.html</a:t>
            </a:r>
            <a:r>
              <a:rPr lang="ru-RU" sz="1400" dirty="0" smtClean="0"/>
              <a:t> </a:t>
            </a:r>
          </a:p>
          <a:p>
            <a:r>
              <a:rPr lang="en-US" sz="1400" dirty="0">
                <a:hlinkClick r:id="rId14"/>
              </a:rPr>
              <a:t>https://</a:t>
            </a:r>
            <a:r>
              <a:rPr lang="en-US" sz="1400" dirty="0" smtClean="0">
                <a:hlinkClick r:id="rId14"/>
              </a:rPr>
              <a:t>pravdoiskatel77.livejournal.com/11033156.html</a:t>
            </a:r>
            <a:endParaRPr lang="ru-RU" sz="1400" dirty="0" smtClean="0"/>
          </a:p>
          <a:p>
            <a:r>
              <a:rPr lang="en-US" sz="1400" dirty="0">
                <a:hlinkClick r:id="rId15"/>
              </a:rPr>
              <a:t>https://</a:t>
            </a:r>
            <a:r>
              <a:rPr lang="en-US" sz="1400" dirty="0" smtClean="0">
                <a:hlinkClick r:id="rId15"/>
              </a:rPr>
              <a:t>putidorogi-nn.ru/evropa/930-kazanskij-sobor-v-moskve</a:t>
            </a:r>
            <a:endParaRPr lang="ru-RU" sz="1400" dirty="0" smtClean="0"/>
          </a:p>
          <a:p>
            <a:r>
              <a:rPr lang="en-US" sz="1400" dirty="0">
                <a:hlinkClick r:id="rId16"/>
              </a:rPr>
              <a:t>https://a-minin.ru/kak-budut-vosstanavlivat-pamyatnik</a:t>
            </a:r>
            <a:r>
              <a:rPr lang="en-US" sz="1400" dirty="0" smtClean="0">
                <a:hlinkClick r:id="rId16"/>
              </a:rPr>
              <a:t>/</a:t>
            </a:r>
            <a:endParaRPr lang="ru-RU" sz="1400" dirty="0" smtClean="0"/>
          </a:p>
          <a:p>
            <a:r>
              <a:rPr lang="en-US" sz="1400" dirty="0">
                <a:hlinkClick r:id="rId17"/>
              </a:rPr>
              <a:t>https://a-minin.ru/kozma-zakharych-minin-sukhoruk-i-ego-slo</a:t>
            </a:r>
            <a:r>
              <a:rPr lang="en-US" sz="1400" dirty="0" smtClean="0">
                <a:hlinkClick r:id="rId17"/>
              </a:rPr>
              <a:t>/</a:t>
            </a:r>
            <a:endParaRPr lang="ru-RU" sz="1400" dirty="0" smtClean="0"/>
          </a:p>
          <a:p>
            <a:r>
              <a:rPr lang="en-US" sz="1400" dirty="0">
                <a:hlinkClick r:id="rId18"/>
              </a:rPr>
              <a:t>https://</a:t>
            </a:r>
            <a:r>
              <a:rPr lang="en-US" sz="1400" dirty="0" smtClean="0">
                <a:hlinkClick r:id="rId18"/>
              </a:rPr>
              <a:t>argumenti.ru/history/2020/02/651430</a:t>
            </a:r>
            <a:endParaRPr lang="ru-RU" sz="1400" dirty="0" smtClean="0"/>
          </a:p>
          <a:p>
            <a:endParaRPr lang="ru-RU" sz="1400" dirty="0"/>
          </a:p>
        </p:txBody>
      </p:sp>
      <p:pic>
        <p:nvPicPr>
          <p:cNvPr id="4" name="Picture 2" descr="❀♫ 4 ноября - День народного единства! С праздником дорогие Россияне! ♫❀» ~  Плейкасты ~ Beesona.Ru"/>
          <p:cNvPicPr>
            <a:picLocks noChangeAspect="1" noChangeArrowheads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2804" t="3528" r="4863"/>
          <a:stretch/>
        </p:blipFill>
        <p:spPr bwMode="auto">
          <a:xfrm>
            <a:off x="6785808" y="2852382"/>
            <a:ext cx="3900390" cy="4005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7715" y="232012"/>
            <a:ext cx="116148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Источники информации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518711" y="6190811"/>
            <a:ext cx="531125" cy="53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78901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hareslide.ru/img/tmb/8/703693/64cb56034573ac91df5166bf52b86c02-800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7376" y="531770"/>
            <a:ext cx="7905582" cy="5929187"/>
          </a:xfrm>
          <a:prstGeom prst="rect">
            <a:avLst/>
          </a:prstGeom>
          <a:noFill/>
        </p:spPr>
      </p:pic>
      <p:sp>
        <p:nvSpPr>
          <p:cNvPr id="3080" name="AutoShape 8" descr="Лжедмитрий 1 проект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s://cf2.ppt-online.org/files2/slide/g/giGIt7hpWQzkMBJnS85YorKba3qAl0DUOu9XmT/slide-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8015" y="346001"/>
            <a:ext cx="8693985" cy="651199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rezentacii.org/upload/cloud/18/11/100124/images/screen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95536" y="902367"/>
            <a:ext cx="7652084" cy="573906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8441" y="2516288"/>
            <a:ext cx="431933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князь Дмитрий Пожарский </a:t>
            </a:r>
          </a:p>
          <a:p>
            <a:r>
              <a:rPr lang="ru-RU" sz="2800" dirty="0" smtClean="0"/>
              <a:t>и земский староста </a:t>
            </a:r>
          </a:p>
          <a:p>
            <a:r>
              <a:rPr lang="ru-RU" sz="2800" dirty="0" smtClean="0"/>
              <a:t>Кузьма Минин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s://shuyabiblioteka.ivn.muzkult.ru/media/2021/11/03/1304940009/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7758" y="397197"/>
            <a:ext cx="7861801" cy="579555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0788" y="1167064"/>
            <a:ext cx="317633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Войско состояло из добровольцев всех слоев населения от бояр до простого народа.</a:t>
            </a:r>
            <a:endParaRPr lang="ru-RU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pic.rutubelist.ru/video/31/53/315320a968e871f4d00700ccb5d44dff.jpg"/>
          <p:cNvPicPr>
            <a:picLocks noChangeAspect="1" noChangeArrowheads="1"/>
          </p:cNvPicPr>
          <p:nvPr/>
        </p:nvPicPr>
        <p:blipFill>
          <a:blip r:embed="rId2"/>
          <a:srcRect l="5008" t="4157" r="55605" b="29336"/>
          <a:stretch>
            <a:fillRect/>
          </a:stretch>
        </p:blipFill>
        <p:spPr bwMode="auto">
          <a:xfrm>
            <a:off x="5486400" y="0"/>
            <a:ext cx="5642810" cy="68569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41421" y="1150566"/>
            <a:ext cx="452387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 знак благодарности</a:t>
            </a:r>
          </a:p>
          <a:p>
            <a:r>
              <a:rPr lang="ru-RU" sz="2800" dirty="0" smtClean="0"/>
              <a:t> и в память о тех событиях на Красной площади воздвигли памятник гражданину Минину и князю Пожарскому</a:t>
            </a:r>
            <a:endParaRPr lang="ru-RU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8958" y="505326"/>
            <a:ext cx="87950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i="1" dirty="0" smtClean="0">
                <a:solidFill>
                  <a:srgbClr val="FF0000"/>
                </a:solidFill>
                <a:latin typeface="Book Antiqua" pitchFamily="18" charset="0"/>
              </a:rPr>
              <a:t>1 тур</a:t>
            </a:r>
          </a:p>
          <a:p>
            <a:pPr algn="ctr"/>
            <a:endParaRPr lang="ru-RU" sz="9600" b="1" i="1" dirty="0" smtClean="0">
              <a:solidFill>
                <a:schemeClr val="accent1">
                  <a:lumMod val="75000"/>
                </a:schemeClr>
              </a:solidFill>
              <a:latin typeface="Book Antiqua" pitchFamily="18" charset="0"/>
            </a:endParaRPr>
          </a:p>
          <a:p>
            <a:pPr algn="ctr"/>
            <a:r>
              <a:rPr lang="ru-RU" sz="9600" b="1" i="1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Викторина</a:t>
            </a:r>
          </a:p>
          <a:p>
            <a:pPr algn="ctr"/>
            <a:endParaRPr lang="ru-RU" sz="7200" b="1" i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8958" y="505326"/>
            <a:ext cx="975761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i="1" dirty="0" smtClean="0">
                <a:solidFill>
                  <a:srgbClr val="FF0000"/>
                </a:solidFill>
                <a:latin typeface="Book Antiqua" pitchFamily="18" charset="0"/>
              </a:rPr>
              <a:t>2 тур</a:t>
            </a:r>
          </a:p>
          <a:p>
            <a:pPr algn="ctr"/>
            <a:endParaRPr lang="ru-RU" sz="8000" b="1" i="1" dirty="0" smtClean="0">
              <a:solidFill>
                <a:schemeClr val="accent1">
                  <a:lumMod val="75000"/>
                </a:schemeClr>
              </a:solidFill>
              <a:latin typeface="Book Antiqua" pitchFamily="18" charset="0"/>
            </a:endParaRPr>
          </a:p>
          <a:p>
            <a:pPr algn="ctr"/>
            <a:r>
              <a:rPr lang="ru-RU" sz="8000" b="1" i="1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Известная личность России</a:t>
            </a:r>
          </a:p>
          <a:p>
            <a:pPr algn="ctr"/>
            <a:endParaRPr lang="ru-RU" sz="7200" b="1" i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828</TotalTime>
  <Words>583</Words>
  <Application>Microsoft Office PowerPoint</Application>
  <PresentationFormat>Произвольный</PresentationFormat>
  <Paragraphs>116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dc:creator>КЕВ</dc:creator>
  <cp:lastModifiedBy>Учитель</cp:lastModifiedBy>
  <cp:revision>57</cp:revision>
  <dcterms:created xsi:type="dcterms:W3CDTF">2022-10-08T09:32:21Z</dcterms:created>
  <dcterms:modified xsi:type="dcterms:W3CDTF">2023-11-29T08:33:18Z</dcterms:modified>
</cp:coreProperties>
</file>