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79" r:id="rId2"/>
    <p:sldId id="281" r:id="rId3"/>
    <p:sldId id="317" r:id="rId4"/>
    <p:sldId id="327" r:id="rId5"/>
    <p:sldId id="338" r:id="rId6"/>
    <p:sldId id="333" r:id="rId7"/>
    <p:sldId id="286" r:id="rId8"/>
    <p:sldId id="341" r:id="rId9"/>
    <p:sldId id="339" r:id="rId10"/>
    <p:sldId id="334" r:id="rId11"/>
    <p:sldId id="335" r:id="rId12"/>
    <p:sldId id="342" r:id="rId13"/>
    <p:sldId id="336" r:id="rId14"/>
    <p:sldId id="337" r:id="rId15"/>
    <p:sldId id="324" r:id="rId16"/>
    <p:sldId id="290" r:id="rId17"/>
    <p:sldId id="340" r:id="rId18"/>
    <p:sldId id="332" r:id="rId19"/>
    <p:sldId id="31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E51E99-89A4-458B-8C52-EA3158A412DB}" type="datetimeFigureOut">
              <a:rPr lang="ru-RU" smtClean="0"/>
              <a:pPr/>
              <a:t>23.02.2023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E6BD85-4D4B-41D6-980D-EFBECCC1298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06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85010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0042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500306"/>
            <a:ext cx="5929354" cy="36687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6" name="Picture 2" descr="C:\Users\128\Desktop\Рисунок1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285728"/>
            <a:ext cx="4229100" cy="3152775"/>
          </a:xfrm>
          <a:prstGeom prst="rect">
            <a:avLst/>
          </a:prstGeom>
          <a:noFill/>
        </p:spPr>
      </p:pic>
      <p:pic>
        <p:nvPicPr>
          <p:cNvPr id="9" name="Picture 18" descr="School Book Scheme - canovee national school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8"/>
          <a:stretch>
            <a:fillRect/>
          </a:stretch>
        </p:blipFill>
        <p:spPr bwMode="auto">
          <a:xfrm>
            <a:off x="7358082" y="5572116"/>
            <a:ext cx="1928826" cy="1285884"/>
          </a:xfrm>
          <a:prstGeom prst="rect">
            <a:avLst/>
          </a:prstGeom>
          <a:noFill/>
        </p:spPr>
      </p:pic>
      <p:pic>
        <p:nvPicPr>
          <p:cNvPr id="10" name="Picture 2" descr="http://2kinder.ru/image/data/kids_2-1979px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43446"/>
            <a:ext cx="1428760" cy="211208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429125" y="2143116"/>
            <a:ext cx="36433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6390" y="4357694"/>
            <a:ext cx="1587610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>
            <a:alpha val="6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Tetrad30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51520" y="260648"/>
            <a:ext cx="8640960" cy="6336704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pen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812360" y="5661248"/>
            <a:ext cx="1032098" cy="83671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  <p:sldLayoutId id="2147483656" r:id="rId4"/>
    <p:sldLayoutId id="2147483657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2984"/>
            <a:ext cx="7772400" cy="4286279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Урок-практикум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Подготовка к ОГЭ по русскому языку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Тестовая часть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1736" y="5072074"/>
            <a:ext cx="5807568" cy="1499556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Подготовила презентацию учитель русского языка и литературы </a:t>
            </a:r>
          </a:p>
          <a:p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Баранова Татьяна Александровна </a:t>
            </a:r>
          </a:p>
          <a:p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МОУ «ООШ с. ЮЖНОЕ»</a:t>
            </a:r>
          </a:p>
        </p:txBody>
      </p:sp>
      <p:pic>
        <p:nvPicPr>
          <p:cNvPr id="4" name="Picture 7" descr="30 Декабря 2014 - МБОУ лицей г.Узловая Тульской обл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201136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332656"/>
            <a:ext cx="8229600" cy="138182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Анализ  </a:t>
            </a: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42910" y="1500174"/>
            <a:ext cx="7858180" cy="4929222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sz="2800" dirty="0">
                <a:solidFill>
                  <a:srgbClr val="0070C0"/>
                </a:solidFill>
              </a:rPr>
              <a:t>Хотя роман его с Машенькой </a:t>
            </a:r>
            <a:r>
              <a:rPr lang="ru-RU" sz="2800" dirty="0" smtClean="0">
                <a:solidFill>
                  <a:srgbClr val="0070C0"/>
                </a:solidFill>
              </a:rPr>
              <a:t>продолжался </a:t>
            </a:r>
            <a:r>
              <a:rPr lang="ru-RU" sz="2800" dirty="0">
                <a:solidFill>
                  <a:srgbClr val="0070C0"/>
                </a:solidFill>
              </a:rPr>
              <a:t>в те </a:t>
            </a:r>
            <a:r>
              <a:rPr lang="ru-RU" sz="2800" dirty="0" smtClean="0">
                <a:solidFill>
                  <a:srgbClr val="0070C0"/>
                </a:solidFill>
              </a:rPr>
              <a:t>далекие </a:t>
            </a:r>
            <a:r>
              <a:rPr lang="ru-RU" sz="2800" dirty="0">
                <a:solidFill>
                  <a:srgbClr val="0070C0"/>
                </a:solidFill>
              </a:rPr>
              <a:t>годы не три дня не неделю а гораздо больше он </a:t>
            </a:r>
            <a:r>
              <a:rPr lang="ru-RU" sz="2800" dirty="0" smtClean="0">
                <a:solidFill>
                  <a:srgbClr val="0070C0"/>
                </a:solidFill>
              </a:rPr>
              <a:t>не чувствовал  никакого несоответствия </a:t>
            </a:r>
            <a:r>
              <a:rPr lang="ru-RU" sz="2800" dirty="0">
                <a:solidFill>
                  <a:srgbClr val="0070C0"/>
                </a:solidFill>
              </a:rPr>
              <a:t>между </a:t>
            </a:r>
            <a:r>
              <a:rPr lang="ru-RU" sz="2800" dirty="0" smtClean="0">
                <a:solidFill>
                  <a:srgbClr val="0070C0"/>
                </a:solidFill>
              </a:rPr>
              <a:t>действительным временем </a:t>
            </a:r>
            <a:r>
              <a:rPr lang="ru-RU" sz="2800" dirty="0">
                <a:solidFill>
                  <a:srgbClr val="0070C0"/>
                </a:solidFill>
              </a:rPr>
              <a:t>и тем другим </a:t>
            </a:r>
            <a:r>
              <a:rPr lang="ru-RU" sz="2800" dirty="0" smtClean="0">
                <a:solidFill>
                  <a:srgbClr val="0070C0"/>
                </a:solidFill>
              </a:rPr>
              <a:t>временем </a:t>
            </a:r>
            <a:r>
              <a:rPr lang="ru-RU" sz="2800" dirty="0">
                <a:solidFill>
                  <a:srgbClr val="0070C0"/>
                </a:solidFill>
              </a:rPr>
              <a:t>в </a:t>
            </a:r>
            <a:r>
              <a:rPr lang="ru-RU" sz="2800" dirty="0" smtClean="0">
                <a:solidFill>
                  <a:srgbClr val="0070C0"/>
                </a:solidFill>
              </a:rPr>
              <a:t>котором </a:t>
            </a:r>
            <a:r>
              <a:rPr lang="ru-RU" sz="2800" dirty="0">
                <a:solidFill>
                  <a:srgbClr val="0070C0"/>
                </a:solidFill>
              </a:rPr>
              <a:t>он </a:t>
            </a:r>
            <a:r>
              <a:rPr lang="ru-RU" sz="2800" dirty="0" smtClean="0">
                <a:solidFill>
                  <a:srgbClr val="0070C0"/>
                </a:solidFill>
              </a:rPr>
              <a:t>жил </a:t>
            </a:r>
            <a:r>
              <a:rPr lang="ru-RU" sz="2800" dirty="0">
                <a:solidFill>
                  <a:srgbClr val="0070C0"/>
                </a:solidFill>
              </a:rPr>
              <a:t>так как </a:t>
            </a:r>
            <a:r>
              <a:rPr lang="ru-RU" sz="2800" dirty="0" smtClean="0">
                <a:solidFill>
                  <a:srgbClr val="0070C0"/>
                </a:solidFill>
              </a:rPr>
              <a:t>память </a:t>
            </a:r>
            <a:r>
              <a:rPr lang="ru-RU" sz="2800" dirty="0">
                <a:solidFill>
                  <a:srgbClr val="0070C0"/>
                </a:solidFill>
              </a:rPr>
              <a:t>его </a:t>
            </a:r>
            <a:r>
              <a:rPr lang="ru-RU" sz="2800" dirty="0" smtClean="0">
                <a:solidFill>
                  <a:srgbClr val="0070C0"/>
                </a:solidFill>
              </a:rPr>
              <a:t>совершенно  не учитывала  </a:t>
            </a:r>
            <a:r>
              <a:rPr lang="ru-RU" sz="2800" dirty="0">
                <a:solidFill>
                  <a:srgbClr val="0070C0"/>
                </a:solidFill>
              </a:rPr>
              <a:t>каждого мгновения а </a:t>
            </a:r>
            <a:r>
              <a:rPr lang="ru-RU" sz="2800" dirty="0" smtClean="0">
                <a:solidFill>
                  <a:srgbClr val="0070C0"/>
                </a:solidFill>
              </a:rPr>
              <a:t>перескакивала </a:t>
            </a:r>
            <a:r>
              <a:rPr lang="ru-RU" sz="2800" dirty="0">
                <a:solidFill>
                  <a:srgbClr val="0070C0"/>
                </a:solidFill>
              </a:rPr>
              <a:t>через пустые  </a:t>
            </a:r>
            <a:r>
              <a:rPr lang="ru-RU" sz="2800" dirty="0" smtClean="0">
                <a:solidFill>
                  <a:srgbClr val="0070C0"/>
                </a:solidFill>
              </a:rPr>
              <a:t>ненужные </a:t>
            </a:r>
            <a:r>
              <a:rPr lang="ru-RU" sz="2800" dirty="0">
                <a:solidFill>
                  <a:srgbClr val="0070C0"/>
                </a:solidFill>
              </a:rPr>
              <a:t>ему места </a:t>
            </a:r>
            <a:r>
              <a:rPr lang="ru-RU" sz="2800" dirty="0" smtClean="0">
                <a:solidFill>
                  <a:srgbClr val="0070C0"/>
                </a:solidFill>
              </a:rPr>
              <a:t>явственно </a:t>
            </a:r>
            <a:r>
              <a:rPr lang="ru-RU" sz="2800" dirty="0">
                <a:solidFill>
                  <a:srgbClr val="0070C0"/>
                </a:solidFill>
              </a:rPr>
              <a:t>озаряя только то что было </a:t>
            </a:r>
            <a:r>
              <a:rPr lang="ru-RU" sz="2800" dirty="0" smtClean="0">
                <a:solidFill>
                  <a:srgbClr val="0070C0"/>
                </a:solidFill>
              </a:rPr>
              <a:t>связано </a:t>
            </a:r>
            <a:r>
              <a:rPr lang="ru-RU" sz="2800" dirty="0">
                <a:solidFill>
                  <a:srgbClr val="0070C0"/>
                </a:solidFill>
              </a:rPr>
              <a:t>с Машенькой и потому </a:t>
            </a:r>
            <a:r>
              <a:rPr lang="ru-RU" sz="2800" dirty="0" smtClean="0">
                <a:solidFill>
                  <a:srgbClr val="0070C0"/>
                </a:solidFill>
              </a:rPr>
              <a:t>выходило </a:t>
            </a:r>
            <a:r>
              <a:rPr lang="ru-RU" sz="2800" dirty="0">
                <a:solidFill>
                  <a:srgbClr val="0070C0"/>
                </a:solidFill>
              </a:rPr>
              <a:t>так что </a:t>
            </a:r>
            <a:r>
              <a:rPr lang="ru-RU" sz="2800" dirty="0" smtClean="0">
                <a:solidFill>
                  <a:srgbClr val="0070C0"/>
                </a:solidFill>
              </a:rPr>
              <a:t>не </a:t>
            </a:r>
            <a:r>
              <a:rPr lang="ru-RU" sz="2800" dirty="0">
                <a:solidFill>
                  <a:srgbClr val="0070C0"/>
                </a:solidFill>
              </a:rPr>
              <a:t>было </a:t>
            </a:r>
            <a:r>
              <a:rPr lang="ru-RU" sz="2800" dirty="0" smtClean="0">
                <a:solidFill>
                  <a:srgbClr val="0070C0"/>
                </a:solidFill>
              </a:rPr>
              <a:t>не </a:t>
            </a:r>
            <a:r>
              <a:rPr lang="ru-RU" sz="2800" dirty="0">
                <a:solidFill>
                  <a:srgbClr val="0070C0"/>
                </a:solidFill>
              </a:rPr>
              <a:t>соответствия между ходом прошлой </a:t>
            </a:r>
            <a:r>
              <a:rPr lang="ru-RU" sz="2800" dirty="0" smtClean="0">
                <a:solidFill>
                  <a:srgbClr val="0070C0"/>
                </a:solidFill>
              </a:rPr>
              <a:t>жизни </a:t>
            </a:r>
            <a:r>
              <a:rPr lang="ru-RU" sz="2800" dirty="0">
                <a:solidFill>
                  <a:srgbClr val="0070C0"/>
                </a:solidFill>
              </a:rPr>
              <a:t>и ходом </a:t>
            </a:r>
            <a:r>
              <a:rPr lang="ru-RU" sz="2800" dirty="0" smtClean="0">
                <a:solidFill>
                  <a:srgbClr val="0070C0"/>
                </a:solidFill>
              </a:rPr>
              <a:t>настоящей</a:t>
            </a:r>
            <a:r>
              <a:rPr lang="ru-RU" sz="2800" dirty="0">
                <a:solidFill>
                  <a:srgbClr val="0070C0"/>
                </a:solidFill>
              </a:rPr>
              <a:t>.</a:t>
            </a:r>
          </a:p>
          <a:p>
            <a:pPr algn="just">
              <a:buNone/>
            </a:pPr>
            <a:r>
              <a:rPr lang="ru-RU" sz="2800" dirty="0">
                <a:solidFill>
                  <a:srgbClr val="0070C0"/>
                </a:solidFill>
              </a:rPr>
              <a:t>(По </a:t>
            </a:r>
            <a:r>
              <a:rPr lang="ru-RU" sz="2800" dirty="0" err="1">
                <a:solidFill>
                  <a:srgbClr val="0070C0"/>
                </a:solidFill>
              </a:rPr>
              <a:t>В.Набокову</a:t>
            </a:r>
            <a:r>
              <a:rPr lang="ru-RU" sz="2800" dirty="0">
                <a:solidFill>
                  <a:srgbClr val="0070C0"/>
                </a:solidFill>
              </a:rPr>
              <a:t>)</a:t>
            </a:r>
          </a:p>
          <a:p>
            <a:pPr algn="just">
              <a:buNone/>
            </a:pP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785786" y="1214422"/>
            <a:ext cx="7772400" cy="864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12898"/>
            <a:ext cx="1850250" cy="141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596336" y="260648"/>
            <a:ext cx="1080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№2,3,5,6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332656"/>
            <a:ext cx="8229600" cy="45719"/>
          </a:xfrm>
        </p:spPr>
        <p:txBody>
          <a:bodyPr>
            <a:normAutofit fontScale="90000"/>
          </a:bodyPr>
          <a:lstStyle/>
          <a:p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7544" y="548680"/>
            <a:ext cx="8280920" cy="588071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Сколько частей в этом предложении? Пронумеруйте каждую часть. Определите тип этого сложного предложения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2.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Выпишите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основу 5 части.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Определите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тип сказуемого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 Напишите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номер части, которая осложнена однородными определениями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4.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Напишите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номер части, которая осложнена обособленным обстоятельством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5.Выпишите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 предложения слово,  правописание которого определяется правилом: «Одна буква Н пишется в суффиксах кратких  страдательных причастий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6.Выпишите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 7 части контекстные антонимы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7. . Назовите средство художественной выразительности в предложении :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Память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перескакивала через пустые места </a:t>
            </a:r>
          </a:p>
          <a:p>
            <a:pPr>
              <a:buNone/>
            </a:pPr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785786" y="1214422"/>
            <a:ext cx="7772400" cy="864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404664"/>
            <a:ext cx="3400420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052736"/>
            <a:ext cx="6696744" cy="4752529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Сложное </a:t>
            </a:r>
            <a:r>
              <a:rPr lang="ru-RU" sz="2400" dirty="0">
                <a:solidFill>
                  <a:srgbClr val="002060"/>
                </a:solidFill>
              </a:rPr>
              <a:t>предложение со смешанными видами связи. Состоит из 7 </a:t>
            </a:r>
            <a:r>
              <a:rPr lang="ru-RU" sz="2400" dirty="0" smtClean="0">
                <a:solidFill>
                  <a:srgbClr val="002060"/>
                </a:solidFill>
              </a:rPr>
              <a:t>простых предложений.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Грамматическая </a:t>
            </a:r>
            <a:r>
              <a:rPr lang="ru-RU" sz="2400" dirty="0">
                <a:solidFill>
                  <a:srgbClr val="002060"/>
                </a:solidFill>
              </a:rPr>
              <a:t>основа - "что было связано", составное именное </a:t>
            </a:r>
            <a:r>
              <a:rPr lang="ru-RU" sz="2400" dirty="0" smtClean="0">
                <a:solidFill>
                  <a:srgbClr val="002060"/>
                </a:solidFill>
              </a:rPr>
              <a:t>сказуемое.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предложение </a:t>
            </a:r>
            <a:r>
              <a:rPr lang="ru-RU" sz="2400" dirty="0">
                <a:solidFill>
                  <a:srgbClr val="002060"/>
                </a:solidFill>
              </a:rPr>
              <a:t>4, пустые, </a:t>
            </a:r>
            <a:r>
              <a:rPr lang="ru-RU" sz="2400" dirty="0" smtClean="0">
                <a:solidFill>
                  <a:srgbClr val="002060"/>
                </a:solidFill>
              </a:rPr>
              <a:t>ненужные.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предложение </a:t>
            </a:r>
            <a:r>
              <a:rPr lang="ru-RU" sz="2400" dirty="0">
                <a:solidFill>
                  <a:srgbClr val="002060"/>
                </a:solidFill>
              </a:rPr>
              <a:t>4, явственно озаряя только </a:t>
            </a:r>
            <a:r>
              <a:rPr lang="ru-RU" sz="2400" dirty="0" smtClean="0">
                <a:solidFill>
                  <a:srgbClr val="002060"/>
                </a:solidFill>
              </a:rPr>
              <a:t>то.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Связано.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прошлой </a:t>
            </a:r>
            <a:r>
              <a:rPr lang="ru-RU" sz="2400" dirty="0">
                <a:solidFill>
                  <a:srgbClr val="002060"/>
                </a:solidFill>
              </a:rPr>
              <a:t>и </a:t>
            </a:r>
            <a:r>
              <a:rPr lang="ru-RU" sz="2400" dirty="0" smtClean="0">
                <a:solidFill>
                  <a:srgbClr val="002060"/>
                </a:solidFill>
              </a:rPr>
              <a:t>настоящей.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Метафора.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579927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332656"/>
            <a:ext cx="8229600" cy="1381824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КРОССВОРД - ДИКТАНТ 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42910" y="1500174"/>
            <a:ext cx="7858180" cy="4929222"/>
          </a:xfrm>
        </p:spPr>
        <p:txBody>
          <a:bodyPr>
            <a:normAutofit/>
          </a:bodyPr>
          <a:lstStyle/>
          <a:p>
            <a:pPr marL="457200" indent="-457200">
              <a:buAutoNum type="arabicParenR"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Преувеличение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arenR"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Перенос названия с одного предмета или явления действительности на другой на основе их сходства в каком-либо отношении или по контрасту. </a:t>
            </a:r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arenR"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Яркое, красочное прилагательное. </a:t>
            </a:r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arenR"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Уподобление одного предмета или явления другому. </a:t>
            </a:r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arenR"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Устойчивое по составу и структуре и целостное по значению выражение. </a:t>
            </a:r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arenR"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Неживой предмет приобретает свойства живого. </a:t>
            </a:r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arenR"/>
            </a:pP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785786" y="1214422"/>
            <a:ext cx="7772400" cy="864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357166"/>
            <a:ext cx="15113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500958" y="714356"/>
            <a:ext cx="11430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25699"/>
            <a:ext cx="7528350" cy="5332301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864729"/>
              </p:ext>
            </p:extLst>
          </p:nvPr>
        </p:nvGraphicFramePr>
        <p:xfrm>
          <a:off x="179512" y="404664"/>
          <a:ext cx="8640960" cy="9479709"/>
        </p:xfrm>
        <a:graphic>
          <a:graphicData uri="http://schemas.openxmlformats.org/drawingml/2006/table">
            <a:tbl>
              <a:tblPr/>
              <a:tblGrid>
                <a:gridCol w="8640960"/>
              </a:tblGrid>
              <a:tr h="4698396"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ru-RU" sz="2800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	«Превращения». Заменить словосочетания. </a:t>
                      </a:r>
                    </a:p>
                    <a:p>
                      <a:r>
                        <a:rPr lang="ru-RU" sz="2800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1.  полковое знамя </a:t>
                      </a:r>
                    </a:p>
                    <a:p>
                      <a:r>
                        <a:rPr lang="ru-RU" sz="2800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2.  солнечная энергия </a:t>
                      </a:r>
                    </a:p>
                    <a:p>
                      <a:r>
                        <a:rPr lang="ru-RU" sz="2800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3. лесной запах </a:t>
                      </a:r>
                    </a:p>
                    <a:p>
                      <a:r>
                        <a:rPr lang="ru-RU" sz="2800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4.  учительский</a:t>
                      </a:r>
                      <a:r>
                        <a:rPr lang="ru-RU" sz="2800" kern="1200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800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стол </a:t>
                      </a:r>
                    </a:p>
                    <a:p>
                      <a:r>
                        <a:rPr lang="ru-RU" sz="2800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5. конское ржание </a:t>
                      </a:r>
                    </a:p>
                    <a:p>
                      <a:r>
                        <a:rPr lang="ru-RU" sz="2800" kern="1200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</a:t>
                      </a:r>
                      <a:r>
                        <a:rPr lang="ru-RU" sz="2800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 школьный портфель </a:t>
                      </a:r>
                    </a:p>
                    <a:p>
                      <a:r>
                        <a:rPr lang="ru-RU" sz="2800" kern="1200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</a:t>
                      </a:r>
                      <a:r>
                        <a:rPr lang="ru-RU" sz="2800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7.плюшевый медвежонок </a:t>
                      </a:r>
                    </a:p>
                    <a:p>
                      <a:r>
                        <a:rPr lang="ru-RU" sz="2800" kern="1200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</a:t>
                      </a:r>
                      <a:r>
                        <a:rPr lang="ru-RU" sz="2800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8. приморский парк </a:t>
                      </a:r>
                    </a:p>
                    <a:p>
                      <a:r>
                        <a:rPr lang="ru-RU" sz="2800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9.клетчатый шарф</a:t>
                      </a:r>
                    </a:p>
                    <a:p>
                      <a:r>
                        <a:rPr lang="ru-RU" sz="2800" kern="1200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</a:t>
                      </a:r>
                      <a:r>
                        <a:rPr lang="ru-RU" sz="2800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10.бессонная ночь _____________________________________________</a:t>
                      </a:r>
                    </a:p>
                    <a:p>
                      <a:endParaRPr lang="ru-RU" sz="2800" kern="1200" dirty="0" smtClean="0">
                        <a:solidFill>
                          <a:srgbClr val="FF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323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3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Правилу следуй упорно: чтобы словам было тесно, а мыслям -  просторно.</a:t>
            </a:r>
            <a:br>
              <a:rPr lang="ru-RU" sz="53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3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Н. А. Некрасов</a:t>
            </a:r>
            <a:endParaRPr lang="ru-RU" sz="53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User\Мои документы\Downloads\ууу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3714752"/>
            <a:ext cx="5072098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User\Мои документы\Downloads\реф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8929718" cy="407196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728" y="5000636"/>
            <a:ext cx="751731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 повторили?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 какими заданиями возникли сложности?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что необходимо обратить внимание?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171400"/>
            <a:ext cx="335915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03648" y="764704"/>
            <a:ext cx="6696744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Предлагаю вам выбрать фразеологизм, который, на ваш взгляд, характеризует вашу работу сегодня на уроке:</a:t>
            </a:r>
          </a:p>
          <a:p>
            <a:r>
              <a:rPr lang="ru-RU" sz="2800" dirty="0">
                <a:solidFill>
                  <a:schemeClr val="accent1"/>
                </a:solidFill>
                <a:latin typeface="Bahnschrift SemiBold" panose="020B0502040204020203" pitchFamily="34" charset="0"/>
              </a:rPr>
              <a:t>Шевелить мозгами.</a:t>
            </a:r>
          </a:p>
          <a:p>
            <a:r>
              <a:rPr lang="ru-RU" sz="2800" dirty="0">
                <a:solidFill>
                  <a:schemeClr val="accent1"/>
                </a:solidFill>
                <a:latin typeface="Bahnschrift SemiBold" panose="020B0502040204020203" pitchFamily="34" charset="0"/>
              </a:rPr>
              <a:t>Краем уха.</a:t>
            </a:r>
          </a:p>
          <a:p>
            <a:r>
              <a:rPr lang="ru-RU" sz="2800" dirty="0">
                <a:solidFill>
                  <a:schemeClr val="accent1"/>
                </a:solidFill>
                <a:latin typeface="Bahnschrift SemiBold" panose="020B0502040204020203" pitchFamily="34" charset="0"/>
              </a:rPr>
              <a:t>Хлопать ушами.</a:t>
            </a:r>
          </a:p>
          <a:p>
            <a:r>
              <a:rPr lang="ru-RU" sz="2800" dirty="0">
                <a:solidFill>
                  <a:schemeClr val="accent1"/>
                </a:solidFill>
                <a:latin typeface="Bahnschrift SemiBold" panose="020B0502040204020203" pitchFamily="34" charset="0"/>
              </a:rPr>
              <a:t>Засучив рукава.</a:t>
            </a:r>
          </a:p>
          <a:p>
            <a:r>
              <a:rPr lang="ru-RU" sz="2800" dirty="0">
                <a:solidFill>
                  <a:schemeClr val="accent1"/>
                </a:solidFill>
                <a:latin typeface="Bahnschrift SemiBold" panose="020B0502040204020203" pitchFamily="34" charset="0"/>
              </a:rPr>
              <a:t>Считать ворон.</a:t>
            </a:r>
          </a:p>
          <a:p>
            <a:r>
              <a:rPr lang="ru-RU" sz="2800" dirty="0">
                <a:solidFill>
                  <a:schemeClr val="accent1"/>
                </a:solidFill>
                <a:latin typeface="Bahnschrift SemiBold" panose="020B0502040204020203" pitchFamily="34" charset="0"/>
              </a:rPr>
              <a:t>Бить баклуши.</a:t>
            </a:r>
          </a:p>
          <a:p>
            <a:r>
              <a:rPr lang="ru-RU" sz="2800" dirty="0">
                <a:solidFill>
                  <a:schemeClr val="accent1"/>
                </a:solidFill>
                <a:latin typeface="Bahnschrift SemiBold" panose="020B0502040204020203" pitchFamily="34" charset="0"/>
              </a:rPr>
              <a:t>Работать, не разгибая спины.</a:t>
            </a:r>
          </a:p>
          <a:p>
            <a:r>
              <a:rPr lang="ru-RU" sz="2800" dirty="0">
                <a:solidFill>
                  <a:schemeClr val="accent1"/>
                </a:solidFill>
                <a:latin typeface="Bahnschrift SemiBold" panose="020B0502040204020203" pitchFamily="34" charset="0"/>
              </a:rPr>
              <a:t>Сидеть сложа руки.</a:t>
            </a:r>
          </a:p>
          <a:p>
            <a:r>
              <a:rPr lang="ru-RU" sz="2800" dirty="0">
                <a:solidFill>
                  <a:schemeClr val="accent1"/>
                </a:solidFill>
                <a:latin typeface="Bahnschrift SemiBold" panose="020B0502040204020203" pitchFamily="34" charset="0"/>
              </a:rPr>
              <a:t>Наломать дров.</a:t>
            </a:r>
          </a:p>
          <a:p>
            <a:r>
              <a:rPr lang="ru-RU" sz="2800" dirty="0">
                <a:solidFill>
                  <a:schemeClr val="accent1"/>
                </a:solidFill>
                <a:latin typeface="Bahnschrift SemiBold" panose="020B0502040204020203" pitchFamily="34" charset="0"/>
              </a:rPr>
              <a:t>Лезть из кожи вон.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8397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48680"/>
            <a:ext cx="8392446" cy="562033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Домашнее задание: 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Комплексный анализ текста.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68676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Спасибо за работу на уроке!</a:t>
            </a:r>
            <a:endParaRPr lang="ru-RU" sz="6600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7211144" cy="3951288"/>
          </a:xfrm>
        </p:spPr>
        <p:txBody>
          <a:bodyPr/>
          <a:lstStyle/>
          <a:p>
            <a:pPr lvl="0">
              <a:buNone/>
            </a:pPr>
            <a:r>
              <a:rPr lang="ru-RU" dirty="0" smtClean="0">
                <a:solidFill>
                  <a:schemeClr val="tx2"/>
                </a:solidFill>
              </a:rPr>
              <a:t> </a:t>
            </a:r>
          </a:p>
          <a:p>
            <a:endParaRPr lang="ru-RU" dirty="0"/>
          </a:p>
        </p:txBody>
      </p:sp>
      <p:pic>
        <p:nvPicPr>
          <p:cNvPr id="5" name="Picture 21" descr="s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643446"/>
            <a:ext cx="2916237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1" descr="s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3571876"/>
            <a:ext cx="2916237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1" descr="s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2643182"/>
            <a:ext cx="2916237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573898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урока: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dirty="0"/>
              <a:t>повторение, обобщение и систематизация полученных знаний, необходимых для выполнения тестовых заданий ОГЭ-2020:</a:t>
            </a:r>
            <a:br>
              <a:rPr lang="ru-RU" sz="2200" dirty="0"/>
            </a:br>
            <a:r>
              <a:rPr lang="ru-RU" sz="2200" dirty="0"/>
              <a:t>«Грамматическая основа предложения»,</a:t>
            </a:r>
            <a:br>
              <a:rPr lang="ru-RU" sz="2200" dirty="0"/>
            </a:br>
            <a:r>
              <a:rPr lang="ru-RU" sz="2200" dirty="0"/>
              <a:t>«Знаки препинания в сложных предложениях»,</a:t>
            </a:r>
            <a:br>
              <a:rPr lang="ru-RU" sz="2200" dirty="0"/>
            </a:br>
            <a:r>
              <a:rPr lang="ru-RU" sz="2200" dirty="0"/>
              <a:t>«Типы подчинительной связи в словосочетаниях»,</a:t>
            </a:r>
            <a:br>
              <a:rPr lang="ru-RU" sz="2200" dirty="0"/>
            </a:br>
            <a:r>
              <a:rPr lang="ru-RU" sz="2200" dirty="0"/>
              <a:t>«Орфографический анализ слов»,</a:t>
            </a:r>
            <a:br>
              <a:rPr lang="ru-RU" sz="2200" dirty="0"/>
            </a:br>
            <a:r>
              <a:rPr lang="ru-RU" sz="2200" dirty="0"/>
              <a:t>«Анализ средств выразительности»,</a:t>
            </a:r>
            <a:br>
              <a:rPr lang="ru-RU" sz="2200" dirty="0"/>
            </a:br>
            <a:r>
              <a:rPr lang="ru-RU" sz="2200" dirty="0"/>
              <a:t>«Лексический анализ слов»;</a:t>
            </a:r>
            <a:br>
              <a:rPr lang="ru-RU" sz="2200" dirty="0"/>
            </a:br>
            <a:r>
              <a:rPr lang="ru-RU" sz="2200" dirty="0"/>
              <a:t>умение применять знания на практике; подготовка к сдаче экзамена;</a:t>
            </a:r>
            <a:br>
              <a:rPr lang="ru-RU" sz="2200" dirty="0"/>
            </a:br>
            <a:r>
              <a:rPr lang="ru-RU" sz="2200" dirty="0"/>
              <a:t>развитие творческого потенциала учащихся, выработка навыка работы над тестовой частью ОГЭ;</a:t>
            </a:r>
            <a:br>
              <a:rPr lang="ru-RU" sz="2200" dirty="0"/>
            </a:br>
            <a:r>
              <a:rPr lang="ru-RU" sz="2200" dirty="0"/>
              <a:t>обеспечение ценностного отношения к совместной творческой деятельности;</a:t>
            </a:r>
            <a:br>
              <a:rPr lang="ru-RU" sz="2200" dirty="0"/>
            </a:br>
            <a:r>
              <a:rPr lang="ru-RU" sz="2200" dirty="0"/>
              <a:t>воспитание познавательного интереса к русскому языку.</a:t>
            </a:r>
            <a:br>
              <a:rPr lang="ru-RU" sz="2200" dirty="0"/>
            </a:b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428604"/>
            <a:ext cx="7500990" cy="602473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Эпиграф</a:t>
            </a:r>
            <a:b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4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того чтобы совершенствовать ум, надо более размышлять, чем заучивать</a:t>
            </a:r>
            <a:r>
              <a:rPr lang="ru-RU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Рене </a:t>
            </a:r>
            <a:r>
              <a:rPr lang="ru-RU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Декарт</a:t>
            </a:r>
            <a:endParaRPr lang="ru-RU" sz="32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9" descr="C:\Documents and Settings\Ира\Мои документы\Мои рисунки\1481fbb44ae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3357586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428604"/>
            <a:ext cx="7500990" cy="6024732"/>
          </a:xfrm>
          <a:ln>
            <a:solidFill>
              <a:srgbClr val="00B0F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isometricRightUp"/>
            <a:lightRig rig="threePt" dir="t"/>
          </a:scene3d>
        </p:spPr>
        <p:txBody>
          <a:bodyPr>
            <a:normAutofit/>
          </a:bodyPr>
          <a:lstStyle/>
          <a:p>
            <a:r>
              <a:rPr lang="ru-RU" sz="3200" b="1" dirty="0" smtClean="0"/>
              <a:t> 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9600" dirty="0" smtClean="0">
                <a:solidFill>
                  <a:srgbClr val="FF0000"/>
                </a:solidFill>
                <a:latin typeface="Bahnschrift SemiBold" panose="020B0502040204020203" pitchFamily="34" charset="0"/>
              </a:rPr>
              <a:t>?</a:t>
            </a:r>
            <a:endParaRPr lang="ru-RU" sz="9600" i="1" dirty="0">
              <a:solidFill>
                <a:srgbClr val="FF0000"/>
              </a:solidFill>
              <a:latin typeface="Bahnschrift SemiBold" panose="020B0502040204020203" pitchFamily="34" charset="0"/>
              <a:cs typeface="Times New Roman" pitchFamily="18" charset="0"/>
            </a:endParaRPr>
          </a:p>
        </p:txBody>
      </p:sp>
      <p:pic>
        <p:nvPicPr>
          <p:cNvPr id="3" name="Picture 9" descr="C:\Documents and Settings\Ира\Мои документы\Мои рисунки\1481fbb44ae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0"/>
            <a:ext cx="3357586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9" descr="C:\Documents and Settings\Ира\Мои документы\Мои рисунки\1481fbb44ae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3357586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Documents and Settings\Ира\Мои документы\Мои рисунки\1481fbb44ae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689" y="404664"/>
            <a:ext cx="4680520" cy="361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9" descr="C:\Documents and Settings\Ира\Мои документы\Мои рисунки\1481fbb44ae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3357586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491880" y="2590800"/>
            <a:ext cx="1584175" cy="1569660"/>
          </a:xfrm>
          <a:prstGeom prst="rect">
            <a:avLst/>
          </a:prstGeom>
          <a:noFill/>
          <a:scene3d>
            <a:camera prst="isometricRightUp"/>
            <a:lightRig rig="threePt" dir="t"/>
          </a:scene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!!!</a:t>
            </a:r>
            <a:endParaRPr lang="ru-RU" sz="9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38878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332656"/>
            <a:ext cx="8229600" cy="138182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Орфографический анализ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42910" y="1500174"/>
            <a:ext cx="7858180" cy="4929222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Сегодня вечерком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28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_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_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рковой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ж_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_нглёр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устраивал ужин. Он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</a:t>
            </a:r>
            <a:r>
              <a:rPr lang="ru-RU" sz="36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_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_гласил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 себе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ч_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_порного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маж_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_рдома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розовщ_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_кую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танцовщицу,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_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_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кея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ш_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_фёрской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кепч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_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_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нке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ш_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_к_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_ладного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цвета и 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щ_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_голя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парч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__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_вом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пиджачке.</a:t>
            </a:r>
          </a:p>
          <a:p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Мажордо́м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— дворецкий, старший лакей, управляющий в богатых домах.</a:t>
            </a:r>
          </a:p>
          <a:p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785786" y="1214422"/>
            <a:ext cx="7772400" cy="864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285728"/>
            <a:ext cx="15113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001024" y="785794"/>
            <a:ext cx="7970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№5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332656"/>
            <a:ext cx="8229600" cy="1381824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Орфографический анализ 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42910" y="1500174"/>
            <a:ext cx="7858180" cy="4929222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z="2800" dirty="0">
                <a:solidFill>
                  <a:srgbClr val="0070C0"/>
                </a:solidFill>
              </a:rPr>
              <a:t>1) ДЕРЕВЯННЫЙ - правописание суффикса в прилагательном  не определяется правилом (является исключением)</a:t>
            </a:r>
          </a:p>
          <a:p>
            <a:pPr algn="just">
              <a:buNone/>
            </a:pPr>
            <a:r>
              <a:rPr lang="ru-RU" sz="2800" dirty="0">
                <a:solidFill>
                  <a:srgbClr val="0070C0"/>
                </a:solidFill>
              </a:rPr>
              <a:t>    2) СЖАТЬ - в приставке перед звонким согласным корня пишется </a:t>
            </a:r>
          </a:p>
          <a:p>
            <a:pPr algn="just">
              <a:buNone/>
            </a:pPr>
            <a:r>
              <a:rPr lang="ru-RU" sz="2800" dirty="0">
                <a:solidFill>
                  <a:srgbClr val="0070C0"/>
                </a:solidFill>
              </a:rPr>
              <a:t>     3) НЕ  ВЫУЧЕННОЕ учеником правило — частица пишется с причастием раздельно при наличии зависимого от причастия слова                   </a:t>
            </a:r>
            <a:endParaRPr lang="ru-RU" sz="2800" dirty="0" smtClean="0">
              <a:solidFill>
                <a:srgbClr val="0070C0"/>
              </a:solidFill>
            </a:endParaRPr>
          </a:p>
          <a:p>
            <a:pPr algn="just">
              <a:buNone/>
            </a:pPr>
            <a:r>
              <a:rPr lang="ru-RU" sz="2800" dirty="0" smtClean="0">
                <a:solidFill>
                  <a:srgbClr val="0070C0"/>
                </a:solidFill>
              </a:rPr>
              <a:t>4</a:t>
            </a:r>
            <a:r>
              <a:rPr lang="ru-RU" sz="2800" dirty="0">
                <a:solidFill>
                  <a:srgbClr val="0070C0"/>
                </a:solidFill>
              </a:rPr>
              <a:t>) НЕ С КЕМ – неопределённое  местоимение с предлогом пишется раздельно</a:t>
            </a:r>
          </a:p>
          <a:p>
            <a:pPr algn="just">
              <a:buNone/>
            </a:pPr>
            <a:r>
              <a:rPr lang="ru-RU" sz="2800" dirty="0">
                <a:solidFill>
                  <a:srgbClr val="0070C0"/>
                </a:solidFill>
              </a:rPr>
              <a:t>     5)  ЗАМУЖ — имя существительное </a:t>
            </a:r>
            <a:r>
              <a:rPr lang="ru-RU" sz="2800" dirty="0" err="1">
                <a:solidFill>
                  <a:srgbClr val="0070C0"/>
                </a:solidFill>
              </a:rPr>
              <a:t>м.р</a:t>
            </a:r>
            <a:r>
              <a:rPr lang="ru-RU" sz="2800" dirty="0">
                <a:solidFill>
                  <a:srgbClr val="0070C0"/>
                </a:solidFill>
              </a:rPr>
              <a:t>. пишется без –Ь</a:t>
            </a:r>
          </a:p>
          <a:p>
            <a:pPr algn="just">
              <a:buNone/>
            </a:pP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785786" y="1214422"/>
            <a:ext cx="7772400" cy="864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285728"/>
            <a:ext cx="15113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215338" y="714356"/>
            <a:ext cx="7072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№5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23112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Проверка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9600" dirty="0" smtClean="0">
                <a:solidFill>
                  <a:srgbClr val="002060"/>
                </a:solidFill>
              </a:rPr>
              <a:t>2,5</a:t>
            </a:r>
            <a:endParaRPr lang="ru-RU" sz="9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878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620689"/>
            <a:ext cx="7858125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725144"/>
            <a:ext cx="4578350" cy="167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8171358"/>
      </p:ext>
    </p:extLst>
  </p:cSld>
  <p:clrMapOvr>
    <a:masterClrMapping/>
  </p:clrMapOvr>
</p:sld>
</file>

<file path=ppt/theme/theme1.xml><?xml version="1.0" encoding="utf-8"?>
<a:theme xmlns:a="http://schemas.openxmlformats.org/drawingml/2006/main" name="Линейка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Линейка6</Template>
  <TotalTime>1481</TotalTime>
  <Words>423</Words>
  <Application>Microsoft Office PowerPoint</Application>
  <PresentationFormat>Экран (4:3)</PresentationFormat>
  <Paragraphs>82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Линейка6</vt:lpstr>
      <vt:lpstr> Урок-практикум  Подготовка к ОГЭ по русскому языку Тестовая часть   </vt:lpstr>
      <vt:lpstr>Цель урока: повторение, обобщение и систематизация полученных знаний, необходимых для выполнения тестовых заданий ОГЭ-2020: «Грамматическая основа предложения», «Знаки препинания в сложных предложениях», «Типы подчинительной связи в словосочетаниях», «Орфографический анализ слов», «Анализ средств выразительности», «Лексический анализ слов»; умение применять знания на практике; подготовка к сдаче экзамена; развитие творческого потенциала учащихся, выработка навыка работы над тестовой частью ОГЭ; обеспечение ценностного отношения к совместной творческой деятельности; воспитание познавательного интереса к русскому языку. </vt:lpstr>
      <vt:lpstr>Эпиграф Для того чтобы совершенствовать ум, надо более размышлять, чем заучивать Рене Декарт</vt:lpstr>
      <vt:lpstr>  ?</vt:lpstr>
      <vt:lpstr>Презентация PowerPoint</vt:lpstr>
      <vt:lpstr>  Орфографический анализ</vt:lpstr>
      <vt:lpstr>Орфографический анализ </vt:lpstr>
      <vt:lpstr>Проверка </vt:lpstr>
      <vt:lpstr>Презентация PowerPoint</vt:lpstr>
      <vt:lpstr>Анализ  текста</vt:lpstr>
      <vt:lpstr>Презентация PowerPoint</vt:lpstr>
      <vt:lpstr>Презентация PowerPoint</vt:lpstr>
      <vt:lpstr>КРОССВОРД - ДИКТАНТ </vt:lpstr>
      <vt:lpstr>Презентация PowerPoint</vt:lpstr>
      <vt:lpstr>    Правилу следуй упорно: чтобы словам было тесно, а мыслям -  просторно.                           Н. А. Некрасов</vt:lpstr>
      <vt:lpstr>Презентация PowerPoint</vt:lpstr>
      <vt:lpstr>Презентация PowerPoint</vt:lpstr>
      <vt:lpstr>Презентация PowerPoint</vt:lpstr>
      <vt:lpstr>Спасибо за работу на уроке!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Арубуз</dc:creator>
  <cp:lastModifiedBy>admin</cp:lastModifiedBy>
  <cp:revision>117</cp:revision>
  <dcterms:created xsi:type="dcterms:W3CDTF">2016-10-01T11:53:23Z</dcterms:created>
  <dcterms:modified xsi:type="dcterms:W3CDTF">2023-02-23T14:05:10Z</dcterms:modified>
</cp:coreProperties>
</file>