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81" r:id="rId3"/>
    <p:sldId id="260" r:id="rId4"/>
    <p:sldId id="280" r:id="rId5"/>
    <p:sldId id="256" r:id="rId6"/>
    <p:sldId id="258" r:id="rId7"/>
    <p:sldId id="259" r:id="rId8"/>
    <p:sldId id="262" r:id="rId9"/>
    <p:sldId id="263" r:id="rId10"/>
    <p:sldId id="264" r:id="rId11"/>
    <p:sldId id="265" r:id="rId12"/>
    <p:sldId id="268" r:id="rId13"/>
    <p:sldId id="269" r:id="rId14"/>
    <p:sldId id="271" r:id="rId15"/>
    <p:sldId id="272" r:id="rId16"/>
    <p:sldId id="274" r:id="rId17"/>
    <p:sldId id="283" r:id="rId18"/>
    <p:sldId id="276" r:id="rId19"/>
    <p:sldId id="277" r:id="rId20"/>
    <p:sldId id="278" r:id="rId21"/>
    <p:sldId id="285" r:id="rId22"/>
    <p:sldId id="279" r:id="rId23"/>
    <p:sldId id="27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0000"/>
    <a:srgbClr val="66FF33"/>
    <a:srgbClr val="ADFF93"/>
    <a:srgbClr val="0000CC"/>
    <a:srgbClr val="004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1611" autoAdjust="0"/>
  </p:normalViewPr>
  <p:slideViewPr>
    <p:cSldViewPr>
      <p:cViewPr varScale="1">
        <p:scale>
          <a:sx n="76" d="100"/>
          <a:sy n="76" d="100"/>
        </p:scale>
        <p:origin x="97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50E07-C182-4538-B2B0-FD971A1D9637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310FD-DE72-46B1-86A6-82D7DF31B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48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433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6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67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21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89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10FD-DE72-46B1-86A6-82D7DF31B3B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5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3.png"/><Relationship Id="rId7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10" Type="http://schemas.openxmlformats.org/officeDocument/2006/relationships/image" Target="../media/image84.jpeg"/><Relationship Id="rId4" Type="http://schemas.openxmlformats.org/officeDocument/2006/relationships/image" Target="../media/image78.jpeg"/><Relationship Id="rId9" Type="http://schemas.openxmlformats.org/officeDocument/2006/relationships/image" Target="../media/image8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microsoft.com/office/2007/relationships/hdphoto" Target="../media/hdphoto1.wdp"/><Relationship Id="rId7" Type="http://schemas.openxmlformats.org/officeDocument/2006/relationships/image" Target="../media/image3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69962" y="218467"/>
            <a:ext cx="6624736" cy="3888432"/>
          </a:xfrm>
          <a:prstGeom prst="roundRect">
            <a:avLst/>
          </a:prstGeom>
          <a:solidFill>
            <a:srgbClr val="ADFF93"/>
          </a:solidFill>
          <a:effectLst>
            <a:glow rad="127000">
              <a:schemeClr val="accent1">
                <a:alpha val="43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«Экология </a:t>
            </a:r>
            <a:r>
              <a:rPr lang="ru-RU" sz="60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– </a:t>
            </a:r>
          </a:p>
          <a:p>
            <a:pPr algn="ctr"/>
            <a:r>
              <a:rPr lang="ru-RU" sz="6000" b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+mj-lt"/>
              </a:rPr>
              <a:t>дело каждого»</a:t>
            </a:r>
          </a:p>
          <a:p>
            <a:pPr algn="ctr"/>
            <a:r>
              <a:rPr lang="ru-RU" sz="3200" i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2-й всероссийский </a:t>
            </a:r>
          </a:p>
          <a:p>
            <a:pPr algn="ctr"/>
            <a:r>
              <a:rPr lang="ru-RU" sz="3200" i="1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27000">
                    <a:srgbClr val="66FF33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конкурс</a:t>
            </a:r>
            <a:endParaRPr lang="ru-RU" sz="3200" i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27000">
                  <a:srgbClr val="66FF33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20486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22362" y="370867"/>
            <a:ext cx="6624736" cy="3888432"/>
          </a:xfrm>
          <a:prstGeom prst="roundRect">
            <a:avLst/>
          </a:prstGeom>
          <a:solidFill>
            <a:srgbClr val="ADFF93"/>
          </a:solidFill>
          <a:effectLst>
            <a:glow rad="127000">
              <a:schemeClr val="accent1">
                <a:alpha val="43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«Экология – </a:t>
            </a:r>
          </a:p>
          <a:p>
            <a:pPr algn="ctr"/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дело каждого»</a:t>
            </a:r>
          </a:p>
          <a:p>
            <a:pPr algn="ctr"/>
            <a:r>
              <a:rPr lang="en-US" sz="3600" i="1" dirty="0"/>
              <a:t>II</a:t>
            </a:r>
            <a:r>
              <a:rPr lang="ru-RU" sz="3600" i="1" dirty="0"/>
              <a:t> всероссийский </a:t>
            </a:r>
          </a:p>
          <a:p>
            <a:pPr algn="ctr"/>
            <a:r>
              <a:rPr lang="ru-RU" sz="3600" i="1" dirty="0"/>
              <a:t>педагогический конкурс</a:t>
            </a:r>
            <a:endParaRPr lang="ru-RU" sz="3600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4535382"/>
            <a:ext cx="4151634" cy="2206835"/>
          </a:xfrm>
          <a:prstGeom prst="roundRect">
            <a:avLst/>
          </a:prstGeom>
          <a:solidFill>
            <a:srgbClr val="ADFF93"/>
          </a:solidFill>
          <a:effectLst>
            <a:glow rad="127000">
              <a:schemeClr val="accent1">
                <a:alpha val="43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/>
              <a:t>Подготовила учитель биологии </a:t>
            </a:r>
          </a:p>
          <a:p>
            <a:r>
              <a:rPr lang="ru-RU" sz="2000" b="1" dirty="0"/>
              <a:t>МБОУ СОШ д. </a:t>
            </a:r>
            <a:r>
              <a:rPr lang="ru-RU" sz="2000" b="1" dirty="0" err="1"/>
              <a:t>Малонакаряково</a:t>
            </a:r>
            <a:r>
              <a:rPr lang="ru-RU" sz="2000" b="1" dirty="0"/>
              <a:t> Мишкинского района </a:t>
            </a:r>
          </a:p>
          <a:p>
            <a:r>
              <a:rPr lang="ru-RU" sz="2000" b="1" dirty="0"/>
              <a:t>Республики Башкортостан</a:t>
            </a:r>
          </a:p>
          <a:p>
            <a:r>
              <a:rPr lang="ru-RU" sz="2000" b="1" dirty="0" err="1"/>
              <a:t>Салмиярова</a:t>
            </a:r>
            <a:r>
              <a:rPr lang="ru-RU" sz="2000" b="1" dirty="0"/>
              <a:t> Евдокия Николаевна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24400" y="4687782"/>
            <a:ext cx="4151634" cy="2206835"/>
          </a:xfrm>
          <a:prstGeom prst="roundRect">
            <a:avLst/>
          </a:prstGeom>
          <a:solidFill>
            <a:srgbClr val="ADFF93"/>
          </a:solidFill>
          <a:effectLst>
            <a:glow rad="127000">
              <a:schemeClr val="accent1">
                <a:alpha val="43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/>
              <a:t>Подготовила </a:t>
            </a:r>
            <a:r>
              <a:rPr lang="ru-RU" sz="2000" dirty="0"/>
              <a:t>учитель биологии </a:t>
            </a:r>
          </a:p>
          <a:p>
            <a:r>
              <a:rPr lang="ru-RU" sz="2000" dirty="0"/>
              <a:t>МБОУ СОШ д. </a:t>
            </a:r>
            <a:r>
              <a:rPr lang="ru-RU" sz="2000" dirty="0" err="1"/>
              <a:t>Малонакаряково</a:t>
            </a:r>
            <a:r>
              <a:rPr lang="ru-RU" sz="2000" dirty="0"/>
              <a:t> Мишкинского района </a:t>
            </a:r>
          </a:p>
          <a:p>
            <a:r>
              <a:rPr lang="ru-RU" sz="2000" dirty="0"/>
              <a:t>Республики Башкортостан</a:t>
            </a:r>
          </a:p>
          <a:p>
            <a:r>
              <a:rPr lang="ru-RU" sz="2000" b="1" dirty="0" err="1"/>
              <a:t>Салмиярова</a:t>
            </a:r>
            <a:r>
              <a:rPr lang="ru-RU" sz="2000" b="1" dirty="0"/>
              <a:t> Евдокия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6014773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627784" y="47328"/>
            <a:ext cx="6516216" cy="954639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bg1"/>
                </a:solidFill>
              </a:rPr>
              <a:t>Экологическая акция «Скворец»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499993" y="1412388"/>
            <a:ext cx="4787250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5139429"/>
            <a:ext cx="4105589" cy="15895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17" y="404664"/>
            <a:ext cx="2490767" cy="27808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 descr="https://ds04.infourok.ru/uploads/ex/0913/0010222a-8a7095f4/img1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2013187"/>
            <a:ext cx="2751446" cy="32029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843809" y="890717"/>
            <a:ext cx="6173975" cy="954107"/>
          </a:xfrm>
          <a:prstGeom prst="rect">
            <a:avLst/>
          </a:prstGeom>
          <a:solidFill>
            <a:srgbClr val="92D05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Развешивая скворечники, </a:t>
            </a:r>
          </a:p>
          <a:p>
            <a:pPr algn="ctr"/>
            <a:r>
              <a:rPr lang="ru-RU" sz="2800" i="1" dirty="0" smtClean="0"/>
              <a:t>мы помогаем и птицам и самим себе</a:t>
            </a:r>
            <a:endParaRPr lang="ru-RU" sz="2800" i="1" dirty="0"/>
          </a:p>
        </p:txBody>
      </p:sp>
      <p:pic>
        <p:nvPicPr>
          <p:cNvPr id="15" name="Рисунок 14" descr="https://ds04.infourok.ru/uploads/ex/0913/0010222a-8a7095f4/img1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1" y="2190941"/>
            <a:ext cx="2914702" cy="43349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356992"/>
            <a:ext cx="3532714" cy="31689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-36512" y="6262612"/>
            <a:ext cx="4292312" cy="42165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Акция «Подарим дом птицам вместе</a:t>
            </a:r>
            <a: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288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6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00"/>
                            </p:stCondLst>
                            <p:childTnLst>
                              <p:par>
                                <p:cTn id="15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86742" y="786915"/>
            <a:ext cx="6621762" cy="337829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i="1" dirty="0">
                <a:solidFill>
                  <a:schemeClr val="bg1"/>
                </a:solidFill>
              </a:rPr>
              <a:t>Пусть бьется всегда зеленое сердце природы</a:t>
            </a:r>
          </a:p>
        </p:txBody>
      </p:sp>
      <p:pic>
        <p:nvPicPr>
          <p:cNvPr id="11" name="Рисунок 5">
            <a:extLst>
              <a:ext uri="{FF2B5EF4-FFF2-40B4-BE49-F238E27FC236}">
                <a16:creationId xmlns:a16="http://schemas.microsoft.com/office/drawing/2014/main" xmlns="" id="{1FD0B812-201F-0143-BC86-3F6C12A692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17" r="671" b="3388"/>
          <a:stretch/>
        </p:blipFill>
        <p:spPr>
          <a:xfrm>
            <a:off x="107504" y="4085752"/>
            <a:ext cx="2950555" cy="23675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918" y="4094226"/>
            <a:ext cx="2931616" cy="23985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3546" y="4091601"/>
            <a:ext cx="2828614" cy="23617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9152" y="1216542"/>
            <a:ext cx="2661794" cy="23976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377848" y="6165304"/>
            <a:ext cx="3456384" cy="48750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Природе </a:t>
            </a:r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важен </a:t>
            </a: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</a:t>
            </a:r>
            <a:endParaRPr lang="ru-RU" sz="2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7566" y="56818"/>
            <a:ext cx="3245632" cy="707886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Марш парков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6165304"/>
            <a:ext cx="2836033" cy="470000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Лес – лёгкие </a:t>
            </a: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Земли </a:t>
            </a:r>
            <a:endParaRPr lang="ru-RU" sz="2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5">
            <a:extLst>
              <a:ext uri="{FF2B5EF4-FFF2-40B4-BE49-F238E27FC236}">
                <a16:creationId xmlns:a16="http://schemas.microsoft.com/office/drawing/2014/main" xmlns="" id="{1FD0B812-201F-0143-BC86-3F6C12A692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177"/>
          <a:stretch/>
        </p:blipFill>
        <p:spPr>
          <a:xfrm>
            <a:off x="836903" y="1216541"/>
            <a:ext cx="3458330" cy="23976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1331640" y="3356992"/>
            <a:ext cx="5624912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Сохраним </a:t>
            </a: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биологическое разнообразие</a:t>
            </a:r>
            <a:endParaRPr lang="ru-RU" sz="24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5920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7769" y="98097"/>
            <a:ext cx="8278687" cy="954639"/>
          </a:xfrm>
          <a:prstGeom prst="rect">
            <a:avLst/>
          </a:prstGeom>
          <a:solidFill>
            <a:srgbClr val="92D050">
              <a:alpha val="67843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bg1"/>
                </a:solidFill>
              </a:rPr>
              <a:t>Экологические субботники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79513" y="1278523"/>
            <a:ext cx="8640960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.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26" y="1143279"/>
            <a:ext cx="3391683" cy="2999038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7550" y="1175358"/>
            <a:ext cx="2882553" cy="2941786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505" y="4269096"/>
            <a:ext cx="3744416" cy="23942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044" y="1175358"/>
            <a:ext cx="2674016" cy="296398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 rot="10800000" flipV="1">
            <a:off x="0" y="3336668"/>
            <a:ext cx="9144000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YS Text"/>
              </a:rPr>
              <a:t>Мы устроили 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субботник: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нужно 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мусор убирать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!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YS Text"/>
              </a:rPr>
              <a:t>		Всем 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хватает здесь работы: 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надо 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чистить и копать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.        </a:t>
            </a:r>
          </a:p>
          <a:p>
            <a:r>
              <a:rPr lang="ru-RU" i="1" dirty="0">
                <a:solidFill>
                  <a:schemeClr val="bg1"/>
                </a:solidFill>
                <a:latin typeface="YS Text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                                                        Под деревьями - листочки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 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тоже нужно убирать.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1505" y="6186882"/>
            <a:ext cx="3744416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YS Text"/>
              </a:rPr>
              <a:t>Чисто-чисто и </a:t>
            </a:r>
            <a:r>
              <a:rPr lang="ru-RU" i="1" dirty="0" smtClean="0">
                <a:solidFill>
                  <a:schemeClr val="bg1"/>
                </a:solidFill>
                <a:latin typeface="YS Text"/>
              </a:rPr>
              <a:t>красиво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  <a:latin typeface="YS Text"/>
              </a:rPr>
              <a:t>на </a:t>
            </a:r>
            <a:r>
              <a:rPr lang="ru-RU" i="1" dirty="0">
                <a:solidFill>
                  <a:schemeClr val="bg1"/>
                </a:solidFill>
                <a:latin typeface="YS Text"/>
              </a:rPr>
              <a:t>участке и вокруг!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594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2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68560" y="-331477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Проведение классных часов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432" y="754345"/>
            <a:ext cx="6400800" cy="1366242"/>
          </a:xfrm>
          <a:solidFill>
            <a:srgbClr val="92D050">
              <a:alpha val="69804"/>
            </a:srgbClr>
          </a:solidFill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прививать </a:t>
            </a:r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универсальные ценности природы, ответственность человека за судьбу биосферы, 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природы Земли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5466" y="98829"/>
            <a:ext cx="6363580" cy="723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51520" y="1733293"/>
            <a:ext cx="8640960" cy="186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</a:rPr>
              <a:t>.</a:t>
            </a:r>
            <a:endParaRPr lang="ru-RU" sz="36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7552" y="0"/>
            <a:ext cx="2516448" cy="4896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309"/>
          <a:stretch/>
        </p:blipFill>
        <p:spPr>
          <a:xfrm>
            <a:off x="6627552" y="4896545"/>
            <a:ext cx="2516448" cy="1916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1137" y="2271365"/>
            <a:ext cx="2286000" cy="26698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68" y="2321274"/>
            <a:ext cx="3615949" cy="2259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12" t="14043" b="-4433"/>
          <a:stretch/>
        </p:blipFill>
        <p:spPr>
          <a:xfrm>
            <a:off x="1187624" y="4365104"/>
            <a:ext cx="4756355" cy="24833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7718068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2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66986" y="44624"/>
            <a:ext cx="87770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ПОМОГИ ПРИРОДЕ!</a:t>
            </a:r>
          </a:p>
        </p:txBody>
      </p:sp>
      <p:pic>
        <p:nvPicPr>
          <p:cNvPr id="15362" name="Picture 2" descr="http://tehno-ecology.ru/assets/images/ecology_mai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5" y="918008"/>
            <a:ext cx="1921836" cy="19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1" y="3094992"/>
            <a:ext cx="2903893" cy="3335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8807" y="3081279"/>
            <a:ext cx="2804147" cy="33350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7" y="3029090"/>
            <a:ext cx="3424675" cy="333501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9298" y="923501"/>
            <a:ext cx="3744416" cy="217706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01"/>
          <a:stretch/>
        </p:blipFill>
        <p:spPr>
          <a:xfrm>
            <a:off x="5749988" y="918008"/>
            <a:ext cx="3261688" cy="2190698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366985" y="2636219"/>
            <a:ext cx="8846660" cy="985270"/>
          </a:xfrm>
          <a:prstGeom prst="rect">
            <a:avLst/>
          </a:prstGeom>
          <a:solidFill>
            <a:srgbClr val="92D050">
              <a:alpha val="80000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 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природы в мире 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людям ,  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аже 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дня 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прожить нельзя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 давайте к ней мы будем  относиться, как друзья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6985" y="6416345"/>
            <a:ext cx="7929153" cy="48750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Помогая природе, мы помогаем и себе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1190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3570" y="116632"/>
            <a:ext cx="8244854" cy="1077218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Участие в слет-конкурсе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юных </a:t>
            </a:r>
            <a:r>
              <a:rPr lang="ru-RU" sz="3200" b="1" dirty="0">
                <a:solidFill>
                  <a:schemeClr val="bg1"/>
                </a:solidFill>
              </a:rPr>
              <a:t>экологов и лесоводов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3146065"/>
            <a:ext cx="7992888" cy="58477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Из-за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0300" y="1475508"/>
            <a:ext cx="4896544" cy="2965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570" y="3510365"/>
            <a:ext cx="4279983" cy="29769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639" y="1477591"/>
            <a:ext cx="4320835" cy="24086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3553" y="3888284"/>
            <a:ext cx="4615163" cy="25948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462" y="18031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345220" y="3641397"/>
            <a:ext cx="4544823" cy="52322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 </a:t>
            </a:r>
            <a:r>
              <a:rPr lang="ru-RU" sz="28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«Разделяй </a:t>
            </a:r>
            <a:r>
              <a:rPr lang="ru-RU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нами»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3930" y="6155371"/>
            <a:ext cx="8427168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наводят порядок возле пруда «</a:t>
            </a:r>
            <a:r>
              <a:rPr lang="ru-RU" sz="2400" dirty="0" err="1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Мишкинское</a:t>
            </a:r>
            <a:r>
              <a:rPr lang="ru-RU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0335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19534"/>
            <a:ext cx="8632998" cy="1077218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Помните, чисто не там, где убирают, </a:t>
            </a:r>
          </a:p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там, где не мусорят 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5556" y="4503084"/>
            <a:ext cx="7992888" cy="58477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12" name="Рисунок 5">
            <a:extLst>
              <a:ext uri="{FF2B5EF4-FFF2-40B4-BE49-F238E27FC236}">
                <a16:creationId xmlns:a16="http://schemas.microsoft.com/office/drawing/2014/main" xmlns="" id="{E6E6944B-EF6C-5E4E-AAC3-0873C1E0F7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947" y="1268760"/>
            <a:ext cx="8708093" cy="488437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7524" y="5962054"/>
            <a:ext cx="8568951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Волонтеры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готовы добровольно потратить частичку себя </a:t>
            </a:r>
            <a:endParaRPr lang="ru-RU" dirty="0" smtClean="0">
              <a:solidFill>
                <a:srgbClr val="333333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своего времени для пользы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общества. </a:t>
            </a:r>
          </a:p>
          <a:p>
            <a:pPr algn="ctr"/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Чистота и порядок окружающей среды – наше здоровье.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10747" y="3156287"/>
            <a:ext cx="2947453" cy="68505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Экологический субботник</a:t>
            </a: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деревне 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алонакаряково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4355" y="3150593"/>
            <a:ext cx="3667351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Наводим порядок возле кладбища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378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Любите родную природу: озёра, леса и поля.</a:t>
            </a:r>
            <a:b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Ведь это же наша с тобою навеки - родная </a:t>
            </a:r>
            <a:r>
              <a:rPr lang="ru-RU" sz="28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</a:t>
            </a:r>
            <a: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8225" y="2166739"/>
            <a:ext cx="4525963" cy="3394472"/>
          </a:xfrm>
        </p:spPr>
      </p:pic>
      <p:pic>
        <p:nvPicPr>
          <p:cNvPr id="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582" y="3714185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2475"/>
            <a:ext cx="2884810" cy="53830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669" y="1482475"/>
            <a:ext cx="2634134" cy="53751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1482878"/>
            <a:ext cx="3635896" cy="540171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 rot="10800000" flipV="1">
            <a:off x="152400" y="5643244"/>
            <a:ext cx="874008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Природа – это </a:t>
            </a:r>
            <a: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дом, в котором мы живём.</a:t>
            </a:r>
          </a:p>
          <a:p>
            <a:pPr algn="r"/>
            <a:r>
              <a:rPr lang="ru-RU" sz="28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не любить всю эту </a:t>
            </a:r>
            <a:r>
              <a:rPr lang="ru-RU" sz="28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красоту?</a:t>
            </a:r>
            <a:endParaRPr lang="ru-RU" sz="28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63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72008" y="123418"/>
            <a:ext cx="9324528" cy="584775"/>
          </a:xfrm>
          <a:prstGeom prst="rect">
            <a:avLst/>
          </a:prstGeom>
          <a:solidFill>
            <a:srgbClr val="92D050">
              <a:alpha val="6784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Рисуют дети «Красота природы родного края»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58477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4288" y="956320"/>
            <a:ext cx="4762872" cy="5350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7152" y="929804"/>
            <a:ext cx="4589264" cy="53412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6344220"/>
            <a:ext cx="6584776" cy="553357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Будь природе другом</a:t>
            </a:r>
          </a:p>
        </p:txBody>
      </p:sp>
    </p:spTree>
    <p:extLst>
      <p:ext uri="{BB962C8B-B14F-4D97-AF65-F5344CB8AC3E}">
        <p14:creationId xmlns:p14="http://schemas.microsoft.com/office/powerpoint/2010/main" val="325381661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" y="-1588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242" y="4509120"/>
            <a:ext cx="1818292" cy="221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4" y="2080386"/>
            <a:ext cx="2841984" cy="37294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885" y="2096990"/>
            <a:ext cx="2741637" cy="44813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284984"/>
            <a:ext cx="3087451" cy="30038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1547664" y="1694737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275164"/>
            <a:ext cx="5714163" cy="156966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0000">
                <a:srgbClr val="92D050">
                  <a:alpha val="85000"/>
                </a:srgb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</a:rPr>
              <a:t>Бросовый материал – 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это все то, что можно без жалости выкинуть, а можно и использовать, 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дав волю безграничной фантазии</a:t>
            </a: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5940152" y="6023029"/>
            <a:ext cx="2902510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Папье-маше 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Башкирские красавицы»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0800000" flipV="1">
            <a:off x="3105842" y="5949684"/>
            <a:ext cx="2374625" cy="67191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Ваза и корзина из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ненужных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бумаг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869" y="5514128"/>
            <a:ext cx="2880947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Пластиковые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бутылки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превратились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симпатичных </a:t>
            </a: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пингвинят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13117" y="16147"/>
            <a:ext cx="3203490" cy="32876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5845954" y="2896288"/>
            <a:ext cx="3190542" cy="38869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Панно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сухих цветов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730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94" y="124841"/>
            <a:ext cx="4355976" cy="27089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48893" y="2790107"/>
            <a:ext cx="8860785" cy="174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Экологическое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и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МБОУ СОШ 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д.Малонакаряково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Мишкинского района Республики Башкортостан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3832" y="4720102"/>
            <a:ext cx="4660168" cy="26802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7" y="4707127"/>
            <a:ext cx="4221858" cy="26103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338" y="130373"/>
            <a:ext cx="4469424" cy="27033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4833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80728"/>
            <a:ext cx="7992888" cy="58477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endParaRPr lang="ru-RU" sz="3200" b="1" dirty="0">
              <a:latin typeface="Times New Roman" pitchFamily="18" charset="0"/>
            </a:endParaRPr>
          </a:p>
        </p:txBody>
      </p:sp>
      <p:pic>
        <p:nvPicPr>
          <p:cNvPr id="9" name="Рисунок 8" descr="https://cf2.ppt-online.org/files2/slide/5/5rwMVcSULNkCzD3TjF8pZ4HGuIohqYvsiXxdyf/slide-1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5309"/>
            <a:ext cx="8496944" cy="1071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cf2.ppt-online.org/files2/slide/5/5rwMVcSULNkCzD3TjF8pZ4HGuIohqYvsiXxdyf/slide-1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096" y="1247467"/>
            <a:ext cx="2898205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cf2.ppt-online.org/files2/slide/5/5rwMVcSULNkCzD3TjF8pZ4HGuIohqYvsiXxdyf/slide-1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 bwMode="auto">
          <a:xfrm>
            <a:off x="121096" y="2684666"/>
            <a:ext cx="289820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cf2.ppt-online.org/files2/slide/5/5rwMVcSULNkCzD3TjF8pZ4HGuIohqYvsiXxdyf/slide-1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5857" y="3832905"/>
            <a:ext cx="2826197" cy="432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cf2.ppt-online.org/files2/slide/5/5rwMVcSULNkCzD3TjF8pZ4HGuIohqYvsiXxdyf/slide-12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3746" y="5414528"/>
            <a:ext cx="2736304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602" y="1830427"/>
            <a:ext cx="3150592" cy="34562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5686" y="1247467"/>
            <a:ext cx="2696368" cy="2585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31" y="3215957"/>
            <a:ext cx="2982057" cy="36081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4057" y="4205654"/>
            <a:ext cx="2620037" cy="26118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4620888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0" y="2392133"/>
            <a:ext cx="4471020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6504" y="2475658"/>
            <a:ext cx="4607496" cy="43589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612"/>
            <a:ext cx="4536504" cy="27553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6504" y="27174"/>
            <a:ext cx="4644008" cy="27809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44016" y="-99392"/>
            <a:ext cx="9036496" cy="892552"/>
          </a:xfrm>
          <a:prstGeom prst="rect">
            <a:avLst/>
          </a:prstGeom>
          <a:solidFill>
            <a:srgbClr val="92D050">
              <a:alpha val="58039"/>
            </a:srgbClr>
          </a:solidFill>
        </p:spPr>
        <p:txBody>
          <a:bodyPr wrap="square">
            <a:spAutoFit/>
          </a:bodyPr>
          <a:lstStyle/>
          <a:p>
            <a:r>
              <a:rPr lang="ru-RU" sz="26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Общество – это мир, в котором живет наше тело</a:t>
            </a:r>
            <a:r>
              <a:rPr lang="ru-RU" sz="26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6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природа </a:t>
            </a:r>
            <a:r>
              <a:rPr lang="ru-RU" sz="26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мир нашей души</a:t>
            </a:r>
            <a:endParaRPr lang="ru-RU" sz="2600" i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0791" y="2575272"/>
            <a:ext cx="8568952" cy="882678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7899400" algn="l"/>
              </a:tabLst>
            </a:pPr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Путешествовать, наблюдать природу, улавливать её тайны  и </a:t>
            </a: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восторгаться </a:t>
            </a:r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этим счастьем </a:t>
            </a:r>
            <a:r>
              <a:rPr lang="ru-RU" sz="2400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значит </a:t>
            </a:r>
            <a:r>
              <a:rPr lang="ru-RU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жить </a:t>
            </a:r>
            <a:endParaRPr lang="ru-RU" sz="24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211" y="5632188"/>
            <a:ext cx="8309148" cy="1200329"/>
          </a:xfrm>
          <a:prstGeom prst="rect">
            <a:avLst/>
          </a:prstGeom>
          <a:solidFill>
            <a:srgbClr val="92D05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Природа – это то, что учит человека жизни, что помогает постичь красоту мира, чему человек при всём своём могуществе и разуме должен поклоняться.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48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9618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уменьшить экологический след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7942" y="2870839"/>
            <a:ext cx="8438514" cy="3385542"/>
          </a:xfrm>
          <a:prstGeom prst="rect">
            <a:avLst/>
          </a:prstGeom>
          <a:solidFill>
            <a:srgbClr val="92D050">
              <a:alpha val="80000"/>
            </a:srgb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и</a:t>
            </a:r>
            <a:r>
              <a:rPr lang="ru-RU" sz="2400" dirty="0" smtClean="0"/>
              <a:t>спользуйте </a:t>
            </a:r>
            <a:r>
              <a:rPr lang="ru-RU" sz="2400" dirty="0"/>
              <a:t>бытовую </a:t>
            </a:r>
            <a:r>
              <a:rPr lang="ru-RU" sz="2400" dirty="0" err="1"/>
              <a:t>НЕхимию</a:t>
            </a:r>
            <a:r>
              <a:rPr lang="ru-RU" sz="2400" dirty="0"/>
              <a:t> и натуральную </a:t>
            </a:r>
            <a:r>
              <a:rPr lang="ru-RU" sz="2400" dirty="0" smtClean="0"/>
              <a:t>косметику;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обзаведитесь </a:t>
            </a:r>
            <a:r>
              <a:rPr lang="ru-RU" sz="2400" dirty="0" err="1"/>
              <a:t>экосумкой</a:t>
            </a:r>
            <a:r>
              <a:rPr lang="ru-RU" sz="2400" dirty="0"/>
              <a:t> для </a:t>
            </a:r>
            <a:r>
              <a:rPr lang="ru-RU" sz="2400" dirty="0" smtClean="0"/>
              <a:t>покупок;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</a:t>
            </a:r>
            <a:r>
              <a:rPr lang="ru-RU" sz="2400" dirty="0" smtClean="0"/>
              <a:t>е </a:t>
            </a:r>
            <a:r>
              <a:rPr lang="ru-RU" sz="2400" dirty="0"/>
              <a:t>выбрасывайте </a:t>
            </a:r>
            <a:r>
              <a:rPr lang="ru-RU" sz="2400" dirty="0" smtClean="0"/>
              <a:t>еду</a:t>
            </a:r>
            <a:r>
              <a:rPr lang="ru-RU" sz="2400" dirty="0"/>
              <a:t>;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</a:t>
            </a:r>
            <a:r>
              <a:rPr lang="ru-RU" sz="2400" dirty="0" smtClean="0"/>
              <a:t>ортируйте отходы;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</a:t>
            </a:r>
            <a:r>
              <a:rPr lang="ru-RU" sz="2400" dirty="0" smtClean="0"/>
              <a:t>бзаведитесь </a:t>
            </a:r>
            <a:r>
              <a:rPr lang="ru-RU" sz="2400" dirty="0"/>
              <a:t>многоразовой </a:t>
            </a:r>
            <a:r>
              <a:rPr lang="ru-RU" sz="2400" dirty="0" smtClean="0"/>
              <a:t>бутылкой для воды 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и </a:t>
            </a:r>
            <a:r>
              <a:rPr lang="ru-RU" sz="2400" dirty="0" err="1" smtClean="0"/>
              <a:t>термокружкой</a:t>
            </a:r>
            <a:r>
              <a:rPr lang="ru-RU" sz="24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</a:t>
            </a:r>
            <a:r>
              <a:rPr lang="ru-RU" sz="2400" dirty="0" smtClean="0"/>
              <a:t>ледите </a:t>
            </a:r>
            <a:r>
              <a:rPr lang="ru-RU" sz="2400" dirty="0"/>
              <a:t>за расходом </a:t>
            </a:r>
            <a:r>
              <a:rPr lang="ru-RU" sz="2400" dirty="0" smtClean="0"/>
              <a:t>воды;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</a:t>
            </a:r>
            <a:r>
              <a:rPr lang="ru-RU" sz="2400" dirty="0" smtClean="0"/>
              <a:t>овершайте </a:t>
            </a:r>
            <a:r>
              <a:rPr lang="ru-RU" sz="2400" dirty="0"/>
              <a:t>только обдуманные покупки.</a:t>
            </a:r>
          </a:p>
          <a:p>
            <a:endParaRPr lang="ru-RU" sz="2200" dirty="0"/>
          </a:p>
        </p:txBody>
      </p:sp>
      <p:pic>
        <p:nvPicPr>
          <p:cNvPr id="8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2343" y="4015604"/>
            <a:ext cx="1641349" cy="224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avatars.mds.yandex.net/get-zen_doc/1221883/pub_5fc3d9504c127965dbdf546d_5fc5c85e46df8177e2ff5f20/scale_240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850" y="870134"/>
            <a:ext cx="3566835" cy="18114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859804" y="819620"/>
            <a:ext cx="5112568" cy="1889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Основным источником экологического следа является повседневная жизнь людей.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</a:rPr>
              <a:t>Почти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70% </a:t>
            </a:r>
            <a:r>
              <a:rPr lang="ru-RU" sz="2000" dirty="0" err="1">
                <a:solidFill>
                  <a:srgbClr val="111111"/>
                </a:solidFill>
                <a:latin typeface="Arial" panose="020B0604020202020204" pitchFamily="34" charset="0"/>
              </a:rPr>
              <a:t>экоследа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111111"/>
                </a:solidFill>
                <a:latin typeface="Arial" panose="020B0604020202020204" pitchFamily="34" charset="0"/>
              </a:rPr>
              <a:t>является результатом </a:t>
            </a: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потребления домохозяйств.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10604" y="6019632"/>
            <a:ext cx="5293189" cy="72173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всё нам под силу!</a:t>
            </a:r>
          </a:p>
        </p:txBody>
      </p:sp>
    </p:spTree>
    <p:extLst>
      <p:ext uri="{BB962C8B-B14F-4D97-AF65-F5344CB8AC3E}">
        <p14:creationId xmlns:p14="http://schemas.microsoft.com/office/powerpoint/2010/main" val="39417856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43306"/>
            <a:ext cx="8921030" cy="2492990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Экологический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призыв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Люди! Надо быть мудрее.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Любите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берегите шар земной!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Терпимей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будьте, мягче и добрее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навсегда покончите войной!</a:t>
            </a:r>
          </a:p>
        </p:txBody>
      </p:sp>
      <p:pic>
        <p:nvPicPr>
          <p:cNvPr id="16386" name="Picture 2" descr="D:\Мои документы\МОИ РИСУНКИ\экология\0_124eba_e48e035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4824" y="476672"/>
            <a:ext cx="1296984" cy="21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dshi1.astr.muzkult.ru/media/2020/01/10/1251905382/PGH5384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107592"/>
            <a:ext cx="4104456" cy="24096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Мир и война в рисунках детей.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61" t="233" r="-1"/>
          <a:stretch/>
        </p:blipFill>
        <p:spPr bwMode="auto">
          <a:xfrm>
            <a:off x="4644008" y="3107591"/>
            <a:ext cx="4211960" cy="24096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 flipH="1">
            <a:off x="2717540" y="5525056"/>
            <a:ext cx="4032448" cy="48750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Рисунки детей о войне</a:t>
            </a:r>
            <a:endParaRPr lang="ru-RU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2516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https://agniera.com/wp-content/uploads/2020/01/uprazhneniya-dlya-pecheni-aktivnaya-zaschita-i-uluchshenie-funkcii-zhiznenno-vazhnogo-organa-93-1024x632-1.jpg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324" y="1196280"/>
            <a:ext cx="9160323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-16323" y="476672"/>
            <a:ext cx="9160322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Берегите природу – это наше богатство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1071449" y="5722243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5400" b="1" i="1" dirty="0" smtClean="0">
                <a:solidFill>
                  <a:schemeClr val="bg1"/>
                </a:solidFill>
              </a:rPr>
              <a:t>Спасибо </a:t>
            </a:r>
            <a:r>
              <a:rPr lang="ru-RU" sz="5400" b="1" i="1" dirty="0">
                <a:solidFill>
                  <a:schemeClr val="bg1"/>
                </a:solidFill>
              </a:rPr>
              <a:t>за </a:t>
            </a:r>
            <a:r>
              <a:rPr lang="ru-RU" sz="5400" b="1" i="1" dirty="0" smtClean="0">
                <a:solidFill>
                  <a:schemeClr val="bg1"/>
                </a:solidFill>
              </a:rPr>
              <a:t>внимание!</a:t>
            </a:r>
            <a:endParaRPr lang="ru-RU" sz="5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0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78" y="3280"/>
            <a:ext cx="9144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551" y="4828026"/>
            <a:ext cx="1562827" cy="175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38013" y="866377"/>
            <a:ext cx="8109175" cy="906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i="1" dirty="0"/>
              <a:t> </a:t>
            </a:r>
          </a:p>
          <a:p>
            <a:pPr algn="l"/>
            <a:r>
              <a:rPr lang="ru-RU" sz="2000" i="1" dirty="0"/>
              <a:t>«Добрые чувства своим корнем уходят в детство, а человечность, доброта, достоинство, доброжелательность рождаются</a:t>
            </a:r>
          </a:p>
          <a:p>
            <a:pPr algn="l"/>
            <a:r>
              <a:rPr lang="ru-RU" sz="2000" i="1" dirty="0"/>
              <a:t> в труде, заботах, волнениях  о красоте окружающего мира»</a:t>
            </a:r>
          </a:p>
          <a:p>
            <a:pPr algn="r"/>
            <a:r>
              <a:rPr lang="ru-RU" sz="2000" i="1" dirty="0" err="1"/>
              <a:t>В.А.Сухомлинский</a:t>
            </a:r>
            <a:endParaRPr lang="ru-RU" sz="2000" i="1" dirty="0"/>
          </a:p>
        </p:txBody>
      </p:sp>
      <p:pic>
        <p:nvPicPr>
          <p:cNvPr id="2052" name="Picture 4" descr="D:\Мои документы\МОИ РИСУНКИ\ЦВЕТЫ\0_122c1f_6369d32b_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4824" y="-110886"/>
            <a:ext cx="15240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Мои документы\МОИ РИСУНКИ\ЦВЕТЫ\0_63033_29ca35ca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42228" y="1482344"/>
            <a:ext cx="1448515" cy="240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58071" y="1105237"/>
            <a:ext cx="8136904" cy="3746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200" b="1" dirty="0" smtClean="0"/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11" b="-2482"/>
          <a:stretch/>
        </p:blipFill>
        <p:spPr>
          <a:xfrm>
            <a:off x="3203848" y="4057100"/>
            <a:ext cx="2578524" cy="24682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2132856"/>
            <a:ext cx="3384377" cy="21517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" t="-1426"/>
          <a:stretch/>
        </p:blipFill>
        <p:spPr>
          <a:xfrm>
            <a:off x="216024" y="2080413"/>
            <a:ext cx="2843808" cy="18747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 rot="10800000" flipH="1" flipV="1">
            <a:off x="3275857" y="6395365"/>
            <a:ext cx="2436176" cy="42165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Радостные</a:t>
            </a: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скворцы</a:t>
            </a:r>
            <a:endParaRPr lang="ru-RU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5926546" y="4077072"/>
            <a:ext cx="2808312" cy="40011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Подарим дом птичкам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-44554" y="3981833"/>
            <a:ext cx="3368456" cy="421654"/>
          </a:xfrm>
          <a:prstGeom prst="rect">
            <a:avLst/>
          </a:prstGeom>
          <a:solidFill>
            <a:srgbClr val="92D050"/>
          </a:solidFill>
          <a:ln>
            <a:solidFill>
              <a:srgbClr val="66FF33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Временная «мама» малышу</a:t>
            </a:r>
            <a:endParaRPr lang="ru-RU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139279"/>
            <a:ext cx="36183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cs typeface="Aharoni" panose="02010803020104030203" pitchFamily="2" charset="-79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88617843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4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76018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</a:rPr>
              <a:t>Через добрые дела станем настоящими юными экологами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578" y="1417216"/>
            <a:ext cx="3250703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8026" y="1400639"/>
            <a:ext cx="4680520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</a:t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775" y="4761158"/>
            <a:ext cx="6336704" cy="19520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36775" y="4159474"/>
            <a:ext cx="2323057" cy="42165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Посадка деревьев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2172" y="6381328"/>
            <a:ext cx="4836012" cy="42165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Экологический субботник возле обелиска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4427984" y="4159474"/>
            <a:ext cx="3478664" cy="42165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Уборка территории школы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157" y="41870"/>
            <a:ext cx="17731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 Девиз </a:t>
            </a:r>
          </a:p>
        </p:txBody>
      </p:sp>
      <p:pic>
        <p:nvPicPr>
          <p:cNvPr id="12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7486" y="4399940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73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831"/>
            <a:ext cx="8094898" cy="1522969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Цель экологического воспитания: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      сохранить природу Земли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D:\Мои документы\МОИ РИСУНКИ\экология\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199" y="1783323"/>
            <a:ext cx="9144000" cy="509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419872" y="3493375"/>
            <a:ext cx="2016224" cy="364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3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246" y="881391"/>
            <a:ext cx="1936254" cy="236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2071" y="242277"/>
            <a:ext cx="8180409" cy="1888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899592" y="5732462"/>
            <a:ext cx="3528392" cy="958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628800"/>
            <a:ext cx="2458715" cy="34644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-100686" y="5445224"/>
            <a:ext cx="9109186" cy="1380443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Наша </a:t>
            </a:r>
            <a:r>
              <a:rPr lang="ru-RU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в</a:t>
            </a:r>
            <a:r>
              <a:rPr lang="ru-RU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сохранении Земли.</a:t>
            </a:r>
          </a:p>
          <a:p>
            <a:pPr>
              <a:lnSpc>
                <a:spcPct val="107000"/>
              </a:lnSpc>
            </a:pPr>
            <a:r>
              <a:rPr lang="ru-RU" sz="24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Забота об экологии начинается </a:t>
            </a:r>
          </a:p>
          <a:p>
            <a:pPr>
              <a:lnSpc>
                <a:spcPct val="107000"/>
              </a:lnSpc>
            </a:pPr>
            <a:r>
              <a:rPr lang="ru-RU" sz="24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с каждого конкретного человека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3465" y="2708921"/>
            <a:ext cx="3597336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3788" y="2060848"/>
            <a:ext cx="2716478" cy="3414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5107923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07883" y="1055870"/>
            <a:ext cx="8958483" cy="3583275"/>
          </a:xfrm>
          <a:prstGeom prst="rect">
            <a:avLst/>
          </a:prstGeom>
          <a:solidFill>
            <a:srgbClr val="92D050">
              <a:alpha val="6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>
                <a:solidFill>
                  <a:schemeClr val="bg1"/>
                </a:solidFill>
              </a:rPr>
              <a:t>это не дань моде, а веление времени.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Чтобы сегодня выжить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и обеспечить существование человека в будущем,          нынешнему поколению нужно обладать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экологическими ценностями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и в соответствии с ними строить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свои взаимоотношения с окружающим миром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3580" y="2535382"/>
            <a:ext cx="2339752" cy="1291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62"/>
          <a:stretch>
            <a:fillRect/>
          </a:stretch>
        </p:blipFill>
        <p:spPr bwMode="auto">
          <a:xfrm>
            <a:off x="6201230" y="836712"/>
            <a:ext cx="2547234" cy="13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466" y="4491995"/>
            <a:ext cx="2592288" cy="1652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8926" y="260648"/>
            <a:ext cx="88893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Экологическое образование и воспитание: </a:t>
            </a:r>
          </a:p>
        </p:txBody>
      </p:sp>
    </p:spTree>
    <p:extLst>
      <p:ext uri="{BB962C8B-B14F-4D97-AF65-F5344CB8AC3E}">
        <p14:creationId xmlns:p14="http://schemas.microsoft.com/office/powerpoint/2010/main" val="29923654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9296" y="116632"/>
            <a:ext cx="8841584" cy="864095"/>
          </a:xfrm>
          <a:prstGeom prst="rect">
            <a:avLst/>
          </a:prstGeom>
          <a:solidFill>
            <a:srgbClr val="92D050">
              <a:alpha val="69804"/>
            </a:srgb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>
                <a:solidFill>
                  <a:schemeClr val="bg1"/>
                </a:solidFill>
                <a:latin typeface="+mn-lt"/>
              </a:rPr>
              <a:t>Нельзя покорять природу – </a:t>
            </a:r>
          </a:p>
          <a:p>
            <a:pPr algn="l"/>
            <a:r>
              <a:rPr lang="ru-RU" sz="3200" b="1" dirty="0">
                <a:solidFill>
                  <a:schemeClr val="bg1"/>
                </a:solidFill>
                <a:latin typeface="+mn-lt"/>
              </a:rPr>
              <a:t>				    с ней надо сотрудничать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895292" y="1975714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843" y="3811972"/>
            <a:ext cx="3195021" cy="2817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25" y="3789040"/>
            <a:ext cx="2827684" cy="27894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6290" y="3789040"/>
            <a:ext cx="2668327" cy="27759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101645"/>
            <a:ext cx="2415498" cy="24713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44023" y="1190484"/>
            <a:ext cx="5191697" cy="1014380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 посадить рябину, чтобы </a:t>
            </a:r>
            <a:r>
              <a:rPr lang="ru-RU" sz="28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собрать ягоды рябины</a:t>
            </a:r>
            <a:endParaRPr lang="ru-RU" sz="28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9" y="3212976"/>
            <a:ext cx="3024335" cy="4216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Сбор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лекарственных ягод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19" y="6307734"/>
            <a:ext cx="8749361" cy="55335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Сделаешь природе </a:t>
            </a:r>
            <a:r>
              <a:rPr lang="ru-RU" sz="28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 – добро получишь в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29743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1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2964" y="339039"/>
            <a:ext cx="7365380" cy="1145745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bg1"/>
                </a:solidFill>
              </a:rPr>
              <a:t>Экологические мероприятия</a:t>
            </a:r>
          </a:p>
          <a:p>
            <a:r>
              <a:rPr lang="ru-RU" b="1" dirty="0">
                <a:solidFill>
                  <a:schemeClr val="bg1"/>
                </a:solidFill>
              </a:rPr>
              <a:t>для достижения </a:t>
            </a:r>
            <a:r>
              <a:rPr lang="ru-RU" b="1" dirty="0" smtClean="0">
                <a:solidFill>
                  <a:schemeClr val="bg1"/>
                </a:solidFill>
              </a:rPr>
              <a:t>цели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9602" y="980727"/>
            <a:ext cx="6336704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55811" y="1412776"/>
            <a:ext cx="8564661" cy="1369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>
                <a:solidFill>
                  <a:schemeClr val="bg1"/>
                </a:solidFill>
              </a:rPr>
              <a:t>и</a:t>
            </a:r>
            <a:r>
              <a:rPr lang="ru-RU" sz="2800" dirty="0" smtClean="0">
                <a:solidFill>
                  <a:schemeClr val="bg1"/>
                </a:solidFill>
              </a:rPr>
              <a:t>сследовательская деятельность –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</a:rPr>
              <a:t>	</a:t>
            </a:r>
            <a:r>
              <a:rPr lang="ru-RU" sz="2800" dirty="0" smtClean="0">
                <a:solidFill>
                  <a:schemeClr val="bg1"/>
                </a:solidFill>
              </a:rPr>
              <a:t>			экологическая работа, </a:t>
            </a:r>
          </a:p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развивающая правильное мировоззрение учащихся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" name="Picture 3" descr="D:\Мои документы\МОИ РИСУНКИ\экология\0_b73f9_bb06e2f6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414748"/>
            <a:ext cx="1467968" cy="201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471698" y="5241577"/>
            <a:ext cx="4572000" cy="1487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212976"/>
            <a:ext cx="4721955" cy="29245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9631" y="3194159"/>
            <a:ext cx="3312368" cy="29711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 rot="10800000" flipV="1">
            <a:off x="151603" y="6021288"/>
            <a:ext cx="8668868" cy="487506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Защита  исследовательских работ на муниципальном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этапе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45257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100"/>
                            </p:stCondLst>
                            <p:childTnLst>
                              <p:par>
                                <p:cTn id="2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36512" y="-99392"/>
            <a:ext cx="8365436" cy="1631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 smtClean="0"/>
              <a:t>   </a:t>
            </a:r>
            <a:r>
              <a:rPr lang="ru-RU" b="1" dirty="0">
                <a:solidFill>
                  <a:schemeClr val="bg1"/>
                </a:solidFill>
              </a:rPr>
              <a:t>Экологическая акция</a:t>
            </a:r>
          </a:p>
          <a:p>
            <a:pPr algn="l"/>
            <a:r>
              <a:rPr lang="ru-RU" b="1" dirty="0">
                <a:solidFill>
                  <a:schemeClr val="bg1"/>
                </a:solidFill>
              </a:rPr>
              <a:t>         «Покормите птиц зимой»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79512" y="4952198"/>
            <a:ext cx="4105589" cy="9546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https://pbs.twimg.com/media/EN6gWXoX0AEd2hp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4" b="100000" l="0" r="100000">
                        <a14:foregroundMark x1="2293" y1="49673" x2="2293" y2="49673"/>
                        <a14:foregroundMark x1="6878" y1="46405" x2="6878" y2="46405"/>
                        <a14:foregroundMark x1="10758" y1="51634" x2="10758" y2="51634"/>
                        <a14:foregroundMark x1="14991" y1="57516" x2="14991" y2="57516"/>
                        <a14:foregroundMark x1="20459" y1="50980" x2="20459" y2="50980"/>
                        <a14:foregroundMark x1="25750" y1="41830" x2="25750" y2="41830"/>
                        <a14:foregroundMark x1="32451" y1="43137" x2="32451" y2="43137"/>
                        <a14:foregroundMark x1="35626" y1="37908" x2="35626" y2="37908"/>
                        <a14:foregroundMark x1="42152" y1="38562" x2="42152" y2="38562"/>
                        <a14:foregroundMark x1="44621" y1="39216" x2="44621" y2="39216"/>
                        <a14:foregroundMark x1="54674" y1="37908" x2="54674" y2="37908"/>
                        <a14:foregroundMark x1="62081" y1="28758" x2="62081" y2="28758"/>
                        <a14:foregroundMark x1="66667" y1="33333" x2="66667" y2="33333"/>
                        <a14:foregroundMark x1="72134" y1="30719" x2="72134" y2="30719"/>
                        <a14:foregroundMark x1="77778" y1="25490" x2="77778" y2="25490"/>
                        <a14:foregroundMark x1="81658" y1="20261" x2="81658" y2="20261"/>
                        <a14:foregroundMark x1="87302" y1="22222" x2="87302" y2="22222"/>
                        <a14:foregroundMark x1="89947" y1="20261" x2="89947" y2="20261"/>
                        <a14:foregroundMark x1="95767" y1="25490" x2="95767" y2="25490"/>
                        <a14:foregroundMark x1="98413" y1="30719" x2="98413" y2="30719"/>
                        <a14:foregroundMark x1="94356" y1="45752" x2="94356" y2="45752"/>
                        <a14:foregroundMark x1="94533" y1="58824" x2="94533" y2="58824"/>
                        <a14:foregroundMark x1="91711" y1="53595" x2="91711" y2="53595"/>
                        <a14:foregroundMark x1="86596" y1="50980" x2="86596" y2="50980"/>
                        <a14:foregroundMark x1="82892" y1="52288" x2="82892" y2="52288"/>
                        <a14:foregroundMark x1="77778" y1="51634" x2="77778" y2="51634"/>
                        <a14:foregroundMark x1="74427" y1="52288" x2="74427" y2="52288"/>
                        <a14:foregroundMark x1="69665" y1="58824" x2="69665" y2="58824"/>
                        <a14:foregroundMark x1="64198" y1="56863" x2="64198" y2="56863"/>
                        <a14:foregroundMark x1="59259" y1="57516" x2="59259" y2="57516"/>
                        <a14:foregroundMark x1="52381" y1="61438" x2="52381" y2="61438"/>
                        <a14:foregroundMark x1="38272" y1="66667" x2="38272" y2="66667"/>
                        <a14:foregroundMark x1="33157" y1="65359" x2="33157" y2="65359"/>
                        <a14:foregroundMark x1="29453" y1="67320" x2="29453" y2="67320"/>
                        <a14:foregroundMark x1="21164" y1="71242" x2="21164" y2="71242"/>
                        <a14:foregroundMark x1="17108" y1="73856" x2="17108" y2="73856"/>
                        <a14:foregroundMark x1="13051" y1="81699" x2="13051" y2="81699"/>
                        <a14:foregroundMark x1="8113" y1="83007" x2="8113" y2="83007"/>
                        <a14:backgroundMark x1="6702" y1="28105" x2="6702" y2="28105"/>
                        <a14:backgroundMark x1="11287" y1="43791" x2="11287" y2="43791"/>
                        <a14:backgroundMark x1="13757" y1="44444" x2="13757" y2="44444"/>
                        <a14:backgroundMark x1="18166" y1="43791" x2="18166" y2="43791"/>
                        <a14:backgroundMark x1="20811" y1="40523" x2="20811" y2="40523"/>
                        <a14:backgroundMark x1="23280" y1="40523" x2="23280" y2="40523"/>
                        <a14:backgroundMark x1="29101" y1="40523" x2="29101" y2="40523"/>
                        <a14:backgroundMark x1="41093" y1="30065" x2="41093" y2="30065"/>
                        <a14:backgroundMark x1="45679" y1="28758" x2="45679" y2="28758"/>
                        <a14:backgroundMark x1="58730" y1="41176" x2="58730" y2="41176"/>
                        <a14:backgroundMark x1="66667" y1="48366" x2="66667" y2="48366"/>
                        <a14:backgroundMark x1="71605" y1="44444" x2="71605" y2="44444"/>
                        <a14:backgroundMark x1="78307" y1="41830" x2="78307" y2="41830"/>
                        <a14:backgroundMark x1="85009" y1="41830" x2="85009" y2="41830"/>
                        <a14:backgroundMark x1="91182" y1="36601" x2="91182" y2="36601"/>
                        <a14:backgroundMark x1="88360" y1="38562" x2="88360" y2="38562"/>
                        <a14:backgroundMark x1="92769" y1="41830" x2="92769" y2="41830"/>
                        <a14:backgroundMark x1="97707" y1="41830" x2="97707" y2="41830"/>
                        <a14:backgroundMark x1="98236" y1="23529" x2="98236" y2="23529"/>
                        <a14:backgroundMark x1="98236" y1="9804" x2="98236" y2="9804"/>
                        <a14:backgroundMark x1="95767" y1="9150" x2="95767" y2="9150"/>
                        <a14:backgroundMark x1="92593" y1="11111" x2="92593" y2="11111"/>
                        <a14:backgroundMark x1="85714" y1="11111" x2="85714" y2="11111"/>
                        <a14:backgroundMark x1="78483" y1="6536" x2="78483" y2="6536"/>
                        <a14:backgroundMark x1="70547" y1="13725" x2="70547" y2="13725"/>
                        <a14:backgroundMark x1="73545" y1="13725" x2="73545" y2="13725"/>
                        <a14:backgroundMark x1="68607" y1="17647" x2="68607" y2="17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55041" y="3800"/>
            <a:ext cx="3288959" cy="8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61" y="3005874"/>
            <a:ext cx="2232697" cy="31996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2748" y="3005874"/>
            <a:ext cx="1952354" cy="32375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5102" y="2984010"/>
            <a:ext cx="2149285" cy="32215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567" y="2917958"/>
            <a:ext cx="2187082" cy="33913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880" y="1415053"/>
            <a:ext cx="3435846" cy="15694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295" y="1440505"/>
            <a:ext cx="3597336" cy="1508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569484" y="6135687"/>
            <a:ext cx="7530908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ДОБРОТА НАЧИНАЕТСЯ С МАЛОГО – ПОКОРМИТЕ ПТИЦ!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54885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700"/>
                            </p:stCondLst>
                            <p:childTnLst>
                              <p:par>
                                <p:cTn id="10" presetID="2" presetClass="entr" presetSubtype="9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3590</TotalTime>
  <Words>624</Words>
  <Application>Microsoft Office PowerPoint</Application>
  <PresentationFormat>Экран (4:3)</PresentationFormat>
  <Paragraphs>139</Paragraphs>
  <Slides>24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Aharoni</vt:lpstr>
      <vt:lpstr>Arial</vt:lpstr>
      <vt:lpstr>Calibri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Через добрые дела станем настоящими юными экологами</vt:lpstr>
      <vt:lpstr>Цель экологического воспитания:       сохранить природу Земли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Проведение классных часов</vt:lpstr>
      <vt:lpstr>Презентация PowerPoint</vt:lpstr>
      <vt:lpstr>Презентация PowerPoint</vt:lpstr>
      <vt:lpstr>Презентация PowerPoint</vt:lpstr>
      <vt:lpstr>Любите родную природу: озёра, леса и поля. Ведь это же наша с тобою навеки - родная Земля.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Салмияров</cp:lastModifiedBy>
  <cp:revision>145</cp:revision>
  <dcterms:created xsi:type="dcterms:W3CDTF">2015-09-22T19:30:13Z</dcterms:created>
  <dcterms:modified xsi:type="dcterms:W3CDTF">2022-03-22T11:11:12Z</dcterms:modified>
</cp:coreProperties>
</file>