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58" r:id="rId4"/>
    <p:sldId id="270" r:id="rId5"/>
    <p:sldId id="259" r:id="rId6"/>
    <p:sldId id="263" r:id="rId7"/>
    <p:sldId id="260" r:id="rId8"/>
    <p:sldId id="261" r:id="rId9"/>
    <p:sldId id="276" r:id="rId10"/>
    <p:sldId id="267" r:id="rId11"/>
    <p:sldId id="271" r:id="rId12"/>
    <p:sldId id="272" r:id="rId13"/>
    <p:sldId id="273" r:id="rId14"/>
    <p:sldId id="268" r:id="rId15"/>
    <p:sldId id="274" r:id="rId16"/>
    <p:sldId id="269" r:id="rId17"/>
    <p:sldId id="275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581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05375" y="3365500"/>
            <a:ext cx="3859213" cy="31416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628800"/>
            <a:ext cx="7723168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3183499"/>
            <a:ext cx="6400800" cy="965581"/>
          </a:xfrm>
        </p:spPr>
        <p:txBody>
          <a:bodyPr/>
          <a:lstStyle>
            <a:lvl1pPr marL="0" indent="0" algn="ctr">
              <a:buNone/>
              <a:defRPr b="1" cap="none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581D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24450" y="222250"/>
            <a:ext cx="3714750" cy="30241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7" y="4406900"/>
            <a:ext cx="745110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43607" y="2906713"/>
            <a:ext cx="745110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81D0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274638"/>
            <a:ext cx="7643812" cy="1282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042988" y="1600200"/>
            <a:ext cx="76438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5D0F37-C238-45CF-9517-DB8A60C6BCEE}" type="datetimeFigureOut">
              <a:rPr lang="ru-RU"/>
              <a:pPr>
                <a:defRPr/>
              </a:pPr>
              <a:t>12.01.2016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6496A4-0D79-4D58-A21B-995D683236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ransition>
    <p:wedg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 spc="50">
          <a:ln w="11430"/>
          <a:solidFill>
            <a:srgbClr val="581D00"/>
          </a:soli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Arial Black" panose="020B0A04020102020204" pitchFamily="34" charset="0"/>
          <a:ea typeface="+mj-ea"/>
          <a:cs typeface="Aharoni" panose="02010803020104030203" pitchFamily="2" charset="-79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581D00"/>
          </a:solidFill>
          <a:latin typeface="Arial Black" pitchFamily="34" charset="0"/>
          <a:cs typeface="Aharoni" pitchFamily="2" charset="-79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581D00"/>
          </a:solidFill>
          <a:latin typeface="Arial Black" pitchFamily="34" charset="0"/>
          <a:cs typeface="Aharoni" pitchFamily="2" charset="-79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581D00"/>
          </a:solidFill>
          <a:latin typeface="Arial Black" pitchFamily="34" charset="0"/>
          <a:cs typeface="Aharoni" pitchFamily="2" charset="-79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581D00"/>
          </a:solidFill>
          <a:latin typeface="Arial Black" pitchFamily="34" charset="0"/>
          <a:cs typeface="Aharoni" pitchFamily="2" charset="-79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581D00"/>
          </a:solidFill>
          <a:latin typeface="Arial Black" pitchFamily="34" charset="0"/>
          <a:cs typeface="Aharoni" pitchFamily="2" charset="-79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581D00"/>
          </a:solidFill>
          <a:latin typeface="Arial Black" pitchFamily="34" charset="0"/>
          <a:cs typeface="Aharoni" pitchFamily="2" charset="-79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581D00"/>
          </a:solidFill>
          <a:latin typeface="Arial Black" pitchFamily="34" charset="0"/>
          <a:cs typeface="Aharoni" pitchFamily="2" charset="-79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581D00"/>
          </a:solidFill>
          <a:latin typeface="Arial Black" pitchFamily="34" charset="0"/>
          <a:cs typeface="Aharoni" pitchFamily="2" charset="-79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581D00"/>
          </a:solidFill>
          <a:latin typeface="Arial Black" panose="020B0A04020102020204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581D00"/>
          </a:solidFill>
          <a:latin typeface="Arial Black" panose="020B0A040201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81D00"/>
          </a:solidFill>
          <a:latin typeface="Arial Black" panose="020B0A040201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581D00"/>
          </a:solidFill>
          <a:latin typeface="Arial Black" panose="020B0A040201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581D00"/>
          </a:solidFill>
          <a:latin typeface="Arial Black" panose="020B0A040201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8136904" cy="1397993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200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«Работа классного руководителя по сплочению </a:t>
            </a:r>
            <a:r>
              <a:rPr lang="ru-RU" sz="2200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детского </a:t>
            </a:r>
            <a:r>
              <a:rPr lang="ru-RU" sz="2200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коллектива, как средство профилактики негативных явлений».</a:t>
            </a:r>
            <a:br>
              <a:rPr lang="ru-RU" sz="2200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200" dirty="0" smtClean="0"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200" dirty="0" smtClean="0"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</a:br>
            <a:r>
              <a:rPr lang="ru-RU" sz="3100" dirty="0" smtClean="0"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 </a:t>
            </a:r>
            <a:r>
              <a:rPr lang="ru-RU" dirty="0" smtClean="0"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dirty="0" smtClean="0"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</a:br>
            <a:endParaRPr lang="ru-RU" dirty="0" smtClean="0"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5301208"/>
            <a:ext cx="4896544" cy="1080119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Выступление на педсовете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Воробьева О.А.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2015-2016 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143" r="1711"/>
          <a:stretch>
            <a:fillRect/>
          </a:stretch>
        </p:blipFill>
        <p:spPr bwMode="auto">
          <a:xfrm>
            <a:off x="1547664" y="1196752"/>
            <a:ext cx="6336704" cy="3816424"/>
          </a:xfrm>
          <a:prstGeom prst="foldedCorner">
            <a:avLst>
              <a:gd name="adj" fmla="val 500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75656" y="5373216"/>
            <a:ext cx="36004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Выступление на педсовете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подготовила: Воробьева О.А.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2015-2016 учебный год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348880"/>
            <a:ext cx="7723187" cy="1614017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293096"/>
            <a:ext cx="4896544" cy="9667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/>
          </a:p>
        </p:txBody>
      </p:sp>
      <p:pic>
        <p:nvPicPr>
          <p:cNvPr id="5" name="Рисунок 4" descr="73XJKoGJqCM.jp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971600" y="260648"/>
            <a:ext cx="7632848" cy="6408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348880"/>
            <a:ext cx="7723187" cy="1614017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293096"/>
            <a:ext cx="4896544" cy="9667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187624" y="332656"/>
            <a:ext cx="72008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Традиция в классе- один из методов сплочения коллектива</a:t>
            </a:r>
            <a:endParaRPr lang="ru-RU" sz="2400" b="1" dirty="0"/>
          </a:p>
        </p:txBody>
      </p:sp>
      <p:pic>
        <p:nvPicPr>
          <p:cNvPr id="7" name="Рисунок 6" descr="ocMb6UGKtz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8640960" cy="648072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348880"/>
            <a:ext cx="7723187" cy="1614017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293096"/>
            <a:ext cx="4896544" cy="9667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539552" y="188640"/>
            <a:ext cx="8280920" cy="9541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Традиция в классе- один из методов сплочения коллектива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Рисунок 8" descr="hh2ojiQBnxA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rcRect/>
          <a:stretch>
            <a:fillRect/>
          </a:stretch>
        </p:blipFill>
        <p:spPr>
          <a:xfrm>
            <a:off x="467544" y="1268760"/>
            <a:ext cx="8380174" cy="53113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348880"/>
            <a:ext cx="7723187" cy="1614017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293096"/>
            <a:ext cx="4896544" cy="9667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899592" y="188640"/>
            <a:ext cx="7776864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Предупреждение  конфликтных ситуаций.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764705"/>
            <a:ext cx="61926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Турнир по армрестлингу,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 профилактика негативных явлений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0" name="Рисунок 9" descr="DSC053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132856"/>
            <a:ext cx="7380312" cy="4151426"/>
          </a:xfrm>
          <a:prstGeom prst="rect">
            <a:avLst/>
          </a:prstGeom>
        </p:spPr>
      </p:pic>
      <p:pic>
        <p:nvPicPr>
          <p:cNvPr id="11" name="Рисунок 10" descr="DSC0536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2132856"/>
            <a:ext cx="7380312" cy="4151426"/>
          </a:xfrm>
          <a:prstGeom prst="rect">
            <a:avLst/>
          </a:prstGeom>
        </p:spPr>
      </p:pic>
      <p:pic>
        <p:nvPicPr>
          <p:cNvPr id="13" name="Рисунок 12" descr="DSC053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2132856"/>
            <a:ext cx="7488832" cy="4212468"/>
          </a:xfrm>
          <a:prstGeom prst="rect">
            <a:avLst/>
          </a:prstGeom>
        </p:spPr>
      </p:pic>
      <p:pic>
        <p:nvPicPr>
          <p:cNvPr id="14" name="Рисунок 13" descr="DSC0537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87624" y="2132856"/>
            <a:ext cx="7488832" cy="4212469"/>
          </a:xfrm>
          <a:prstGeom prst="rect">
            <a:avLst/>
          </a:prstGeom>
        </p:spPr>
      </p:pic>
      <p:pic>
        <p:nvPicPr>
          <p:cNvPr id="16" name="Рисунок 15" descr="DSC0537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15616" y="2132855"/>
            <a:ext cx="7632848" cy="4293477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611560" y="1412776"/>
            <a:ext cx="4040188" cy="52292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 smtClean="0"/>
              <a:t> 		</a:t>
            </a:r>
            <a:r>
              <a:rPr lang="ru-RU" sz="1800" dirty="0" smtClean="0">
                <a:latin typeface="Franklin Gothic Demi" pitchFamily="34" charset="0"/>
              </a:rPr>
              <a:t>Не зря говорят ,что      настоящая дружба в огне не горит и в воде не тонет. Я сам убедился в правильности этой мудрости…</a:t>
            </a:r>
          </a:p>
          <a:p>
            <a:pPr>
              <a:buNone/>
            </a:pPr>
            <a:r>
              <a:rPr lang="ru-RU" sz="1800" dirty="0" smtClean="0">
                <a:latin typeface="Franklin Gothic Demi" pitchFamily="34" charset="0"/>
              </a:rPr>
              <a:t>		Когда в этом учебном году мы намечали ,какими делами будем заниматься, учительница сказала, что нашему классу предстоит участвовать в смотре юнармейских отрядов, и что хорошо выступить смогут только самые дружные отряды. Я тогда подумал:   « При  чем тут дружба? Ведь главное- это уметь маршировать и знать слова песни?» Но вскоре я понял, что ошибался…</a:t>
            </a:r>
          </a:p>
          <a:p>
            <a:pPr algn="ctr">
              <a:buNone/>
            </a:pPr>
            <a:endParaRPr lang="ru-RU" sz="1800" dirty="0" smtClean="0">
              <a:latin typeface="Franklin Gothic Demi" pitchFamily="34" charset="0"/>
            </a:endParaRPr>
          </a:p>
          <a:p>
            <a:pPr algn="ctr">
              <a:buNone/>
            </a:pPr>
            <a:endParaRPr lang="ru-RU" sz="1800" dirty="0">
              <a:latin typeface="Franklin Gothic Demi" pitchFamily="34" charset="0"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4572000" y="1484784"/>
            <a:ext cx="4041775" cy="639762"/>
          </a:xfrm>
        </p:spPr>
        <p:txBody>
          <a:bodyPr/>
          <a:lstStyle/>
          <a:p>
            <a:endParaRPr lang="ru-RU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572000" y="1340768"/>
            <a:ext cx="4041775" cy="5301208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1800" dirty="0" smtClean="0">
                <a:latin typeface="Franklin Gothic Demi" pitchFamily="34" charset="0"/>
              </a:rPr>
              <a:t>         … И ,конечно, мы заняли призовое место. Но главное - не это. Мы на деле поняли, что такое- общее дело ,как хорошо, когда рядом с тобой друзья, и что можно всего достичь, если очень стараться! Это главный итог смотра. </a:t>
            </a:r>
            <a:endParaRPr lang="ru-RU" sz="1800" dirty="0">
              <a:latin typeface="Franklin Gothic Demi" pitchFamily="34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195736" y="348134"/>
            <a:ext cx="64807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06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Главное-дружба!</a:t>
            </a:r>
          </a:p>
          <a:p>
            <a:pPr marL="0" marR="0" lvl="0" indent="2206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Отрывки из сочинения</a:t>
            </a:r>
          </a:p>
          <a:p>
            <a:pPr marL="0" marR="0" lvl="0" indent="2206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«Чем мне запомнился учебный год».</a:t>
            </a:r>
          </a:p>
        </p:txBody>
      </p:sp>
      <p:pic>
        <p:nvPicPr>
          <p:cNvPr id="14" name="Рисунок 13" descr="DSC01765.JPG"/>
          <p:cNvPicPr>
            <a:picLocks noChangeAspect="1"/>
          </p:cNvPicPr>
          <p:nvPr/>
        </p:nvPicPr>
        <p:blipFill>
          <a:blip r:embed="rId2" cstate="print">
            <a:lum bright="10000" contrast="10000"/>
          </a:blip>
          <a:srcRect t="23326"/>
          <a:stretch>
            <a:fillRect/>
          </a:stretch>
        </p:blipFill>
        <p:spPr>
          <a:xfrm>
            <a:off x="1043608" y="260648"/>
            <a:ext cx="1224136" cy="1251457"/>
          </a:xfrm>
          <a:prstGeom prst="rect">
            <a:avLst/>
          </a:prstGeom>
        </p:spPr>
      </p:pic>
      <p:pic>
        <p:nvPicPr>
          <p:cNvPr id="15" name="Рисунок 14" descr="DSC01763.JPG"/>
          <p:cNvPicPr>
            <a:picLocks noChangeAspect="1"/>
          </p:cNvPicPr>
          <p:nvPr/>
        </p:nvPicPr>
        <p:blipFill>
          <a:blip r:embed="rId3" cstate="print"/>
          <a:srcRect t="23077"/>
          <a:stretch>
            <a:fillRect/>
          </a:stretch>
        </p:blipFill>
        <p:spPr>
          <a:xfrm>
            <a:off x="4557598" y="3789040"/>
            <a:ext cx="4243672" cy="259228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348880"/>
            <a:ext cx="7723187" cy="1614017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293096"/>
            <a:ext cx="4896544" cy="9667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23603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06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6.Использование  ИКТ для сплочения коллектива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92696"/>
            <a:ext cx="7992888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827584" y="836712"/>
            <a:ext cx="7920879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827584" y="692696"/>
            <a:ext cx="7920879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692696"/>
            <a:ext cx="8208912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692696"/>
            <a:ext cx="8246568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348880"/>
            <a:ext cx="7723187" cy="1614017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293096"/>
            <a:ext cx="4896544" cy="9667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60648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Главная воспитательная задача —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создание условий для развития индивидуальных способностей каждого ребёнка через взаимодействие с классным коллективом, имеющим положительное влияние на личность.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Мастерство классного руководителя -сделать жизнь классного коллектива полезной и интересной.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DSCF6835.JPG"/>
          <p:cNvPicPr>
            <a:picLocks noChangeAspect="1"/>
          </p:cNvPicPr>
          <p:nvPr/>
        </p:nvPicPr>
        <p:blipFill>
          <a:blip r:embed="rId2" cstate="print">
            <a:lum bright="-10000" contrast="20000"/>
          </a:blip>
          <a:stretch>
            <a:fillRect/>
          </a:stretch>
        </p:blipFill>
        <p:spPr>
          <a:xfrm>
            <a:off x="1259632" y="1988840"/>
            <a:ext cx="4392488" cy="29644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DSCF6861.JPG"/>
          <p:cNvPicPr>
            <a:picLocks noChangeAspect="1"/>
          </p:cNvPicPr>
          <p:nvPr/>
        </p:nvPicPr>
        <p:blipFill>
          <a:blip r:embed="rId3" cstate="print">
            <a:lum bright="-10000" contrast="20000"/>
          </a:blip>
          <a:stretch>
            <a:fillRect/>
          </a:stretch>
        </p:blipFill>
        <p:spPr>
          <a:xfrm>
            <a:off x="6228184" y="1772816"/>
            <a:ext cx="2448272" cy="3264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SDC11948.JPG"/>
          <p:cNvPicPr>
            <a:picLocks noChangeAspect="1"/>
          </p:cNvPicPr>
          <p:nvPr/>
        </p:nvPicPr>
        <p:blipFill>
          <a:blip r:embed="rId4" cstate="print">
            <a:lum bright="10000" contrast="30000"/>
          </a:blip>
          <a:stretch>
            <a:fillRect/>
          </a:stretch>
        </p:blipFill>
        <p:spPr>
          <a:xfrm>
            <a:off x="4572000" y="4077072"/>
            <a:ext cx="3815916" cy="25439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DSCF6863.JPG"/>
          <p:cNvPicPr>
            <a:picLocks noChangeAspect="1"/>
          </p:cNvPicPr>
          <p:nvPr/>
        </p:nvPicPr>
        <p:blipFill>
          <a:blip r:embed="rId5" cstate="print">
            <a:lum bright="-10000"/>
          </a:blip>
          <a:srcRect l="1001" t="21650"/>
          <a:stretch>
            <a:fillRect/>
          </a:stretch>
        </p:blipFill>
        <p:spPr>
          <a:xfrm>
            <a:off x="827584" y="3933056"/>
            <a:ext cx="2567160" cy="2708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348880"/>
            <a:ext cx="7723187" cy="1614017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293096"/>
            <a:ext cx="4896544" cy="9667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1475656" y="1916832"/>
            <a:ext cx="6692495" cy="64633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Vh8fAbR5-m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7" y="404664"/>
            <a:ext cx="8064896" cy="59492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971600" y="1988840"/>
            <a:ext cx="777482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332656"/>
            <a:ext cx="3394720" cy="3370386"/>
          </a:xfrm>
        </p:spPr>
        <p:txBody>
          <a:bodyPr>
            <a:normAutofit fontScale="90000"/>
          </a:bodyPr>
          <a:lstStyle/>
          <a:p>
            <a:pPr lvl="0" indent="228600">
              <a:tabLst>
                <a:tab pos="457200" algn="l"/>
              </a:tabLst>
            </a:pPr>
            <a:r>
              <a:rPr lang="ru-RU" sz="2700" b="0" u="sng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</a:rPr>
              <a:t/>
            </a:r>
            <a:br>
              <a:rPr lang="ru-RU" sz="2700" b="0" u="sng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</a:rPr>
            </a:br>
            <a:r>
              <a:rPr lang="ru-RU" sz="2700" u="sng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</a:rPr>
              <a:t>Цель: </a:t>
            </a:r>
            <a:r>
              <a:rPr lang="ru-RU" sz="270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</a:rPr>
              <a:t/>
            </a:r>
            <a:br>
              <a:rPr lang="ru-RU" sz="270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</a:rPr>
            </a:br>
            <a:r>
              <a:rPr lang="ru-RU" sz="270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</a:rPr>
              <a:t> создать условия для  сплочения классного коллектива  путем совместной  деятельности   учителей, учащихся и родителей.</a:t>
            </a:r>
            <a:r>
              <a:rPr lang="ru-RU" sz="360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/>
            </a:r>
            <a:br>
              <a:rPr lang="ru-RU" sz="360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</a:br>
            <a:endParaRPr lang="ru-RU" dirty="0"/>
          </a:p>
        </p:txBody>
      </p:sp>
      <p:pic>
        <p:nvPicPr>
          <p:cNvPr id="4" name="Содержимое 3" descr="DSC00037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0000" contrast="10000"/>
          </a:blip>
          <a:srcRect t="15102" r="22646" b="6807"/>
          <a:stretch>
            <a:fillRect/>
          </a:stretch>
        </p:blipFill>
        <p:spPr>
          <a:xfrm>
            <a:off x="827584" y="476672"/>
            <a:ext cx="4505862" cy="3411594"/>
          </a:xfrm>
          <a:prstGeom prst="foldedCorner">
            <a:avLst>
              <a:gd name="adj" fmla="val 500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043608" y="3789040"/>
            <a:ext cx="763284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ctr" eaLnBrk="0" hangingPunct="0">
              <a:tabLst>
                <a:tab pos="457200" algn="l"/>
              </a:tabLst>
            </a:pPr>
            <a:r>
              <a:rPr lang="ru-RU" sz="2800" b="1" u="sng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</a:rPr>
              <a:t>Задачи, помогающие добиться цели: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0" algn="ctr" eaLnBrk="0" hangingPunct="0">
              <a:buFontTx/>
              <a:buChar char="•"/>
              <a:tabLst>
                <a:tab pos="457200" algn="l"/>
              </a:tabLst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</a:rPr>
              <a:t>формировать нравственную культуру детей  и родителей.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0" algn="ctr" eaLnBrk="0" hangingPunct="0">
              <a:buFontTx/>
              <a:buChar char="•"/>
              <a:tabLst>
                <a:tab pos="457200" algn="l"/>
              </a:tabLst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</a:rPr>
              <a:t>способствовать   развитию коммуникативных умений, доброты и взаимопонимания. 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0" algn="ctr" eaLnBrk="0" hangingPunct="0">
              <a:buFontTx/>
              <a:buChar char="•"/>
              <a:tabLst>
                <a:tab pos="457200" algn="l"/>
              </a:tabLst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</a:rPr>
              <a:t>организация игр, совместных, творческих дел для сплочения детского коллектива</a:t>
            </a:r>
            <a:endParaRPr lang="ru-RU" sz="2400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348880"/>
            <a:ext cx="7723187" cy="1614017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293096"/>
            <a:ext cx="4896544" cy="9667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043608" y="225580"/>
            <a:ext cx="7632848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</a:rPr>
              <a:t>Основные направления работы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</a:rPr>
              <a:t> по сплочению классного коллектива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124745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1. Организация совместной деятельности учащихся и родителей, использование возможностей семьи.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9" name="Рисунок 8" descr="DSC04390.JPG"/>
          <p:cNvPicPr>
            <a:picLocks noChangeAspect="1"/>
          </p:cNvPicPr>
          <p:nvPr/>
        </p:nvPicPr>
        <p:blipFill>
          <a:blip r:embed="rId2" cstate="print"/>
          <a:srcRect r="17177" b="582"/>
          <a:stretch>
            <a:fillRect/>
          </a:stretch>
        </p:blipFill>
        <p:spPr>
          <a:xfrm>
            <a:off x="5940152" y="1916832"/>
            <a:ext cx="2736304" cy="18475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DSC043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7" y="1916832"/>
            <a:ext cx="2527963" cy="4568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DSC0437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3933055"/>
            <a:ext cx="3528392" cy="24852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 descr="DSC0438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20271" y="3933056"/>
            <a:ext cx="1786847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 descr="DSC04370.JPG"/>
          <p:cNvPicPr>
            <a:picLocks noChangeAspect="1"/>
          </p:cNvPicPr>
          <p:nvPr/>
        </p:nvPicPr>
        <p:blipFill>
          <a:blip r:embed="rId6" cstate="print"/>
          <a:srcRect l="26091"/>
          <a:stretch>
            <a:fillRect/>
          </a:stretch>
        </p:blipFill>
        <p:spPr>
          <a:xfrm>
            <a:off x="3347863" y="1916832"/>
            <a:ext cx="2459955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348880"/>
            <a:ext cx="7723187" cy="1614017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293096"/>
            <a:ext cx="4896544" cy="9667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268761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/>
          </a:p>
        </p:txBody>
      </p:sp>
      <p:pic>
        <p:nvPicPr>
          <p:cNvPr id="12" name="Рисунок 11" descr="A1_MBLoo-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268760"/>
            <a:ext cx="7632848" cy="532852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187624" y="332656"/>
            <a:ext cx="7488832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Организация совместной деятельности учащихся и родителей, использование возможностей семьи.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403648" y="2924944"/>
            <a:ext cx="1911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</a:rPr>
              <a:t>яЯ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293096"/>
            <a:ext cx="4896544" cy="9667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/>
          </a:p>
        </p:txBody>
      </p:sp>
      <p:sp>
        <p:nvSpPr>
          <p:cNvPr id="14337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900113" y="414978"/>
            <a:ext cx="777634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01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Times New Roman" pitchFamily="18" charset="0"/>
              </a:rPr>
              <a:t>2.Постановка общественно значимой и привлекательной для учащихся цели.</a:t>
            </a:r>
            <a:endParaRPr kumimoji="0" lang="ru-RU" sz="2800" i="0" u="none" strike="noStrike" cap="all" spc="0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484784"/>
            <a:ext cx="7704856" cy="50405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 l="12227" r="23141"/>
          <a:stretch>
            <a:fillRect/>
          </a:stretch>
        </p:blipFill>
        <p:spPr bwMode="auto">
          <a:xfrm>
            <a:off x="3635896" y="1556792"/>
            <a:ext cx="2448272" cy="1813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 cstate="print"/>
          <a:srcRect l="12195" r="12195"/>
          <a:stretch>
            <a:fillRect/>
          </a:stretch>
        </p:blipFill>
        <p:spPr bwMode="auto">
          <a:xfrm>
            <a:off x="6300192" y="1556792"/>
            <a:ext cx="230425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 cstate="print"/>
          <a:srcRect l="9677" r="12903"/>
          <a:stretch>
            <a:fillRect/>
          </a:stretch>
        </p:blipFill>
        <p:spPr bwMode="auto">
          <a:xfrm>
            <a:off x="1115616" y="1556792"/>
            <a:ext cx="237626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jOVQ6BCXAw8.jpg"/>
          <p:cNvPicPr>
            <a:picLocks noChangeAspect="1"/>
          </p:cNvPicPr>
          <p:nvPr/>
        </p:nvPicPr>
        <p:blipFill>
          <a:blip r:embed="rId5" cstate="print">
            <a:lum bright="10000"/>
          </a:blip>
          <a:stretch>
            <a:fillRect/>
          </a:stretch>
        </p:blipFill>
        <p:spPr>
          <a:xfrm>
            <a:off x="1115616" y="3705495"/>
            <a:ext cx="4896544" cy="2754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BK3VOaT1EM8.jpg"/>
          <p:cNvPicPr>
            <a:picLocks noChangeAspect="1"/>
          </p:cNvPicPr>
          <p:nvPr/>
        </p:nvPicPr>
        <p:blipFill>
          <a:blip r:embed="rId6" cstate="print"/>
          <a:srcRect t="34630"/>
          <a:stretch>
            <a:fillRect/>
          </a:stretch>
        </p:blipFill>
        <p:spPr>
          <a:xfrm>
            <a:off x="6156176" y="3429000"/>
            <a:ext cx="2664297" cy="2990451"/>
          </a:xfrm>
          <a:prstGeom prst="rect">
            <a:avLst/>
          </a:prstGeom>
        </p:spPr>
      </p:pic>
      <p:pic>
        <p:nvPicPr>
          <p:cNvPr id="13" name="Рисунок 12" descr="Bd68na6KRP0.jpg"/>
          <p:cNvPicPr>
            <a:picLocks noChangeAspect="1"/>
          </p:cNvPicPr>
          <p:nvPr/>
        </p:nvPicPr>
        <p:blipFill>
          <a:blip r:embed="rId7" cstate="print">
            <a:lum bright="20000" contrast="10000"/>
          </a:blip>
          <a:stretch>
            <a:fillRect/>
          </a:stretch>
        </p:blipFill>
        <p:spPr>
          <a:xfrm>
            <a:off x="1043608" y="1340768"/>
            <a:ext cx="7776864" cy="26786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2411760" y="6165304"/>
            <a:ext cx="3581045" cy="4001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Акция «Подари детям сказку»</a:t>
            </a:r>
            <a:endParaRPr lang="ru-RU" sz="2000" b="1" dirty="0"/>
          </a:p>
        </p:txBody>
      </p:sp>
      <p:pic>
        <p:nvPicPr>
          <p:cNvPr id="16" name="Рисунок 15"/>
          <p:cNvPicPr/>
          <p:nvPr/>
        </p:nvPicPr>
        <p:blipFill>
          <a:blip r:embed="rId8" cstate="print"/>
          <a:srcRect l="16591" t="17660" r="52956" b="9036"/>
          <a:stretch>
            <a:fillRect/>
          </a:stretch>
        </p:blipFill>
        <p:spPr bwMode="auto">
          <a:xfrm rot="60000">
            <a:off x="6230248" y="3716651"/>
            <a:ext cx="2519896" cy="28105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348880"/>
            <a:ext cx="7723187" cy="1614017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293096"/>
            <a:ext cx="4896544" cy="9667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827584" y="113063"/>
            <a:ext cx="79208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</a:rPr>
              <a:t>3.Создание коллективного самоуправления, выявление положительных лидеров.</a:t>
            </a:r>
          </a:p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Игра, как средство воспитания коллективизма. </a:t>
            </a:r>
            <a:endParaRPr kumimoji="0" lang="ru-RU" sz="24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 pitchFamily="34" charset="0"/>
            </a:endParaRPr>
          </a:p>
        </p:txBody>
      </p:sp>
      <p:pic>
        <p:nvPicPr>
          <p:cNvPr id="5" name="Рисунок 4" descr="DSC028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480282"/>
            <a:ext cx="4104456" cy="23087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DSC039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3933056"/>
            <a:ext cx="4096455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IMG_0936.JPG"/>
          <p:cNvPicPr>
            <a:picLocks noChangeAspect="1"/>
          </p:cNvPicPr>
          <p:nvPr/>
        </p:nvPicPr>
        <p:blipFill>
          <a:blip r:embed="rId4" cstate="print"/>
          <a:srcRect r="17025"/>
          <a:stretch>
            <a:fillRect/>
          </a:stretch>
        </p:blipFill>
        <p:spPr>
          <a:xfrm rot="5400000">
            <a:off x="4509593" y="1979239"/>
            <a:ext cx="4680520" cy="38356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348880"/>
            <a:ext cx="7723187" cy="1614017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293096"/>
            <a:ext cx="4896544" cy="9667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/>
          </a:p>
        </p:txBody>
      </p:sp>
      <p:pic>
        <p:nvPicPr>
          <p:cNvPr id="28673" name="Picture 1" descr="I:\амигранты\DSCF67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96044"/>
            <a:ext cx="7992888" cy="5994666"/>
          </a:xfrm>
          <a:prstGeom prst="rect">
            <a:avLst/>
          </a:prstGeom>
          <a:noFill/>
        </p:spPr>
      </p:pic>
      <p:pic>
        <p:nvPicPr>
          <p:cNvPr id="28674" name="Picture 2" descr="I:\амигранты\DSCF67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513" y="260648"/>
            <a:ext cx="8231621" cy="6120680"/>
          </a:xfrm>
          <a:prstGeom prst="rect">
            <a:avLst/>
          </a:prstGeom>
          <a:noFill/>
        </p:spPr>
      </p:pic>
      <p:pic>
        <p:nvPicPr>
          <p:cNvPr id="28675" name="Picture 3" descr="I:\амигранты\DSCF67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32656"/>
            <a:ext cx="8352928" cy="6264696"/>
          </a:xfrm>
          <a:prstGeom prst="rect">
            <a:avLst/>
          </a:prstGeom>
          <a:noFill/>
        </p:spPr>
      </p:pic>
      <p:pic>
        <p:nvPicPr>
          <p:cNvPr id="28676" name="Picture 4" descr="I:\амигранты\DSCF68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278650"/>
            <a:ext cx="8280920" cy="6210690"/>
          </a:xfrm>
          <a:prstGeom prst="rect">
            <a:avLst/>
          </a:prstGeom>
          <a:noFill/>
        </p:spPr>
      </p:pic>
      <p:pic>
        <p:nvPicPr>
          <p:cNvPr id="28677" name="Picture 5" descr="I:\амигранты\DSCF68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188640"/>
            <a:ext cx="8448939" cy="633670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55576" y="260648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«СТАРТИНЕЙДЖЕР»-2015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348880"/>
            <a:ext cx="7723187" cy="1614017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293096"/>
            <a:ext cx="4896544" cy="9667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971600" y="391840"/>
            <a:ext cx="77048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Times New Roman" pitchFamily="18" charset="0"/>
              </a:rPr>
              <a:t>4.Включение каждого учащегося и  поощрение к сотрудничеству при выполнении общих дел.</a:t>
            </a:r>
            <a:endParaRPr kumimoji="0" lang="ru-RU" sz="32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 pitchFamily="34" charset="0"/>
            </a:endParaRPr>
          </a:p>
        </p:txBody>
      </p:sp>
      <p:pic>
        <p:nvPicPr>
          <p:cNvPr id="30722" name="Picture 2" descr="I:\амигранты\DSC05549.JPG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/>
          <a:stretch>
            <a:fillRect/>
          </a:stretch>
        </p:blipFill>
        <p:spPr bwMode="auto">
          <a:xfrm>
            <a:off x="755576" y="1196752"/>
            <a:ext cx="5803776" cy="32650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DSC03953.JPG"/>
          <p:cNvPicPr>
            <a:picLocks noChangeAspect="1"/>
          </p:cNvPicPr>
          <p:nvPr/>
        </p:nvPicPr>
        <p:blipFill>
          <a:blip r:embed="rId3" cstate="print">
            <a:lum bright="10000" contrast="20000"/>
          </a:blip>
          <a:srcRect t="24914"/>
          <a:stretch>
            <a:fillRect/>
          </a:stretch>
        </p:blipFill>
        <p:spPr>
          <a:xfrm>
            <a:off x="2449882" y="3789040"/>
            <a:ext cx="6334078" cy="26752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348880"/>
            <a:ext cx="7723187" cy="1614017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293096"/>
            <a:ext cx="4896544" cy="9667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971600" y="341993"/>
            <a:ext cx="78488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Times New Roman" pitchFamily="18" charset="0"/>
              </a:rPr>
              <a:t>5.Создание традиций в классе</a:t>
            </a:r>
            <a:endParaRPr kumimoji="0" lang="ru-RU" sz="32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9592" y="836713"/>
            <a:ext cx="7704856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Традиционный    новогодний      праздник</a:t>
            </a:r>
          </a:p>
          <a:p>
            <a:pPr algn="ctr"/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4" name="Рисунок 13" descr="IMG_09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412776"/>
            <a:ext cx="2952328" cy="22142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 descr="DSC00040.JPG"/>
          <p:cNvPicPr>
            <a:picLocks noChangeAspect="1"/>
          </p:cNvPicPr>
          <p:nvPr/>
        </p:nvPicPr>
        <p:blipFill>
          <a:blip r:embed="rId3" cstate="print"/>
          <a:srcRect t="19115"/>
          <a:stretch>
            <a:fillRect/>
          </a:stretch>
        </p:blipFill>
        <p:spPr>
          <a:xfrm>
            <a:off x="2699792" y="1412776"/>
            <a:ext cx="3515883" cy="21328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 descr="DSC02577.JPG"/>
          <p:cNvPicPr>
            <a:picLocks noChangeAspect="1"/>
          </p:cNvPicPr>
          <p:nvPr/>
        </p:nvPicPr>
        <p:blipFill>
          <a:blip r:embed="rId4" cstate="print">
            <a:lum bright="10000"/>
          </a:blip>
          <a:srcRect l="32082" t="23128"/>
          <a:stretch>
            <a:fillRect/>
          </a:stretch>
        </p:blipFill>
        <p:spPr>
          <a:xfrm>
            <a:off x="5364088" y="1484784"/>
            <a:ext cx="3506232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 descr="image (6).jpg"/>
          <p:cNvPicPr>
            <a:picLocks noChangeAspect="1"/>
          </p:cNvPicPr>
          <p:nvPr/>
        </p:nvPicPr>
        <p:blipFill>
          <a:blip r:embed="rId5" cstate="print">
            <a:lum bright="-10000" contrast="10000"/>
          </a:blip>
          <a:srcRect l="8288" t="10101" r="9122" b="11150"/>
          <a:stretch>
            <a:fillRect/>
          </a:stretch>
        </p:blipFill>
        <p:spPr>
          <a:xfrm>
            <a:off x="1187624" y="3861048"/>
            <a:ext cx="3479426" cy="26359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 descr="DSCF6783.JPG"/>
          <p:cNvPicPr>
            <a:picLocks noChangeAspect="1"/>
          </p:cNvPicPr>
          <p:nvPr/>
        </p:nvPicPr>
        <p:blipFill>
          <a:blip r:embed="rId6" cstate="print"/>
          <a:srcRect t="40279"/>
          <a:stretch>
            <a:fillRect/>
          </a:stretch>
        </p:blipFill>
        <p:spPr>
          <a:xfrm>
            <a:off x="4932040" y="3645024"/>
            <a:ext cx="3940387" cy="29523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TextBox 18"/>
          <p:cNvSpPr txBox="1"/>
          <p:nvPr/>
        </p:nvSpPr>
        <p:spPr>
          <a:xfrm>
            <a:off x="1475656" y="3140968"/>
            <a:ext cx="1191352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/>
              <a:t>2011-2012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843808" y="1412776"/>
            <a:ext cx="1191352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/>
              <a:t>2012-2013</a:t>
            </a:r>
            <a:endParaRPr lang="ru-RU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724128" y="1556792"/>
            <a:ext cx="1191352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/>
              <a:t>2013-2014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331640" y="6021288"/>
            <a:ext cx="1191352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/>
              <a:t>2014-2015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7452320" y="6237312"/>
            <a:ext cx="1191352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/>
              <a:t>2015-2016</a:t>
            </a:r>
            <a:endParaRPr lang="ru-RU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urnal9-2-1-3-76-34-56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gurnal9-2-1-3-76-34-565</Template>
  <TotalTime>501</TotalTime>
  <Words>262</Words>
  <Application>Microsoft Office PowerPoint</Application>
  <PresentationFormat>Экран (4:3)</PresentationFormat>
  <Paragraphs>60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gurnal9-2-1-3-76-34-565</vt:lpstr>
      <vt:lpstr>«Работа классного руководителя по сплочению детского коллектива, как средство профилактики негативных явлений».    </vt:lpstr>
      <vt:lpstr> Цель:   создать условия для  сплочения классного коллектива  путем совместной  деятельности   учителей, учащихся и родителей. </vt:lpstr>
      <vt:lpstr>   </vt:lpstr>
      <vt:lpstr>   </vt:lpstr>
      <vt:lpstr>2.Постановка общественно значимой и привлекательной для учащихся цели.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  <vt:lpstr>  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классного руководителя по сплочению классного коллектива, как средство профилактики негативных явлений.</dc:title>
  <dc:creator>ольга</dc:creator>
  <cp:lastModifiedBy>Компьютер</cp:lastModifiedBy>
  <cp:revision>59</cp:revision>
  <dcterms:created xsi:type="dcterms:W3CDTF">2016-01-07T12:50:43Z</dcterms:created>
  <dcterms:modified xsi:type="dcterms:W3CDTF">2016-01-12T06:09:24Z</dcterms:modified>
</cp:coreProperties>
</file>