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4"/>
  </p:notesMasterIdLst>
  <p:sldIdLst>
    <p:sldId id="258" r:id="rId2"/>
    <p:sldId id="257" r:id="rId3"/>
    <p:sldId id="276" r:id="rId4"/>
    <p:sldId id="262" r:id="rId5"/>
    <p:sldId id="273" r:id="rId6"/>
    <p:sldId id="274" r:id="rId7"/>
    <p:sldId id="275" r:id="rId8"/>
    <p:sldId id="263" r:id="rId9"/>
    <p:sldId id="277" r:id="rId10"/>
    <p:sldId id="264" r:id="rId11"/>
    <p:sldId id="267" r:id="rId12"/>
    <p:sldId id="268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00FF00"/>
    <a:srgbClr val="0033CC"/>
    <a:srgbClr val="616727"/>
    <a:srgbClr val="F4EE00"/>
    <a:srgbClr val="76269A"/>
    <a:srgbClr val="FFFF00"/>
    <a:srgbClr val="660066"/>
    <a:srgbClr val="41D0D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00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E599635-99DC-460D-A6BC-43FE0B35100E}" type="datetimeFigureOut">
              <a:rPr lang="ru-RU" smtClean="0"/>
              <a:pPr/>
              <a:t>ср 13.03.24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9D50646-C4E7-44AF-A4E5-AB157D0B11A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0054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ср 13.03.24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ср 13.03.24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ср 13.03.24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ср 13.03.24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ср 13.03.24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ср 13.03.24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ср 13.03.24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ср 13.03.24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ср 13.03.24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ср 13.03.24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ср 13.03.24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ср 13.03.24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6.xml"/><Relationship Id="rId1" Type="http://schemas.openxmlformats.org/officeDocument/2006/relationships/audio" Target="file:///G:\&#1091;&#1088;&#1086;&#1082;%20&#1076;&#1088;\&#1079;&#1074;&#1091;&#1082;&#1080;%20-%20&#1075;&#1091;&#1076;&#1086;&#1082;%20&#1087;&#1072;&#1088;&#1086;&#1074;&#1086;&#1079;&#1072;.mp3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9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http://laserguard.ru/images/img_redactor/files/6600192.png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500430" y="0"/>
            <a:ext cx="5643570" cy="5857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http://s-media-cache-ak0.pinimg.com/736x/48/d9/41/48d9415c33dd2b4612849ef6d7357575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571500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://img1.liveinternet.ru/images/attach/c/3/128/825/128825333_5230261_kloyn4.png"/>
          <p:cNvPicPr/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286380" y="2214554"/>
            <a:ext cx="3857620" cy="4643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71670" y="1071546"/>
            <a:ext cx="3214710" cy="2786082"/>
          </a:xfrm>
        </p:spPr>
        <p:txBody>
          <a:bodyPr>
            <a:noAutofit/>
          </a:bodyPr>
          <a:lstStyle/>
          <a:p>
            <a:r>
              <a:rPr lang="en-US" sz="7200" dirty="0" smtClean="0">
                <a:solidFill>
                  <a:srgbClr val="7030A0"/>
                </a:solidFill>
                <a:latin typeface="Monotype Corsiva" pitchFamily="66" charset="0"/>
              </a:rPr>
              <a:t>Happy Birthday </a:t>
            </a:r>
            <a:endParaRPr lang="ru-RU" sz="7200" dirty="0">
              <a:solidFill>
                <a:srgbClr val="7030A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http://fashionblog4fall.info/photo/56b3a55395d03.jpg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07504" y="18275"/>
            <a:ext cx="99298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>
            <a:normAutofit/>
          </a:bodyPr>
          <a:lstStyle/>
          <a:p>
            <a:endParaRPr lang="ru-RU" sz="4000" i="1" dirty="0">
              <a:solidFill>
                <a:srgbClr val="00B050"/>
              </a:solidFill>
            </a:endParaRPr>
          </a:p>
        </p:txBody>
      </p:sp>
      <p:pic>
        <p:nvPicPr>
          <p:cNvPr id="2050" name="Picture 2" descr="D:\User\Desktop\png-clipart-the-balloon-birthday-party-holiday-holi-wish-holidays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548680"/>
            <a:ext cx="6014442" cy="60144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000100" y="4583162"/>
            <a:ext cx="58579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https://resh.edu.ru/subject/lesson/7508/train/305175/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 descr="http://fashionblog4fall.info/photo/56b3a55395d03.jpg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4500562" y="1071546"/>
            <a:ext cx="4643438" cy="409575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827584" y="1340768"/>
            <a:ext cx="3312368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 homework is to write a letter to Jane about your </a:t>
            </a:r>
            <a:r>
              <a:rPr lang="en-US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birthday celebrations. </a:t>
            </a:r>
            <a:endParaRPr lang="ru-RU" sz="4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://pixelbrush.ru/uploads/posts/2012-05/1336143813_denrozhdenie-1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785786" y="1214422"/>
            <a:ext cx="350046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charset="0"/>
              <a:buNone/>
              <a:defRPr/>
            </a:pPr>
            <a:r>
              <a:rPr lang="en-US" altLang="ru-RU" sz="7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WELL  DONE!</a:t>
            </a:r>
            <a:endParaRPr lang="en-US" sz="72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Font typeface="Arial" charset="0"/>
              <a:buNone/>
              <a:defRPr/>
            </a:pPr>
            <a:r>
              <a:rPr lang="en-US" sz="4800" b="1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THANK  YOU  FOR </a:t>
            </a:r>
          </a:p>
          <a:p>
            <a:pPr>
              <a:buFont typeface="Arial" charset="0"/>
              <a:buNone/>
              <a:defRPr/>
            </a:pPr>
            <a:r>
              <a:rPr lang="en-US" sz="4800" b="1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GOOD  JOB!</a:t>
            </a:r>
            <a:endParaRPr lang="ru-RU" sz="48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s://avatanplus.com/files/resources/mid/56cc1e9d5ce531530d5796c5.pn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675216"/>
            <a:ext cx="9144000" cy="82153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195736" y="1196752"/>
            <a:ext cx="4948032" cy="4446826"/>
          </a:xfrm>
        </p:spPr>
        <p:txBody>
          <a:bodyPr>
            <a:noAutofit/>
          </a:bodyPr>
          <a:lstStyle/>
          <a:p>
            <a:r>
              <a:rPr lang="en-US" sz="2800" i="1" dirty="0">
                <a:latin typeface="Bradley Hand ITC" panose="03070402050302030203" pitchFamily="66" charset="0"/>
              </a:rPr>
              <a:t>Dear friends,</a:t>
            </a:r>
            <a:r>
              <a:rPr lang="ru-RU" sz="2800" dirty="0"/>
              <a:t/>
            </a:r>
            <a:br>
              <a:rPr lang="ru-RU" sz="2800" dirty="0"/>
            </a:br>
            <a:r>
              <a:rPr lang="en-US" sz="3600" i="1" dirty="0">
                <a:latin typeface="Bradley Hand ITC" panose="03070402050302030203" pitchFamily="66" charset="0"/>
              </a:rPr>
              <a:t>Today I have got a birthday. Would you like to visit me?</a:t>
            </a:r>
            <a:r>
              <a:rPr lang="ru-RU" sz="3600" dirty="0"/>
              <a:t/>
            </a:r>
            <a:br>
              <a:rPr lang="ru-RU" sz="3600" dirty="0"/>
            </a:br>
            <a:r>
              <a:rPr lang="en-US" sz="3600" i="1" dirty="0">
                <a:latin typeface="Bradley Hand ITC" panose="03070402050302030203" pitchFamily="66" charset="0"/>
              </a:rPr>
              <a:t>Please come and see me. And I want you to tell me about your birthday </a:t>
            </a:r>
            <a:r>
              <a:rPr lang="en-US" sz="3600" i="1" dirty="0" smtClean="0">
                <a:latin typeface="Bradley Hand ITC" panose="03070402050302030203" pitchFamily="66" charset="0"/>
              </a:rPr>
              <a:t>celebrations</a:t>
            </a:r>
            <a:r>
              <a:rPr lang="ru-RU" sz="3600" i="1" dirty="0">
                <a:latin typeface="Bradley Hand ITC" panose="03070402050302030203" pitchFamily="66" charset="0"/>
              </a:rPr>
              <a:t>.</a:t>
            </a:r>
            <a:r>
              <a:rPr lang="ru-RU" sz="3600" dirty="0"/>
              <a:t/>
            </a:r>
            <a:br>
              <a:rPr lang="ru-RU" sz="3600" dirty="0"/>
            </a:br>
            <a:r>
              <a:rPr lang="en-US" sz="3600" i="1" dirty="0">
                <a:latin typeface="Bradley Hand ITC" panose="03070402050302030203" pitchFamily="66" charset="0"/>
              </a:rPr>
              <a:t>Your friend, Jane.</a:t>
            </a:r>
            <a:r>
              <a:rPr lang="ru-RU" sz="3600" dirty="0"/>
              <a:t/>
            </a:r>
            <a:br>
              <a:rPr lang="ru-RU" sz="3600" dirty="0"/>
            </a:br>
            <a:endParaRPr lang="ru-RU" sz="36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звуки - гудок паровоз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7786710" y="5572140"/>
            <a:ext cx="304800" cy="304800"/>
          </a:xfrm>
          <a:prstGeom prst="rect">
            <a:avLst/>
          </a:prstGeom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142976" y="720625"/>
            <a:ext cx="8001024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zh-CN" sz="4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[f]-: </a:t>
            </a:r>
            <a:r>
              <a:rPr kumimoji="0" lang="ru-RU" altLang="zh-CN" sz="48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fairy</a:t>
            </a:r>
            <a:r>
              <a:rPr kumimoji="0" lang="ru-RU" altLang="zh-CN" sz="4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, </a:t>
            </a:r>
            <a:r>
              <a:rPr kumimoji="0" lang="ru-RU" altLang="zh-CN" sz="48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flower</a:t>
            </a:r>
            <a:r>
              <a:rPr kumimoji="0" lang="ru-RU" altLang="zh-CN" sz="4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,</a:t>
            </a:r>
            <a:r>
              <a:rPr kumimoji="0" lang="ru-RU" altLang="zh-CN" sz="4800" b="0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 </a:t>
            </a:r>
            <a:r>
              <a:rPr kumimoji="0" lang="en-US" altLang="zh-CN" sz="4800" b="0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fine</a:t>
            </a:r>
            <a:endParaRPr kumimoji="0" lang="ru-RU" altLang="zh-CN" sz="48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ea typeface="SimSun" pitchFamily="2" charset="-122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zh-CN" sz="4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 [</a:t>
            </a:r>
            <a:r>
              <a:rPr kumimoji="0" lang="ru-RU" altLang="zh-CN" sz="48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t</a:t>
            </a:r>
            <a:r>
              <a:rPr kumimoji="0" lang="ru-RU" altLang="zh-CN" sz="4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, </a:t>
            </a:r>
            <a:r>
              <a:rPr kumimoji="0" lang="ru-RU" altLang="zh-CN" sz="48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d</a:t>
            </a:r>
            <a:r>
              <a:rPr kumimoji="0" lang="ru-RU" altLang="zh-CN" sz="4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] </a:t>
            </a:r>
            <a:r>
              <a:rPr kumimoji="0" lang="ru-RU" altLang="zh-CN" sz="48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tidy</a:t>
            </a:r>
            <a:r>
              <a:rPr kumimoji="0" lang="ru-RU" altLang="zh-CN" sz="4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, </a:t>
            </a:r>
            <a:r>
              <a:rPr kumimoji="0" lang="ru-RU" altLang="zh-CN" sz="48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teddy</a:t>
            </a:r>
            <a:r>
              <a:rPr kumimoji="0" lang="ru-RU" altLang="zh-CN" sz="4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, </a:t>
            </a:r>
            <a:r>
              <a:rPr kumimoji="0" lang="ru-RU" altLang="zh-CN" sz="48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date</a:t>
            </a:r>
            <a:endParaRPr kumimoji="0" lang="ru-RU" altLang="zh-CN" sz="4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zh-CN" sz="4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 </a:t>
            </a:r>
            <a:r>
              <a:rPr kumimoji="0" lang="ru-RU" altLang="zh-CN" sz="48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[ʃ</a:t>
            </a:r>
            <a:r>
              <a:rPr kumimoji="0" lang="ru-RU" altLang="zh-CN" sz="4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]: </a:t>
            </a:r>
            <a:r>
              <a:rPr kumimoji="0" lang="ru-RU" altLang="zh-CN" sz="48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show</a:t>
            </a:r>
            <a:r>
              <a:rPr kumimoji="0" lang="ru-RU" altLang="zh-CN" sz="4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, </a:t>
            </a:r>
            <a:r>
              <a:rPr kumimoji="0" lang="ru-RU" altLang="zh-CN" sz="48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shop</a:t>
            </a:r>
            <a:r>
              <a:rPr kumimoji="0" lang="ru-RU" altLang="zh-CN" sz="4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, </a:t>
            </a:r>
            <a:r>
              <a:rPr kumimoji="0" lang="ru-RU" altLang="zh-CN" sz="48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shine</a:t>
            </a:r>
            <a:endParaRPr kumimoji="0" lang="ru-RU" altLang="zh-CN" sz="4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zh-CN" sz="48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[ð, z</a:t>
            </a:r>
            <a:r>
              <a:rPr kumimoji="0" lang="ru-RU" altLang="zh-CN" sz="4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]- </a:t>
            </a:r>
            <a:r>
              <a:rPr kumimoji="0" lang="ru-RU" altLang="zh-CN" sz="48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is</a:t>
            </a:r>
            <a:r>
              <a:rPr kumimoji="0" lang="ru-RU" altLang="zh-CN" sz="4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, </a:t>
            </a:r>
            <a:r>
              <a:rPr kumimoji="0" lang="ru-RU" altLang="zh-CN" sz="48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this</a:t>
            </a:r>
            <a:endParaRPr kumimoji="0" lang="ru-RU" altLang="zh-CN" sz="4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4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[a:]- card, party, park</a:t>
            </a:r>
            <a:endParaRPr kumimoji="0" lang="ru-RU" altLang="zh-CN" sz="4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zh-CN" sz="4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[</a:t>
            </a:r>
            <a:r>
              <a:rPr kumimoji="0" lang="ru-RU" altLang="zh-CN" sz="48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w</a:t>
            </a:r>
            <a:r>
              <a:rPr kumimoji="0" lang="ru-RU" altLang="zh-CN" sz="4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]-: </a:t>
            </a:r>
            <a:r>
              <a:rPr kumimoji="0" lang="ru-RU" altLang="zh-CN" sz="48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why</a:t>
            </a:r>
            <a:r>
              <a:rPr kumimoji="0" lang="ru-RU" altLang="zh-CN" sz="4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, </a:t>
            </a:r>
            <a:r>
              <a:rPr kumimoji="0" lang="ru-RU" altLang="zh-CN" sz="48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what</a:t>
            </a:r>
            <a:r>
              <a:rPr kumimoji="0" lang="ru-RU" altLang="zh-CN" sz="4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, </a:t>
            </a:r>
            <a:r>
              <a:rPr kumimoji="0" lang="ru-RU" altLang="zh-CN" sz="48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when</a:t>
            </a:r>
            <a:endParaRPr kumimoji="0" lang="ru-RU" altLang="zh-CN" sz="4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31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 descr="http://st.depositphotos.com/1178636/1396/v/950/depositphotos_13966522-Birthday-Balloons.jpg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3999" cy="66437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2428860" y="571480"/>
            <a:ext cx="4786346" cy="1295400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ru-RU" sz="7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BIRTHDAY</a:t>
            </a:r>
            <a:endParaRPr lang="ru-RU" altLang="ru-RU" sz="72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675630" y="1928802"/>
            <a:ext cx="1905000" cy="5237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2000232" y="2714620"/>
            <a:ext cx="18473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endParaRPr lang="en-US" sz="4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716713" y="757238"/>
            <a:ext cx="1743075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6751638" y="1484313"/>
            <a:ext cx="18473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endParaRPr lang="en-US" sz="4000" b="1" dirty="0">
              <a:solidFill>
                <a:srgbClr val="FF0000"/>
              </a:solidFill>
            </a:endParaRPr>
          </a:p>
        </p:txBody>
      </p:sp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5" cstate="email">
            <a:duotone>
              <a:schemeClr val="accent1">
                <a:shade val="45000"/>
                <a:satMod val="135000"/>
              </a:schemeClr>
              <a:prstClr val="white"/>
            </a:duotone>
            <a:extLst/>
          </a:blip>
          <a:srcRect/>
          <a:stretch>
            <a:fillRect/>
          </a:stretch>
        </p:blipFill>
        <p:spPr bwMode="auto">
          <a:xfrm>
            <a:off x="4962684" y="1978165"/>
            <a:ext cx="1901825" cy="5237163"/>
          </a:xfrm>
          <a:prstGeom prst="rect">
            <a:avLst/>
          </a:prstGeom>
          <a:noFill/>
          <a:ln>
            <a:noFill/>
          </a:ln>
          <a:effectLst/>
          <a:extLst/>
        </p:spPr>
      </p:pic>
      <p:sp>
        <p:nvSpPr>
          <p:cNvPr id="6" name="Прямоугольник 5"/>
          <p:cNvSpPr/>
          <p:nvPr/>
        </p:nvSpPr>
        <p:spPr>
          <a:xfrm>
            <a:off x="5113338" y="2933700"/>
            <a:ext cx="18473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endParaRPr lang="en-US" sz="40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082" name="Picture 10"/>
          <p:cNvPicPr>
            <a:picLocks noChangeAspect="1" noChangeArrowheads="1"/>
          </p:cNvPicPr>
          <p:nvPr/>
        </p:nvPicPr>
        <p:blipFill>
          <a:blip r:embed="rId6" cstate="email">
            <a:duotone>
              <a:prstClr val="black"/>
              <a:srgbClr val="FFC000">
                <a:tint val="45000"/>
                <a:satMod val="400000"/>
              </a:srgbClr>
            </a:duotone>
            <a:extLst/>
          </a:blip>
          <a:srcRect/>
          <a:stretch>
            <a:fillRect/>
          </a:stretch>
        </p:blipFill>
        <p:spPr bwMode="auto">
          <a:xfrm>
            <a:off x="3286116" y="4071942"/>
            <a:ext cx="2036135" cy="3450379"/>
          </a:xfrm>
          <a:prstGeom prst="rect">
            <a:avLst/>
          </a:prstGeom>
          <a:noFill/>
          <a:ln>
            <a:noFill/>
          </a:ln>
          <a:effectLst/>
          <a:extLst/>
        </p:spPr>
      </p:pic>
      <p:sp>
        <p:nvSpPr>
          <p:cNvPr id="7" name="Прямоугольник 6"/>
          <p:cNvSpPr/>
          <p:nvPr/>
        </p:nvSpPr>
        <p:spPr>
          <a:xfrm>
            <a:off x="3286116" y="4714884"/>
            <a:ext cx="18473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endParaRPr lang="en-US" sz="4000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083" name="Picture 11"/>
          <p:cNvPicPr>
            <a:picLocks noChangeAspect="1" noChangeArrowheads="1"/>
          </p:cNvPicPr>
          <p:nvPr/>
        </p:nvPicPr>
        <p:blipFill>
          <a:blip r:embed="rId7" cstate="email">
            <a:duotone>
              <a:prstClr val="black"/>
              <a:srgbClr val="7030A0">
                <a:tint val="45000"/>
                <a:satMod val="400000"/>
              </a:srgbClr>
            </a:duotone>
            <a:extLst/>
          </a:blip>
          <a:srcRect/>
          <a:stretch>
            <a:fillRect/>
          </a:stretch>
        </p:blipFill>
        <p:spPr bwMode="auto">
          <a:xfrm>
            <a:off x="509877" y="185607"/>
            <a:ext cx="1901825" cy="5237163"/>
          </a:xfrm>
          <a:prstGeom prst="rect">
            <a:avLst/>
          </a:prstGeom>
          <a:noFill/>
          <a:ln>
            <a:noFill/>
          </a:ln>
          <a:effectLst/>
          <a:extLst/>
        </p:spPr>
      </p:pic>
      <p:sp>
        <p:nvSpPr>
          <p:cNvPr id="8" name="Прямоугольник 7"/>
          <p:cNvSpPr/>
          <p:nvPr/>
        </p:nvSpPr>
        <p:spPr>
          <a:xfrm>
            <a:off x="1276059" y="1300163"/>
            <a:ext cx="18473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endParaRPr lang="ru-RU" altLang="ru-RU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55576" y="1196752"/>
            <a:ext cx="115212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b="1" dirty="0">
                <a:solidFill>
                  <a:schemeClr val="bg1"/>
                </a:solidFill>
              </a:rPr>
              <a:t>Birthday</a:t>
            </a:r>
            <a:r>
              <a:rPr lang="ru-RU" b="1" dirty="0">
                <a:solidFill>
                  <a:schemeClr val="bg1"/>
                </a:solidFill>
              </a:rPr>
              <a:t> </a:t>
            </a:r>
            <a:r>
              <a:rPr lang="en-US" b="1" dirty="0">
                <a:solidFill>
                  <a:schemeClr val="bg1"/>
                </a:solidFill>
              </a:rPr>
              <a:t>presents 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 flipH="1">
            <a:off x="7092279" y="1340768"/>
            <a:ext cx="136750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b="1" dirty="0">
                <a:solidFill>
                  <a:schemeClr val="accent2">
                    <a:lumMod val="75000"/>
                  </a:schemeClr>
                </a:solidFill>
              </a:rPr>
              <a:t>Birthday shopping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 flipH="1">
            <a:off x="5338105" y="2636912"/>
            <a:ext cx="14135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b="1" dirty="0">
                <a:solidFill>
                  <a:schemeClr val="accent2">
                    <a:lumMod val="75000"/>
                  </a:schemeClr>
                </a:solidFill>
              </a:rPr>
              <a:t>Birthday</a:t>
            </a:r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b="1" dirty="0">
                <a:solidFill>
                  <a:schemeClr val="accent2">
                    <a:lumMod val="75000"/>
                  </a:schemeClr>
                </a:solidFill>
              </a:rPr>
              <a:t>cake 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580630" y="4675491"/>
            <a:ext cx="138205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b="1" dirty="0">
                <a:solidFill>
                  <a:schemeClr val="accent2">
                    <a:lumMod val="75000"/>
                  </a:schemeClr>
                </a:solidFill>
              </a:rPr>
              <a:t>Birthday</a:t>
            </a:r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b="1" dirty="0">
                <a:solidFill>
                  <a:schemeClr val="accent2">
                    <a:lumMod val="75000"/>
                  </a:schemeClr>
                </a:solidFill>
              </a:rPr>
              <a:t>party 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000231" y="2525133"/>
            <a:ext cx="137824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b="1" dirty="0">
                <a:solidFill>
                  <a:schemeClr val="accent2">
                    <a:lumMod val="75000"/>
                  </a:schemeClr>
                </a:solidFill>
              </a:rPr>
              <a:t>Birthday Stories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19" name="Picture 11"/>
          <p:cNvPicPr>
            <a:picLocks noChangeAspect="1" noChangeArrowheads="1"/>
          </p:cNvPicPr>
          <p:nvPr/>
        </p:nvPicPr>
        <p:blipFill>
          <a:blip r:embed="rId7" cstate="email">
            <a:duotone>
              <a:prstClr val="black"/>
              <a:srgbClr val="7030A0">
                <a:tint val="45000"/>
                <a:satMod val="400000"/>
              </a:srgbClr>
            </a:duotone>
            <a:extLst/>
          </a:blip>
          <a:srcRect/>
          <a:stretch>
            <a:fillRect/>
          </a:stretch>
        </p:blipFill>
        <p:spPr bwMode="auto">
          <a:xfrm>
            <a:off x="6804467" y="3789040"/>
            <a:ext cx="1901825" cy="5237163"/>
          </a:xfrm>
          <a:prstGeom prst="rect">
            <a:avLst/>
          </a:prstGeom>
          <a:noFill/>
          <a:ln>
            <a:noFill/>
          </a:ln>
          <a:effectLst/>
          <a:extLst/>
        </p:spPr>
      </p:pic>
      <p:sp>
        <p:nvSpPr>
          <p:cNvPr id="15" name="Прямоугольник 14"/>
          <p:cNvSpPr/>
          <p:nvPr/>
        </p:nvSpPr>
        <p:spPr>
          <a:xfrm flipH="1">
            <a:off x="7092279" y="4365104"/>
            <a:ext cx="10801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b="1" dirty="0">
                <a:solidFill>
                  <a:schemeClr val="accent2">
                    <a:lumMod val="75000"/>
                  </a:schemeClr>
                </a:solidFill>
              </a:rPr>
              <a:t>Birthday</a:t>
            </a:r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b="1" dirty="0">
                <a:solidFill>
                  <a:schemeClr val="accent2">
                    <a:lumMod val="75000"/>
                  </a:schemeClr>
                </a:solidFill>
              </a:rPr>
              <a:t>dance 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275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275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2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2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20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20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20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4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4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2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2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" grpId="0"/>
      <p:bldP spid="3" grpId="0"/>
      <p:bldP spid="5" grpId="0"/>
      <p:bldP spid="6" grpId="0"/>
      <p:bldP spid="7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6013" y="115888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sz="4800" i="1" dirty="0" smtClean="0">
                <a:solidFill>
                  <a:srgbClr val="002060"/>
                </a:solidFill>
                <a:latin typeface="+mn-lt"/>
              </a:rPr>
              <a:t>Crossword</a:t>
            </a:r>
            <a:endParaRPr lang="ru-RU" sz="4800" i="1" dirty="0" smtClean="0">
              <a:solidFill>
                <a:srgbClr val="002060"/>
              </a:solidFill>
              <a:latin typeface="+mn-lt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403350" y="1341438"/>
          <a:ext cx="5943600" cy="4765672"/>
        </p:xfrm>
        <a:graphic>
          <a:graphicData uri="http://schemas.openxmlformats.org/drawingml/2006/table">
            <a:tbl>
              <a:tblPr/>
              <a:tblGrid>
                <a:gridCol w="660400"/>
                <a:gridCol w="660400"/>
                <a:gridCol w="660400"/>
                <a:gridCol w="660400"/>
                <a:gridCol w="660400"/>
                <a:gridCol w="660400"/>
                <a:gridCol w="660400"/>
                <a:gridCol w="660400"/>
                <a:gridCol w="660400"/>
              </a:tblGrid>
              <a:tr h="595709">
                <a:tc>
                  <a:txBody>
                    <a:bodyPr/>
                    <a:lstStyle/>
                    <a:p>
                      <a:pPr algn="ctr" fontAlgn="ctr"/>
                      <a:endParaRPr lang="ru-RU" sz="2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2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2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2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</a:tr>
              <a:tr h="595709">
                <a:tc>
                  <a:txBody>
                    <a:bodyPr/>
                    <a:lstStyle/>
                    <a:p>
                      <a:pPr algn="ctr" fontAlgn="ctr"/>
                      <a:endParaRPr lang="ru-RU" sz="2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2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2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2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595709">
                <a:tc>
                  <a:txBody>
                    <a:bodyPr/>
                    <a:lstStyle/>
                    <a:p>
                      <a:pPr algn="ctr" fontAlgn="ctr"/>
                      <a:endParaRPr lang="ru-RU" sz="2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2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2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2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59570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2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5709">
                <a:tc>
                  <a:txBody>
                    <a:bodyPr/>
                    <a:lstStyle/>
                    <a:p>
                      <a:pPr algn="ctr" fontAlgn="ctr"/>
                      <a:endParaRPr lang="ru-RU" sz="2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2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2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</a:tr>
              <a:tr h="595709">
                <a:tc>
                  <a:txBody>
                    <a:bodyPr/>
                    <a:lstStyle/>
                    <a:p>
                      <a:pPr algn="ctr" fontAlgn="ctr"/>
                      <a:endParaRPr lang="ru-RU" sz="2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2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2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2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</a:tr>
              <a:tr h="595709">
                <a:tc>
                  <a:txBody>
                    <a:bodyPr/>
                    <a:lstStyle/>
                    <a:p>
                      <a:pPr algn="ctr" fontAlgn="ctr"/>
                      <a:endParaRPr lang="ru-RU" sz="2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2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</a:tr>
              <a:tr h="595709">
                <a:tc>
                  <a:txBody>
                    <a:bodyPr/>
                    <a:lstStyle/>
                    <a:p>
                      <a:pPr algn="ctr" fontAlgn="ctr"/>
                      <a:endParaRPr lang="ru-RU" sz="2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2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5" name="Picture 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5825" y="1989138"/>
            <a:ext cx="1463675" cy="1716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916113"/>
            <a:ext cx="2009775" cy="1296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1725" y="5445125"/>
            <a:ext cx="1230313" cy="1228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850" y="260350"/>
            <a:ext cx="1620838" cy="1620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288" y="3860800"/>
            <a:ext cx="1489075" cy="148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7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3" y="4999038"/>
            <a:ext cx="1439862" cy="1858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9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260350"/>
            <a:ext cx="1511300" cy="1716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468313" y="476250"/>
            <a:ext cx="3556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2400" b="1">
                <a:solidFill>
                  <a:srgbClr val="FF0000"/>
                </a:solidFill>
              </a:rPr>
              <a:t>1</a:t>
            </a:r>
            <a:endParaRPr lang="ru-RU" altLang="ru-RU" sz="2400" b="1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34925" y="1814513"/>
            <a:ext cx="35718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2400" b="1">
                <a:solidFill>
                  <a:srgbClr val="FF0000"/>
                </a:solidFill>
              </a:rPr>
              <a:t>2</a:t>
            </a:r>
            <a:endParaRPr lang="ru-RU" altLang="ru-RU" sz="2400" b="1">
              <a:solidFill>
                <a:srgbClr val="FF0000"/>
              </a:solidFill>
            </a:endParaRP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187325" y="3357563"/>
            <a:ext cx="357188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2400" b="1">
                <a:solidFill>
                  <a:srgbClr val="FF0000"/>
                </a:solidFill>
              </a:rPr>
              <a:t>3</a:t>
            </a:r>
            <a:endParaRPr lang="ru-RU" altLang="ru-RU" sz="2400" b="1">
              <a:solidFill>
                <a:srgbClr val="FF0000"/>
              </a:solidFill>
            </a:endParaRP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539750" y="5661025"/>
            <a:ext cx="3556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2400" b="1">
                <a:solidFill>
                  <a:srgbClr val="FF0000"/>
                </a:solidFill>
              </a:rPr>
              <a:t>4</a:t>
            </a:r>
            <a:endParaRPr lang="ru-RU" altLang="ru-RU" sz="2400" b="1">
              <a:solidFill>
                <a:srgbClr val="FF0000"/>
              </a:solidFill>
            </a:endParaRPr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7524750" y="476250"/>
            <a:ext cx="3556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2400" b="1">
                <a:solidFill>
                  <a:srgbClr val="FF0000"/>
                </a:solidFill>
              </a:rPr>
              <a:t>5</a:t>
            </a:r>
            <a:endParaRPr lang="ru-RU" altLang="ru-RU" sz="2400" b="1">
              <a:solidFill>
                <a:srgbClr val="FF0000"/>
              </a:solidFill>
            </a:endParaRP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7308850" y="1916113"/>
            <a:ext cx="3556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2400" b="1">
                <a:solidFill>
                  <a:srgbClr val="FF0000"/>
                </a:solidFill>
              </a:rPr>
              <a:t>6</a:t>
            </a:r>
            <a:endParaRPr lang="ru-RU" altLang="ru-RU" sz="2400" b="1">
              <a:solidFill>
                <a:srgbClr val="FF0000"/>
              </a:solidFill>
            </a:endParaRP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7740650" y="4005263"/>
            <a:ext cx="3556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2400" b="1">
                <a:solidFill>
                  <a:srgbClr val="FF0000"/>
                </a:solidFill>
              </a:rPr>
              <a:t>7</a:t>
            </a:r>
            <a:endParaRPr lang="ru-RU" altLang="ru-RU" sz="2400" b="1">
              <a:solidFill>
                <a:srgbClr val="FF0000"/>
              </a:solidFill>
            </a:endParaRP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7524750" y="5229225"/>
            <a:ext cx="3556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2400" b="1">
                <a:solidFill>
                  <a:srgbClr val="FF0000"/>
                </a:solidFill>
              </a:rPr>
              <a:t>8</a:t>
            </a:r>
            <a:endParaRPr lang="ru-RU" altLang="ru-RU" sz="2400" b="1">
              <a:solidFill>
                <a:srgbClr val="FF0000"/>
              </a:solidFill>
            </a:endParaRPr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4792663" y="1403350"/>
            <a:ext cx="248285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b="1"/>
              <a:t>b</a:t>
            </a:r>
            <a:r>
              <a:rPr lang="en-US" altLang="ru-RU"/>
              <a:t>     e   a     r</a:t>
            </a:r>
            <a:endParaRPr lang="ru-RU" altLang="ru-RU"/>
          </a:p>
        </p:txBody>
      </p: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4140200" y="1979613"/>
            <a:ext cx="2528888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/>
              <a:t>b    </a:t>
            </a:r>
            <a:r>
              <a:rPr lang="en-US" altLang="ru-RU" b="1"/>
              <a:t>i </a:t>
            </a:r>
            <a:r>
              <a:rPr lang="en-US" altLang="ru-RU"/>
              <a:t>    k     e</a:t>
            </a:r>
            <a:endParaRPr lang="ru-RU" altLang="ru-RU"/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3492500" y="2555875"/>
            <a:ext cx="2484438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/>
              <a:t>c    a    </a:t>
            </a:r>
            <a:r>
              <a:rPr lang="en-US" altLang="ru-RU" b="1"/>
              <a:t>r   </a:t>
            </a:r>
            <a:r>
              <a:rPr lang="en-US" altLang="ru-RU"/>
              <a:t>  d</a:t>
            </a:r>
            <a:endParaRPr lang="ru-RU" altLang="ru-RU"/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2051050" y="3124200"/>
            <a:ext cx="460216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/>
              <a:t>s    c    o     o    </a:t>
            </a:r>
            <a:r>
              <a:rPr lang="en-US" altLang="ru-RU" b="1"/>
              <a:t>t</a:t>
            </a:r>
            <a:r>
              <a:rPr lang="en-US" altLang="ru-RU"/>
              <a:t>     e    r </a:t>
            </a:r>
            <a:endParaRPr lang="ru-RU" altLang="ru-RU"/>
          </a:p>
        </p:txBody>
      </p:sp>
      <p:sp>
        <p:nvSpPr>
          <p:cNvPr id="26" name="TextBox 25"/>
          <p:cNvSpPr txBox="1">
            <a:spLocks noChangeArrowheads="1"/>
          </p:cNvSpPr>
          <p:nvPr/>
        </p:nvSpPr>
        <p:spPr bwMode="auto">
          <a:xfrm>
            <a:off x="4148138" y="3771900"/>
            <a:ext cx="32575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/>
              <a:t>p    </a:t>
            </a:r>
            <a:r>
              <a:rPr lang="en-US" altLang="ru-RU" b="1"/>
              <a:t>h</a:t>
            </a:r>
            <a:r>
              <a:rPr lang="en-US" altLang="ru-RU"/>
              <a:t>    o    n    e </a:t>
            </a:r>
            <a:endParaRPr lang="ru-RU" altLang="ru-RU"/>
          </a:p>
        </p:txBody>
      </p:sp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4787900" y="4356100"/>
            <a:ext cx="2416175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b="1"/>
              <a:t>d</a:t>
            </a:r>
            <a:r>
              <a:rPr lang="en-US" altLang="ru-RU"/>
              <a:t>    o     l     l</a:t>
            </a:r>
            <a:endParaRPr lang="ru-RU" altLang="ru-RU"/>
          </a:p>
        </p:txBody>
      </p:sp>
      <p:sp>
        <p:nvSpPr>
          <p:cNvPr id="28" name="TextBox 27"/>
          <p:cNvSpPr txBox="1">
            <a:spLocks noChangeArrowheads="1"/>
          </p:cNvSpPr>
          <p:nvPr/>
        </p:nvSpPr>
        <p:spPr bwMode="auto">
          <a:xfrm>
            <a:off x="3524250" y="4924425"/>
            <a:ext cx="38735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/>
              <a:t>s    k    </a:t>
            </a:r>
            <a:r>
              <a:rPr lang="en-US" altLang="ru-RU" b="1"/>
              <a:t>a</a:t>
            </a:r>
            <a:r>
              <a:rPr lang="en-US" altLang="ru-RU"/>
              <a:t>    t     e   s  </a:t>
            </a:r>
            <a:endParaRPr lang="ru-RU" altLang="ru-RU"/>
          </a:p>
        </p:txBody>
      </p:sp>
      <p:sp>
        <p:nvSpPr>
          <p:cNvPr id="29" name="TextBox 28"/>
          <p:cNvSpPr txBox="1">
            <a:spLocks noChangeArrowheads="1"/>
          </p:cNvSpPr>
          <p:nvPr/>
        </p:nvSpPr>
        <p:spPr bwMode="auto">
          <a:xfrm>
            <a:off x="2774950" y="5508625"/>
            <a:ext cx="380523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/>
              <a:t>p      l    a    </a:t>
            </a:r>
            <a:r>
              <a:rPr lang="en-US" altLang="ru-RU" b="1"/>
              <a:t>y</a:t>
            </a:r>
            <a:r>
              <a:rPr lang="en-US" altLang="ru-RU"/>
              <a:t>    e    r</a:t>
            </a:r>
            <a:endParaRPr lang="ru-RU" altLang="ru-RU"/>
          </a:p>
        </p:txBody>
      </p:sp>
      <p:pic>
        <p:nvPicPr>
          <p:cNvPr id="145410" name="Picture 2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3068638"/>
            <a:ext cx="1377950" cy="2058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339" name="TextBox 30"/>
          <p:cNvSpPr txBox="1">
            <a:spLocks noChangeArrowheads="1"/>
          </p:cNvSpPr>
          <p:nvPr/>
        </p:nvSpPr>
        <p:spPr bwMode="auto">
          <a:xfrm>
            <a:off x="8675688" y="549275"/>
            <a:ext cx="288925" cy="600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4800">
                <a:solidFill>
                  <a:srgbClr val="FF9FC6"/>
                </a:solidFill>
              </a:rPr>
              <a:t>presents</a:t>
            </a:r>
            <a:endParaRPr lang="ru-RU" altLang="ru-RU" sz="4800">
              <a:solidFill>
                <a:srgbClr val="FF9FC6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2555875" y="6334125"/>
            <a:ext cx="5365750" cy="5238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800" b="1" dirty="0">
                <a:solidFill>
                  <a:schemeClr val="accent6">
                    <a:lumMod val="75000"/>
                  </a:schemeClr>
                </a:solidFill>
              </a:rPr>
              <a:t>I would like … for my birthday.</a:t>
            </a:r>
            <a:endParaRPr lang="ru-RU" sz="2800" b="1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620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7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8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145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7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8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7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8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7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8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7" dur="80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8" dur="80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9" dur="80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7" dur="80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8" dur="80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9" dur="80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87" dur="80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8" dur="80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9" dur="80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 nodeType="clickPar">
                      <p:stCondLst>
                        <p:cond delay="indefinite"/>
                      </p:stCondLst>
                      <p:childTnLst>
                        <p:par>
                          <p:cTn id="9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94" dur="80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95" dur="80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6" dur="80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 nodeType="clickPar">
                      <p:stCondLst>
                        <p:cond delay="indefinite"/>
                      </p:stCondLst>
                      <p:childTnLst>
                        <p:par>
                          <p:cTn id="9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01" dur="80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02" dur="80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3" dur="80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 nodeType="clickPar">
                      <p:stCondLst>
                        <p:cond delay="indefinite"/>
                      </p:stCondLst>
                      <p:childTnLst>
                        <p:par>
                          <p:cTn id="10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08" dur="80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09" dur="80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0" dur="80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 nodeType="clickPar">
                      <p:stCondLst>
                        <p:cond delay="indefinite"/>
                      </p:stCondLst>
                      <p:childTnLst>
                        <p:par>
                          <p:cTn id="1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5" dur="80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16" dur="80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7" dur="80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 nodeType="clickPar">
                      <p:stCondLst>
                        <p:cond delay="indefinite"/>
                      </p:stCondLst>
                      <p:childTnLst>
                        <p:par>
                          <p:cTn id="1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2" dur="80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3" dur="80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4" dur="80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 nodeType="clickPar">
                      <p:stCondLst>
                        <p:cond delay="indefinite"/>
                      </p:stCondLst>
                      <p:childTnLst>
                        <p:par>
                          <p:cTn id="1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9" dur="80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0" dur="80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1" dur="80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 nodeType="clickPar">
                      <p:stCondLst>
                        <p:cond delay="indefinite"/>
                      </p:stCondLst>
                      <p:childTnLst>
                        <p:par>
                          <p:cTn id="1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6" dur="80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7" dur="80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8" dur="80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 nodeType="clickPar">
                      <p:stCondLst>
                        <p:cond delay="indefinite"/>
                      </p:stCondLst>
                      <p:childTnLst>
                        <p:par>
                          <p:cTn id="1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3" dur="80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4" dur="80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5" dur="80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88640"/>
            <a:ext cx="8363272" cy="5937523"/>
          </a:xfrm>
        </p:spPr>
        <p:txBody>
          <a:bodyPr/>
          <a:lstStyle/>
          <a:p>
            <a:r>
              <a:rPr lang="en-US" dirty="0"/>
              <a:t>1)Put the (</a:t>
            </a:r>
            <a:r>
              <a:rPr lang="ru-RU" dirty="0"/>
              <a:t>сахар</a:t>
            </a:r>
            <a:r>
              <a:rPr lang="en-US" dirty="0"/>
              <a:t>) and (</a:t>
            </a:r>
            <a:r>
              <a:rPr lang="ru-RU" dirty="0"/>
              <a:t>масло</a:t>
            </a:r>
            <a:r>
              <a:rPr lang="en-US" dirty="0"/>
              <a:t>) in a bowl. </a:t>
            </a:r>
            <a:br>
              <a:rPr lang="en-US" dirty="0"/>
            </a:br>
            <a:r>
              <a:rPr lang="en-US" dirty="0"/>
              <a:t>2) Mix (</a:t>
            </a:r>
            <a:r>
              <a:rPr lang="ru-RU" dirty="0"/>
              <a:t>смешай</a:t>
            </a:r>
            <a:r>
              <a:rPr lang="en-US" dirty="0"/>
              <a:t>) it with a spoon.</a:t>
            </a:r>
            <a:br>
              <a:rPr lang="en-US" dirty="0"/>
            </a:br>
            <a:r>
              <a:rPr lang="en-US" dirty="0"/>
              <a:t>3) Add the (</a:t>
            </a:r>
            <a:r>
              <a:rPr lang="ru-RU" dirty="0"/>
              <a:t>яйцо</a:t>
            </a:r>
            <a:r>
              <a:rPr lang="en-US" dirty="0"/>
              <a:t>).</a:t>
            </a:r>
            <a:br>
              <a:rPr lang="en-US" dirty="0"/>
            </a:br>
            <a:r>
              <a:rPr lang="en-US" dirty="0"/>
              <a:t>4) Add the (</a:t>
            </a:r>
            <a:r>
              <a:rPr lang="ru-RU" dirty="0"/>
              <a:t>мука</a:t>
            </a:r>
            <a:r>
              <a:rPr lang="en-US" dirty="0"/>
              <a:t>) and (</a:t>
            </a:r>
            <a:r>
              <a:rPr lang="ru-RU" dirty="0"/>
              <a:t>смешай</a:t>
            </a:r>
            <a:r>
              <a:rPr lang="en-US" dirty="0"/>
              <a:t>). </a:t>
            </a:r>
            <a:br>
              <a:rPr lang="en-US" dirty="0"/>
            </a:br>
            <a:r>
              <a:rPr lang="en-US" dirty="0"/>
              <a:t>5) Add the (</a:t>
            </a:r>
            <a:r>
              <a:rPr lang="ru-RU" dirty="0"/>
              <a:t>шоколад</a:t>
            </a:r>
            <a:r>
              <a:rPr lang="en-US" dirty="0"/>
              <a:t>) and (</a:t>
            </a:r>
            <a:r>
              <a:rPr lang="ru-RU" dirty="0"/>
              <a:t>добавь</a:t>
            </a:r>
            <a:r>
              <a:rPr lang="en-US" dirty="0"/>
              <a:t>) to the (</a:t>
            </a:r>
            <a:r>
              <a:rPr lang="ru-RU" dirty="0"/>
              <a:t>миска</a:t>
            </a:r>
            <a:r>
              <a:rPr lang="en-US" dirty="0"/>
              <a:t>).</a:t>
            </a:r>
            <a:br>
              <a:rPr lang="en-US" dirty="0"/>
            </a:br>
            <a:r>
              <a:rPr lang="en-US" dirty="0"/>
              <a:t>6) Cook the (</a:t>
            </a:r>
            <a:r>
              <a:rPr lang="ru-RU" dirty="0"/>
              <a:t>торт</a:t>
            </a:r>
            <a:r>
              <a:rPr lang="en-US" dirty="0"/>
              <a:t>) in the oven for 30 minutes.</a:t>
            </a: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3653414"/>
            <a:ext cx="2808312" cy="30159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8698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http://previews.123rf.com/images/sararoom/sararoom1301/sararoom130100012/17214039-illustration-of-Cartoon-Chinese-Kids-Stock-Photo.jpg"/>
          <p:cNvPicPr>
            <a:picLocks noGrp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83568" y="260648"/>
            <a:ext cx="2619375" cy="2066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D:\User\Desktop\German-character-optimized-768x76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260648"/>
            <a:ext cx="3503739" cy="35083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D:\User\Desktop\a8_preview_e342b48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023" y="4077072"/>
            <a:ext cx="1797899" cy="20744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D:\User\Desktop\kisspng-folk-costume-child-vector-graphics-clothing-stock-5d35939272dd71.6923291015637922744705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2275324"/>
            <a:ext cx="3080535" cy="29436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D:\User\Desktop\kisspng-england-flag-of-the-united-kingdom-english-british-5b05509c2e0241.5867042315270749721885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99" y="3747135"/>
            <a:ext cx="3172376" cy="2255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39249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://heliograph.ru/images/434412_vinni-puh-novyi-format.jpg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142908" y="0"/>
            <a:ext cx="950125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1907704" y="836712"/>
            <a:ext cx="417646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lvl="1" indent="-285750" algn="ctr">
              <a:spcBef>
                <a:spcPct val="20000"/>
              </a:spcBef>
              <a:buFont typeface="Arial" charset="0"/>
              <a:buNone/>
            </a:pPr>
            <a:r>
              <a:rPr lang="en-US" altLang="ru-RU" sz="3200" b="1" dirty="0" smtClean="0">
                <a:latin typeface="Calibri" pitchFamily="34" charset="0"/>
              </a:rPr>
              <a:t>           </a:t>
            </a:r>
            <a:r>
              <a:rPr lang="en-US" altLang="ru-RU" sz="3200" b="1" dirty="0" smtClean="0">
                <a:solidFill>
                  <a:srgbClr val="FF0000"/>
                </a:solidFill>
                <a:latin typeface="Calibri" pitchFamily="34" charset="0"/>
              </a:rPr>
              <a:t>My Birthday</a:t>
            </a:r>
            <a:r>
              <a:rPr lang="en-US" altLang="ru-RU" sz="3200" b="1" dirty="0">
                <a:solidFill>
                  <a:srgbClr val="FF0000"/>
                </a:solidFill>
                <a:latin typeface="Calibri" pitchFamily="34" charset="0"/>
              </a:rPr>
              <a:t> </a:t>
            </a:r>
            <a:r>
              <a:rPr lang="en-US" altLang="ru-RU" sz="3200" b="1" dirty="0" smtClean="0">
                <a:solidFill>
                  <a:srgbClr val="FF0000"/>
                </a:solidFill>
                <a:latin typeface="Calibri" pitchFamily="34" charset="0"/>
              </a:rPr>
              <a:t>is on… 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2483768" y="1844824"/>
            <a:ext cx="4104456" cy="49011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  celebrate  (Where?)</a:t>
            </a:r>
            <a:endParaRPr lang="ru-RU" sz="2800" b="1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2800" b="1" dirty="0">
                <a:solidFill>
                  <a:srgbClr val="00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have a party</a:t>
            </a:r>
            <a:endParaRPr lang="ru-RU" sz="2800" b="1" dirty="0">
              <a:solidFill>
                <a:srgbClr val="00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2800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small gifts</a:t>
            </a:r>
            <a:endParaRPr lang="ru-RU" sz="2800" b="1" dirty="0">
              <a:solidFill>
                <a:schemeClr val="accent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make a cake</a:t>
            </a:r>
            <a:endParaRPr lang="ru-RU" sz="28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2800" b="1" dirty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table full of food</a:t>
            </a:r>
            <a:endParaRPr lang="ru-RU" sz="2800" b="1" dirty="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decorate</a:t>
            </a:r>
            <a:endParaRPr lang="ru-RU" sz="2800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balloons </a:t>
            </a:r>
            <a:endParaRPr lang="ru-RU" sz="2800" b="1" dirty="0">
              <a:solidFill>
                <a:srgbClr val="FF33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28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play party games </a:t>
            </a:r>
            <a:endParaRPr lang="ru-RU" sz="2800" b="1" dirty="0">
              <a:solidFill>
                <a:schemeClr val="tx2">
                  <a:lumMod val="60000"/>
                  <a:lumOff val="4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2800" b="1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dance</a:t>
            </a:r>
            <a:endParaRPr lang="ru-RU" sz="2800" b="1" dirty="0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2800" b="1" dirty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with friends </a:t>
            </a:r>
            <a:endParaRPr lang="ru-RU" sz="2800" b="1" dirty="0">
              <a:solidFill>
                <a:schemeClr val="accent3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28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fantastic.</a:t>
            </a:r>
            <a:endParaRPr lang="ru-RU" sz="28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 descr="http://st.depositphotos.com/1178636/1396/v/950/depositphotos_13966522-Birthday-Balloons.jpg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3999" cy="66437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2428860" y="571480"/>
            <a:ext cx="4786346" cy="1295400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ru-RU" sz="7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BIRTHDAY</a:t>
            </a:r>
            <a:endParaRPr lang="ru-RU" altLang="ru-RU" sz="72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675630" y="1928802"/>
            <a:ext cx="1905000" cy="5237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2000232" y="2714620"/>
            <a:ext cx="18473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endParaRPr lang="en-US" sz="4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716713" y="757238"/>
            <a:ext cx="1743075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6751638" y="1484313"/>
            <a:ext cx="18473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endParaRPr lang="en-US" sz="4000" b="1" dirty="0">
              <a:solidFill>
                <a:srgbClr val="FF0000"/>
              </a:solidFill>
            </a:endParaRPr>
          </a:p>
        </p:txBody>
      </p:sp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5" cstate="email">
            <a:duotone>
              <a:schemeClr val="accent1">
                <a:shade val="45000"/>
                <a:satMod val="135000"/>
              </a:schemeClr>
              <a:prstClr val="white"/>
            </a:duotone>
            <a:extLst/>
          </a:blip>
          <a:srcRect/>
          <a:stretch>
            <a:fillRect/>
          </a:stretch>
        </p:blipFill>
        <p:spPr bwMode="auto">
          <a:xfrm>
            <a:off x="4962684" y="1978165"/>
            <a:ext cx="1901825" cy="5237163"/>
          </a:xfrm>
          <a:prstGeom prst="rect">
            <a:avLst/>
          </a:prstGeom>
          <a:noFill/>
          <a:ln>
            <a:noFill/>
          </a:ln>
          <a:effectLst/>
          <a:extLst/>
        </p:spPr>
      </p:pic>
      <p:sp>
        <p:nvSpPr>
          <p:cNvPr id="6" name="Прямоугольник 5"/>
          <p:cNvSpPr/>
          <p:nvPr/>
        </p:nvSpPr>
        <p:spPr>
          <a:xfrm>
            <a:off x="5113338" y="2933700"/>
            <a:ext cx="18473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endParaRPr lang="en-US" sz="40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082" name="Picture 10"/>
          <p:cNvPicPr>
            <a:picLocks noChangeAspect="1" noChangeArrowheads="1"/>
          </p:cNvPicPr>
          <p:nvPr/>
        </p:nvPicPr>
        <p:blipFill>
          <a:blip r:embed="rId6" cstate="email">
            <a:duotone>
              <a:prstClr val="black"/>
              <a:srgbClr val="FFC000">
                <a:tint val="45000"/>
                <a:satMod val="400000"/>
              </a:srgbClr>
            </a:duotone>
            <a:extLst/>
          </a:blip>
          <a:srcRect/>
          <a:stretch>
            <a:fillRect/>
          </a:stretch>
        </p:blipFill>
        <p:spPr bwMode="auto">
          <a:xfrm>
            <a:off x="3286116" y="4071942"/>
            <a:ext cx="2036135" cy="3450379"/>
          </a:xfrm>
          <a:prstGeom prst="rect">
            <a:avLst/>
          </a:prstGeom>
          <a:noFill/>
          <a:ln>
            <a:noFill/>
          </a:ln>
          <a:effectLst/>
          <a:extLst/>
        </p:spPr>
      </p:pic>
      <p:sp>
        <p:nvSpPr>
          <p:cNvPr id="7" name="Прямоугольник 6"/>
          <p:cNvSpPr/>
          <p:nvPr/>
        </p:nvSpPr>
        <p:spPr>
          <a:xfrm>
            <a:off x="3286116" y="4714884"/>
            <a:ext cx="18473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endParaRPr lang="en-US" sz="4000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083" name="Picture 11"/>
          <p:cNvPicPr>
            <a:picLocks noChangeAspect="1" noChangeArrowheads="1"/>
          </p:cNvPicPr>
          <p:nvPr/>
        </p:nvPicPr>
        <p:blipFill>
          <a:blip r:embed="rId7" cstate="email">
            <a:duotone>
              <a:prstClr val="black"/>
              <a:srgbClr val="7030A0">
                <a:tint val="45000"/>
                <a:satMod val="400000"/>
              </a:srgbClr>
            </a:duotone>
            <a:extLst/>
          </a:blip>
          <a:srcRect/>
          <a:stretch>
            <a:fillRect/>
          </a:stretch>
        </p:blipFill>
        <p:spPr bwMode="auto">
          <a:xfrm>
            <a:off x="509877" y="185607"/>
            <a:ext cx="1901825" cy="5237163"/>
          </a:xfrm>
          <a:prstGeom prst="rect">
            <a:avLst/>
          </a:prstGeom>
          <a:noFill/>
          <a:ln>
            <a:noFill/>
          </a:ln>
          <a:effectLst/>
          <a:extLst/>
        </p:spPr>
      </p:pic>
      <p:sp>
        <p:nvSpPr>
          <p:cNvPr id="8" name="Прямоугольник 7"/>
          <p:cNvSpPr/>
          <p:nvPr/>
        </p:nvSpPr>
        <p:spPr>
          <a:xfrm>
            <a:off x="1276059" y="1300163"/>
            <a:ext cx="18473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endParaRPr lang="ru-RU" altLang="ru-RU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55576" y="1196752"/>
            <a:ext cx="115212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b="1" dirty="0">
                <a:solidFill>
                  <a:schemeClr val="bg1"/>
                </a:solidFill>
              </a:rPr>
              <a:t>Birthday</a:t>
            </a:r>
            <a:r>
              <a:rPr lang="ru-RU" b="1" dirty="0">
                <a:solidFill>
                  <a:schemeClr val="bg1"/>
                </a:solidFill>
              </a:rPr>
              <a:t> </a:t>
            </a:r>
            <a:r>
              <a:rPr lang="en-US" b="1" dirty="0">
                <a:solidFill>
                  <a:schemeClr val="bg1"/>
                </a:solidFill>
              </a:rPr>
              <a:t>presents 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 flipH="1">
            <a:off x="7092279" y="1340768"/>
            <a:ext cx="136750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b="1" dirty="0">
                <a:solidFill>
                  <a:schemeClr val="accent2">
                    <a:lumMod val="75000"/>
                  </a:schemeClr>
                </a:solidFill>
              </a:rPr>
              <a:t>Birthday shopping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 flipH="1">
            <a:off x="5338105" y="2636912"/>
            <a:ext cx="14135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b="1" dirty="0">
                <a:solidFill>
                  <a:schemeClr val="accent2">
                    <a:lumMod val="75000"/>
                  </a:schemeClr>
                </a:solidFill>
              </a:rPr>
              <a:t>Birthday</a:t>
            </a:r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b="1" dirty="0">
                <a:solidFill>
                  <a:schemeClr val="accent2">
                    <a:lumMod val="75000"/>
                  </a:schemeClr>
                </a:solidFill>
              </a:rPr>
              <a:t>cake 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580630" y="4675491"/>
            <a:ext cx="138205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b="1" dirty="0">
                <a:solidFill>
                  <a:schemeClr val="accent2">
                    <a:lumMod val="75000"/>
                  </a:schemeClr>
                </a:solidFill>
              </a:rPr>
              <a:t>Birthday</a:t>
            </a:r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b="1" dirty="0">
                <a:solidFill>
                  <a:schemeClr val="accent2">
                    <a:lumMod val="75000"/>
                  </a:schemeClr>
                </a:solidFill>
              </a:rPr>
              <a:t>party 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000231" y="2525133"/>
            <a:ext cx="137824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b="1" dirty="0">
                <a:solidFill>
                  <a:schemeClr val="accent2">
                    <a:lumMod val="75000"/>
                  </a:schemeClr>
                </a:solidFill>
              </a:rPr>
              <a:t>Birthday Stories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19" name="Picture 11"/>
          <p:cNvPicPr>
            <a:picLocks noChangeAspect="1" noChangeArrowheads="1"/>
          </p:cNvPicPr>
          <p:nvPr/>
        </p:nvPicPr>
        <p:blipFill>
          <a:blip r:embed="rId7" cstate="email">
            <a:duotone>
              <a:prstClr val="black"/>
              <a:srgbClr val="7030A0">
                <a:tint val="45000"/>
                <a:satMod val="400000"/>
              </a:srgbClr>
            </a:duotone>
            <a:extLst/>
          </a:blip>
          <a:srcRect/>
          <a:stretch>
            <a:fillRect/>
          </a:stretch>
        </p:blipFill>
        <p:spPr bwMode="auto">
          <a:xfrm>
            <a:off x="6804467" y="3789040"/>
            <a:ext cx="1901825" cy="5237163"/>
          </a:xfrm>
          <a:prstGeom prst="rect">
            <a:avLst/>
          </a:prstGeom>
          <a:noFill/>
          <a:ln>
            <a:noFill/>
          </a:ln>
          <a:effectLst/>
          <a:extLst/>
        </p:spPr>
      </p:pic>
      <p:sp>
        <p:nvSpPr>
          <p:cNvPr id="15" name="Прямоугольник 14"/>
          <p:cNvSpPr/>
          <p:nvPr/>
        </p:nvSpPr>
        <p:spPr>
          <a:xfrm flipH="1">
            <a:off x="7092279" y="4365104"/>
            <a:ext cx="10801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b="1" dirty="0">
                <a:solidFill>
                  <a:schemeClr val="accent2">
                    <a:lumMod val="75000"/>
                  </a:schemeClr>
                </a:solidFill>
              </a:rPr>
              <a:t>Birthday</a:t>
            </a:r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b="1" dirty="0">
                <a:solidFill>
                  <a:schemeClr val="accent2">
                    <a:lumMod val="75000"/>
                  </a:schemeClr>
                </a:solidFill>
              </a:rPr>
              <a:t>dance 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495283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275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275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2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2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20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20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20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4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4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2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2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" grpId="0"/>
      <p:bldP spid="3" grpId="0"/>
      <p:bldP spid="5" grpId="0"/>
      <p:bldP spid="6" grpId="0"/>
      <p:bldP spid="7" grpId="0"/>
      <p:bldP spid="8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445</TotalTime>
  <Words>225</Words>
  <Application>Microsoft Office PowerPoint</Application>
  <PresentationFormat>Экран (4:3)</PresentationFormat>
  <Paragraphs>107</Paragraphs>
  <Slides>12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Happy Birthday </vt:lpstr>
      <vt:lpstr>Dear friends, Today I have got a birthday. Would you like to visit me? Please come and see me. And I want you to tell me about your birthday celebrations. Your friend, Jane. </vt:lpstr>
      <vt:lpstr>Презентация PowerPoint</vt:lpstr>
      <vt:lpstr>BIRTHDAY</vt:lpstr>
      <vt:lpstr>Crossword</vt:lpstr>
      <vt:lpstr>Презентация PowerPoint</vt:lpstr>
      <vt:lpstr>Презентация PowerPoint</vt:lpstr>
      <vt:lpstr>Презентация PowerPoint</vt:lpstr>
      <vt:lpstr>BIRTHDAY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HP_1</dc:creator>
  <cp:lastModifiedBy>Андрей</cp:lastModifiedBy>
  <cp:revision>34</cp:revision>
  <dcterms:modified xsi:type="dcterms:W3CDTF">2024-03-13T13:29:11Z</dcterms:modified>
</cp:coreProperties>
</file>