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97" r:id="rId3"/>
    <p:sldId id="298" r:id="rId4"/>
    <p:sldId id="287" r:id="rId5"/>
    <p:sldId id="299" r:id="rId6"/>
    <p:sldId id="300" r:id="rId7"/>
    <p:sldId id="301" r:id="rId8"/>
    <p:sldId id="290" r:id="rId9"/>
    <p:sldId id="302" r:id="rId10"/>
    <p:sldId id="304" r:id="rId11"/>
    <p:sldId id="305" r:id="rId12"/>
    <p:sldId id="281" r:id="rId13"/>
    <p:sldId id="284" r:id="rId14"/>
    <p:sldId id="306" r:id="rId15"/>
    <p:sldId id="308" r:id="rId16"/>
    <p:sldId id="309" r:id="rId17"/>
    <p:sldId id="310" r:id="rId18"/>
    <p:sldId id="272"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8" autoAdjust="0"/>
  </p:normalViewPr>
  <p:slideViewPr>
    <p:cSldViewPr>
      <p:cViewPr varScale="1">
        <p:scale>
          <a:sx n="103" d="100"/>
          <a:sy n="103" d="100"/>
        </p:scale>
        <p:origin x="-204" y="-96"/>
      </p:cViewPr>
      <p:guideLst>
        <p:guide orient="horz" pos="2160"/>
        <p:guide pos="2880"/>
      </p:guideLst>
    </p:cSldViewPr>
  </p:slideViewPr>
  <p:outlineViewPr>
    <p:cViewPr>
      <p:scale>
        <a:sx n="33" d="100"/>
        <a:sy n="33" d="100"/>
      </p:scale>
      <p:origin x="0" y="1052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3894734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2719339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4083199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13404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4150402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1295398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92359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1780579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4146998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177751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9FD0F2-3572-4E0E-BB9F-244BFE6C2089}" type="datetimeFigureOut">
              <a:rPr lang="ru-RU" smtClean="0"/>
              <a:pPr/>
              <a:t>26.11.2020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22B2081-7485-4854-B281-EA6FE9F7A578}" type="slidenum">
              <a:rPr lang="ru-RU" smtClean="0"/>
              <a:pPr/>
              <a:t>‹#›</a:t>
            </a:fld>
            <a:endParaRPr lang="ru-RU"/>
          </a:p>
        </p:txBody>
      </p:sp>
    </p:spTree>
    <p:extLst>
      <p:ext uri="{BB962C8B-B14F-4D97-AF65-F5344CB8AC3E}">
        <p14:creationId xmlns:p14="http://schemas.microsoft.com/office/powerpoint/2010/main" val="3784028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9FD0F2-3572-4E0E-BB9F-244BFE6C2089}" type="datetimeFigureOut">
              <a:rPr lang="ru-RU" smtClean="0"/>
              <a:pPr/>
              <a:t>26.11.2020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2B2081-7485-4854-B281-EA6FE9F7A578}" type="slidenum">
              <a:rPr lang="ru-RU" smtClean="0"/>
              <a:pPr/>
              <a:t>‹#›</a:t>
            </a:fld>
            <a:endParaRPr lang="ru-RU"/>
          </a:p>
        </p:txBody>
      </p:sp>
    </p:spTree>
    <p:extLst>
      <p:ext uri="{BB962C8B-B14F-4D97-AF65-F5344CB8AC3E}">
        <p14:creationId xmlns:p14="http://schemas.microsoft.com/office/powerpoint/2010/main" val="2789798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style>
          <a:lnRef idx="1">
            <a:schemeClr val="accent1"/>
          </a:lnRef>
          <a:fillRef idx="2">
            <a:schemeClr val="accent1"/>
          </a:fillRef>
          <a:effectRef idx="1">
            <a:schemeClr val="accent1"/>
          </a:effectRef>
          <a:fontRef idx="minor">
            <a:schemeClr val="dk1"/>
          </a:fontRef>
        </p:style>
        <p:txBody>
          <a:bodyPr>
            <a:normAutofit/>
          </a:bodyPr>
          <a:lstStyle/>
          <a:p>
            <a:r>
              <a:rPr lang="ru-RU" b="0" i="0" u="none" strike="noStrike" dirty="0" smtClean="0">
                <a:solidFill>
                  <a:srgbClr val="404040"/>
                </a:solidFill>
                <a:effectLst/>
                <a:latin typeface="Times New Roman"/>
              </a:rPr>
              <a:t> </a:t>
            </a:r>
            <a:r>
              <a:rPr lang="ru-RU" b="0" i="0" u="none" strike="noStrike" dirty="0" smtClean="0">
                <a:solidFill>
                  <a:srgbClr val="7030A0"/>
                </a:solidFill>
                <a:effectLst/>
                <a:latin typeface="Times New Roman"/>
              </a:rPr>
              <a:t> </a:t>
            </a:r>
            <a:r>
              <a:rPr lang="ru-RU" b="1" dirty="0" smtClean="0">
                <a:solidFill>
                  <a:srgbClr val="7030A0"/>
                </a:solidFill>
                <a:latin typeface="Times New Roman"/>
              </a:rPr>
              <a:t>С</a:t>
            </a:r>
            <a:r>
              <a:rPr lang="ru-RU" b="1" i="0" u="none" strike="noStrike" dirty="0" smtClean="0">
                <a:solidFill>
                  <a:srgbClr val="7030A0"/>
                </a:solidFill>
                <a:effectLst/>
                <a:latin typeface="Times New Roman"/>
              </a:rPr>
              <a:t>овременные педагогические технологии на уроках английског</a:t>
            </a:r>
            <a:r>
              <a:rPr lang="ru-RU" b="1" dirty="0" smtClean="0">
                <a:solidFill>
                  <a:srgbClr val="7030A0"/>
                </a:solidFill>
                <a:latin typeface="Times New Roman"/>
              </a:rPr>
              <a:t>о</a:t>
            </a:r>
            <a:r>
              <a:rPr lang="ru-RU" b="1" i="0" u="none" strike="noStrike" dirty="0" smtClean="0">
                <a:solidFill>
                  <a:srgbClr val="7030A0"/>
                </a:solidFill>
                <a:effectLst/>
                <a:latin typeface="Times New Roman"/>
              </a:rPr>
              <a:t> языка</a:t>
            </a:r>
            <a:br>
              <a:rPr lang="ru-RU" b="1" i="0" u="none" strike="noStrike" dirty="0" smtClean="0">
                <a:solidFill>
                  <a:srgbClr val="7030A0"/>
                </a:solidFill>
                <a:effectLst/>
                <a:latin typeface="Times New Roman"/>
              </a:rPr>
            </a:br>
            <a:r>
              <a:rPr lang="ru-RU" b="0" i="0" u="none" strike="noStrike" dirty="0" smtClean="0">
                <a:solidFill>
                  <a:srgbClr val="7030A0"/>
                </a:solidFill>
                <a:effectLst/>
                <a:latin typeface="Times New Roman"/>
              </a:rPr>
              <a:t/>
            </a:r>
            <a:br>
              <a:rPr lang="ru-RU" b="0" i="0" u="none" strike="noStrike" dirty="0" smtClean="0">
                <a:solidFill>
                  <a:srgbClr val="7030A0"/>
                </a:solidFill>
                <a:effectLst/>
                <a:latin typeface="Times New Roman"/>
              </a:rPr>
            </a:br>
            <a:r>
              <a:rPr lang="ru-RU" dirty="0">
                <a:solidFill>
                  <a:srgbClr val="7030A0"/>
                </a:solidFill>
                <a:latin typeface="Times New Roman"/>
              </a:rPr>
              <a:t/>
            </a:r>
            <a:br>
              <a:rPr lang="ru-RU" dirty="0">
                <a:solidFill>
                  <a:srgbClr val="7030A0"/>
                </a:solidFill>
                <a:latin typeface="Times New Roman"/>
              </a:rPr>
            </a:br>
            <a:r>
              <a:rPr lang="ru-RU" sz="2200" dirty="0" smtClean="0">
                <a:solidFill>
                  <a:srgbClr val="7030A0"/>
                </a:solidFill>
                <a:latin typeface="Times New Roman"/>
              </a:rPr>
              <a:t>                                                                   Выполнила: Шумская О.А.,</a:t>
            </a:r>
            <a:br>
              <a:rPr lang="ru-RU" sz="2200" dirty="0" smtClean="0">
                <a:solidFill>
                  <a:srgbClr val="7030A0"/>
                </a:solidFill>
                <a:latin typeface="Times New Roman"/>
              </a:rPr>
            </a:br>
            <a:r>
              <a:rPr lang="ru-RU" sz="2200" dirty="0" smtClean="0">
                <a:solidFill>
                  <a:srgbClr val="7030A0"/>
                </a:solidFill>
                <a:latin typeface="Times New Roman"/>
              </a:rPr>
              <a:t>                                                                  учитель английского языка</a:t>
            </a:r>
            <a:br>
              <a:rPr lang="ru-RU" sz="2200" dirty="0" smtClean="0">
                <a:solidFill>
                  <a:srgbClr val="7030A0"/>
                </a:solidFill>
                <a:latin typeface="Times New Roman"/>
              </a:rPr>
            </a:br>
            <a:r>
              <a:rPr lang="ru-RU" sz="2200" dirty="0" smtClean="0">
                <a:solidFill>
                  <a:srgbClr val="7030A0"/>
                </a:solidFill>
                <a:latin typeface="Times New Roman"/>
              </a:rPr>
              <a:t>                                                               МОУ «СОШ №1» г. Валуйки   </a:t>
            </a:r>
            <a:br>
              <a:rPr lang="ru-RU" sz="2200" dirty="0" smtClean="0">
                <a:solidFill>
                  <a:srgbClr val="7030A0"/>
                </a:solidFill>
                <a:latin typeface="Times New Roman"/>
              </a:rPr>
            </a:br>
            <a:r>
              <a:rPr lang="ru-RU" sz="2200" dirty="0" smtClean="0">
                <a:solidFill>
                  <a:srgbClr val="7030A0"/>
                </a:solidFill>
                <a:latin typeface="Times New Roman"/>
              </a:rPr>
              <a:t>                                                                     Белгородской области</a:t>
            </a:r>
            <a:endParaRPr lang="ru-RU" sz="2200" dirty="0">
              <a:solidFill>
                <a:srgbClr val="7030A0"/>
              </a:solidFill>
            </a:endParaRPr>
          </a:p>
        </p:txBody>
      </p:sp>
    </p:spTree>
    <p:extLst>
      <p:ext uri="{BB962C8B-B14F-4D97-AF65-F5344CB8AC3E}">
        <p14:creationId xmlns:p14="http://schemas.microsoft.com/office/powerpoint/2010/main" val="27631693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fs01.infourok.ru/images/doc/83/100516/img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3" y="71263"/>
            <a:ext cx="8856984" cy="6699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097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b="1" dirty="0">
                <a:solidFill>
                  <a:srgbClr val="7030A0"/>
                </a:solidFill>
                <a:latin typeface="Times New Roman" pitchFamily="18" charset="0"/>
                <a:ea typeface="+mn-ea"/>
                <a:cs typeface="Times New Roman" pitchFamily="18" charset="0"/>
              </a:rPr>
              <a:t>Прием </a:t>
            </a:r>
            <a:r>
              <a:rPr lang="ru-RU" b="1" dirty="0" smtClean="0">
                <a:solidFill>
                  <a:srgbClr val="7030A0"/>
                </a:solidFill>
                <a:latin typeface="Times New Roman" pitchFamily="18" charset="0"/>
                <a:ea typeface="+mn-ea"/>
                <a:cs typeface="Times New Roman" pitchFamily="18" charset="0"/>
              </a:rPr>
              <a:t>«Кластер»</a:t>
            </a:r>
            <a:endParaRPr lang="ru-RU" dirty="0"/>
          </a:p>
        </p:txBody>
      </p:sp>
      <p:pic>
        <p:nvPicPr>
          <p:cNvPr id="8194" name="Picture 2" descr="https://fs00.infourok.ru/images/doc/256/261436/1/img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484784"/>
            <a:ext cx="8208912" cy="5040560"/>
          </a:xfrm>
          <a:prstGeom prst="rect">
            <a:avLst/>
          </a:prstGeom>
          <a:noFill/>
          <a:ln w="12700">
            <a:solidFill>
              <a:srgbClr val="00206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986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style>
          <a:lnRef idx="1">
            <a:schemeClr val="accent4"/>
          </a:lnRef>
          <a:fillRef idx="2">
            <a:schemeClr val="accent4"/>
          </a:fillRef>
          <a:effectRef idx="1">
            <a:schemeClr val="accent4"/>
          </a:effectRef>
          <a:fontRef idx="minor">
            <a:schemeClr val="dk1"/>
          </a:fontRef>
        </p:style>
        <p:txBody>
          <a:bodyPr/>
          <a:lstStyle/>
          <a:p>
            <a:r>
              <a:rPr lang="ru-RU" sz="4000" b="1" dirty="0">
                <a:solidFill>
                  <a:srgbClr val="7030A0"/>
                </a:solidFill>
                <a:latin typeface="Times New Roman" pitchFamily="18" charset="0"/>
                <a:ea typeface="+mn-ea"/>
                <a:cs typeface="Times New Roman" pitchFamily="18" charset="0"/>
              </a:rPr>
              <a:t>Прием </a:t>
            </a:r>
            <a:r>
              <a:rPr lang="ru-RU" sz="4000" b="1" dirty="0" err="1" smtClean="0">
                <a:solidFill>
                  <a:srgbClr val="7030A0"/>
                </a:solidFill>
                <a:latin typeface="Times New Roman" pitchFamily="18" charset="0"/>
                <a:cs typeface="Times New Roman" pitchFamily="18" charset="0"/>
              </a:rPr>
              <a:t>С</a:t>
            </a:r>
            <a:r>
              <a:rPr lang="ru-RU" sz="4000" b="1" dirty="0" err="1" smtClean="0">
                <a:solidFill>
                  <a:srgbClr val="7030A0"/>
                </a:solidFill>
                <a:latin typeface="Times New Roman" pitchFamily="18" charset="0"/>
                <a:ea typeface="+mn-ea"/>
                <a:cs typeface="Times New Roman" pitchFamily="18" charset="0"/>
              </a:rPr>
              <a:t>инквейн</a:t>
            </a:r>
            <a:endParaRPr lang="ru-RU" dirty="0">
              <a:solidFill>
                <a:srgbClr val="7030A0"/>
              </a:solidFill>
            </a:endParaRPr>
          </a:p>
        </p:txBody>
      </p:sp>
      <p:sp>
        <p:nvSpPr>
          <p:cNvPr id="3" name="Объект 2"/>
          <p:cNvSpPr>
            <a:spLocks noGrp="1"/>
          </p:cNvSpPr>
          <p:nvPr>
            <p:ph sz="half" idx="1"/>
          </p:nvPr>
        </p:nvSpPr>
        <p:spPr/>
        <p:style>
          <a:lnRef idx="1">
            <a:schemeClr val="accent5"/>
          </a:lnRef>
          <a:fillRef idx="2">
            <a:schemeClr val="accent5"/>
          </a:fillRef>
          <a:effectRef idx="1">
            <a:schemeClr val="accent5"/>
          </a:effectRef>
          <a:fontRef idx="minor">
            <a:schemeClr val="dk1"/>
          </a:fontRef>
        </p:style>
        <p:txBody>
          <a:bodyPr>
            <a:normAutofit fontScale="55000" lnSpcReduction="20000"/>
          </a:bodyPr>
          <a:lstStyle/>
          <a:p>
            <a:pPr indent="0" algn="ctr">
              <a:lnSpc>
                <a:spcPct val="115000"/>
              </a:lnSpc>
              <a:spcAft>
                <a:spcPts val="0"/>
              </a:spcAft>
              <a:buNone/>
            </a:pPr>
            <a:r>
              <a:rPr lang="ru-RU" sz="3600" b="1" dirty="0">
                <a:solidFill>
                  <a:srgbClr val="7030A0"/>
                </a:solidFill>
                <a:latin typeface="Times New Roman"/>
                <a:ea typeface="Times New Roman"/>
                <a:cs typeface="Times New Roman"/>
              </a:rPr>
              <a:t>Правило написания </a:t>
            </a:r>
            <a:r>
              <a:rPr lang="ru-RU" sz="3600" b="1" dirty="0" err="1" smtClean="0">
                <a:solidFill>
                  <a:srgbClr val="7030A0"/>
                </a:solidFill>
                <a:latin typeface="Times New Roman"/>
                <a:ea typeface="Times New Roman"/>
                <a:cs typeface="Times New Roman"/>
              </a:rPr>
              <a:t>синквейна</a:t>
            </a:r>
            <a:endParaRPr lang="ru-RU" sz="3600" b="1" dirty="0" smtClean="0">
              <a:solidFill>
                <a:srgbClr val="7030A0"/>
              </a:solidFill>
              <a:latin typeface="Times New Roman"/>
              <a:ea typeface="Times New Roman"/>
              <a:cs typeface="Times New Roman"/>
            </a:endParaRPr>
          </a:p>
          <a:p>
            <a:pPr indent="0" algn="ctr">
              <a:lnSpc>
                <a:spcPct val="115000"/>
              </a:lnSpc>
              <a:spcAft>
                <a:spcPts val="0"/>
              </a:spcAft>
              <a:buNone/>
            </a:pPr>
            <a:endParaRPr lang="ru-RU" sz="2000" dirty="0">
              <a:solidFill>
                <a:srgbClr val="7030A0"/>
              </a:solidFill>
              <a:ea typeface="Calibri"/>
              <a:cs typeface="Times New Roman"/>
            </a:endParaRPr>
          </a:p>
          <a:p>
            <a:pPr indent="0">
              <a:lnSpc>
                <a:spcPct val="115000"/>
              </a:lnSpc>
              <a:spcAft>
                <a:spcPts val="0"/>
              </a:spcAft>
              <a:buNone/>
            </a:pPr>
            <a:r>
              <a:rPr lang="ru-RU" dirty="0">
                <a:solidFill>
                  <a:srgbClr val="7030A0"/>
                </a:solidFill>
                <a:latin typeface="Times New Roman"/>
                <a:ea typeface="Times New Roman"/>
                <a:cs typeface="Times New Roman"/>
              </a:rPr>
              <a:t>1.     В первой строчке тема называется одним словом (обычно существительным</a:t>
            </a:r>
            <a:r>
              <a:rPr lang="ru-RU" dirty="0" smtClean="0">
                <a:solidFill>
                  <a:srgbClr val="7030A0"/>
                </a:solidFill>
                <a:latin typeface="Times New Roman"/>
                <a:ea typeface="Times New Roman"/>
                <a:cs typeface="Times New Roman"/>
              </a:rPr>
              <a:t>).</a:t>
            </a:r>
          </a:p>
          <a:p>
            <a:pPr indent="0">
              <a:lnSpc>
                <a:spcPct val="115000"/>
              </a:lnSpc>
              <a:spcAft>
                <a:spcPts val="0"/>
              </a:spcAft>
              <a:buNone/>
            </a:pPr>
            <a:endParaRPr lang="ru-RU" sz="2000" dirty="0">
              <a:solidFill>
                <a:srgbClr val="7030A0"/>
              </a:solidFill>
              <a:ea typeface="Calibri"/>
              <a:cs typeface="Times New Roman"/>
            </a:endParaRPr>
          </a:p>
          <a:p>
            <a:pPr indent="0">
              <a:lnSpc>
                <a:spcPct val="115000"/>
              </a:lnSpc>
              <a:spcAft>
                <a:spcPts val="0"/>
              </a:spcAft>
              <a:buNone/>
            </a:pPr>
            <a:r>
              <a:rPr lang="ru-RU" dirty="0">
                <a:solidFill>
                  <a:srgbClr val="7030A0"/>
                </a:solidFill>
                <a:latin typeface="Times New Roman"/>
                <a:ea typeface="Times New Roman"/>
                <a:cs typeface="Times New Roman"/>
              </a:rPr>
              <a:t>2.     Вторая строчка — это описание темы в двух словах (двумя прилагательными</a:t>
            </a:r>
            <a:r>
              <a:rPr lang="ru-RU" dirty="0" smtClean="0">
                <a:solidFill>
                  <a:srgbClr val="7030A0"/>
                </a:solidFill>
                <a:latin typeface="Times New Roman"/>
                <a:ea typeface="Times New Roman"/>
                <a:cs typeface="Times New Roman"/>
              </a:rPr>
              <a:t>).</a:t>
            </a:r>
          </a:p>
          <a:p>
            <a:pPr indent="0">
              <a:lnSpc>
                <a:spcPct val="115000"/>
              </a:lnSpc>
              <a:spcAft>
                <a:spcPts val="0"/>
              </a:spcAft>
              <a:buNone/>
            </a:pPr>
            <a:endParaRPr lang="ru-RU" sz="2000" dirty="0">
              <a:solidFill>
                <a:srgbClr val="7030A0"/>
              </a:solidFill>
              <a:ea typeface="Calibri"/>
              <a:cs typeface="Times New Roman"/>
            </a:endParaRPr>
          </a:p>
          <a:p>
            <a:pPr indent="0">
              <a:lnSpc>
                <a:spcPct val="115000"/>
              </a:lnSpc>
              <a:spcAft>
                <a:spcPts val="0"/>
              </a:spcAft>
              <a:buNone/>
            </a:pPr>
            <a:r>
              <a:rPr lang="ru-RU" dirty="0">
                <a:solidFill>
                  <a:srgbClr val="7030A0"/>
                </a:solidFill>
                <a:latin typeface="Times New Roman"/>
                <a:ea typeface="Times New Roman"/>
                <a:cs typeface="Times New Roman"/>
              </a:rPr>
              <a:t>3.     Третья строчка — это описание действия в рамках этой темы тремя словами</a:t>
            </a:r>
            <a:r>
              <a:rPr lang="ru-RU" dirty="0" smtClean="0">
                <a:solidFill>
                  <a:srgbClr val="7030A0"/>
                </a:solidFill>
                <a:latin typeface="Times New Roman"/>
                <a:ea typeface="Times New Roman"/>
                <a:cs typeface="Times New Roman"/>
              </a:rPr>
              <a:t>.</a:t>
            </a:r>
          </a:p>
          <a:p>
            <a:pPr indent="0">
              <a:lnSpc>
                <a:spcPct val="115000"/>
              </a:lnSpc>
              <a:spcAft>
                <a:spcPts val="0"/>
              </a:spcAft>
              <a:buNone/>
            </a:pPr>
            <a:endParaRPr lang="ru-RU" sz="2000" dirty="0">
              <a:solidFill>
                <a:srgbClr val="7030A0"/>
              </a:solidFill>
              <a:ea typeface="Calibri"/>
              <a:cs typeface="Times New Roman"/>
            </a:endParaRPr>
          </a:p>
          <a:p>
            <a:pPr indent="0">
              <a:lnSpc>
                <a:spcPct val="115000"/>
              </a:lnSpc>
              <a:spcAft>
                <a:spcPts val="0"/>
              </a:spcAft>
              <a:buNone/>
            </a:pPr>
            <a:r>
              <a:rPr lang="ru-RU" dirty="0">
                <a:solidFill>
                  <a:srgbClr val="7030A0"/>
                </a:solidFill>
                <a:latin typeface="Times New Roman"/>
                <a:ea typeface="Times New Roman"/>
                <a:cs typeface="Times New Roman"/>
              </a:rPr>
              <a:t>4.     Четвертая строка — фраза из четырех строк, показывающая отношение к </a:t>
            </a:r>
            <a:r>
              <a:rPr lang="ru-RU" dirty="0" smtClean="0">
                <a:solidFill>
                  <a:srgbClr val="7030A0"/>
                </a:solidFill>
                <a:latin typeface="Times New Roman"/>
                <a:ea typeface="Times New Roman"/>
                <a:cs typeface="Times New Roman"/>
              </a:rPr>
              <a:t>теме.</a:t>
            </a:r>
          </a:p>
          <a:p>
            <a:pPr indent="0">
              <a:lnSpc>
                <a:spcPct val="115000"/>
              </a:lnSpc>
              <a:spcAft>
                <a:spcPts val="0"/>
              </a:spcAft>
              <a:buNone/>
            </a:pPr>
            <a:endParaRPr lang="ru-RU" sz="2000" dirty="0">
              <a:solidFill>
                <a:srgbClr val="7030A0"/>
              </a:solidFill>
              <a:ea typeface="Calibri"/>
              <a:cs typeface="Times New Roman"/>
            </a:endParaRPr>
          </a:p>
          <a:p>
            <a:pPr indent="0">
              <a:lnSpc>
                <a:spcPct val="115000"/>
              </a:lnSpc>
              <a:spcAft>
                <a:spcPts val="0"/>
              </a:spcAft>
              <a:buNone/>
            </a:pPr>
            <a:r>
              <a:rPr lang="ru-RU" dirty="0">
                <a:solidFill>
                  <a:srgbClr val="7030A0"/>
                </a:solidFill>
                <a:latin typeface="Times New Roman"/>
                <a:ea typeface="Times New Roman"/>
                <a:cs typeface="Times New Roman"/>
              </a:rPr>
              <a:t>5.     Последняя строка — это синоним из одного слова, который повторяет суть темы.</a:t>
            </a:r>
            <a:endParaRPr lang="ru-RU" sz="2000" dirty="0">
              <a:solidFill>
                <a:srgbClr val="7030A0"/>
              </a:solidFill>
              <a:ea typeface="Calibri"/>
              <a:cs typeface="Times New Roman"/>
            </a:endParaRPr>
          </a:p>
        </p:txBody>
      </p:sp>
      <p:pic>
        <p:nvPicPr>
          <p:cNvPr id="3074"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1628800"/>
            <a:ext cx="4175824" cy="4464496"/>
          </a:xfrm>
          <a:prstGeom prst="rect">
            <a:avLst/>
          </a:prstGeom>
          <a:noFill/>
          <a:ln w="9525">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9655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1528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sz="4000" b="1" dirty="0" err="1" smtClean="0">
                <a:solidFill>
                  <a:srgbClr val="7030A0"/>
                </a:solidFill>
                <a:latin typeface="Times New Roman"/>
                <a:ea typeface="+mn-ea"/>
                <a:cs typeface="+mn-cs"/>
              </a:rPr>
              <a:t>Здоровьесберегающая</a:t>
            </a:r>
            <a:r>
              <a:rPr lang="ru-RU" sz="4000" b="1" dirty="0">
                <a:solidFill>
                  <a:srgbClr val="7030A0"/>
                </a:solidFill>
                <a:latin typeface="Times New Roman"/>
                <a:ea typeface="+mn-ea"/>
                <a:cs typeface="+mn-cs"/>
              </a:rPr>
              <a:t> </a:t>
            </a:r>
            <a:r>
              <a:rPr lang="ru-RU" sz="4000" b="1" dirty="0" smtClean="0">
                <a:solidFill>
                  <a:srgbClr val="7030A0"/>
                </a:solidFill>
                <a:latin typeface="Times New Roman"/>
                <a:ea typeface="+mn-ea"/>
                <a:cs typeface="+mn-cs"/>
              </a:rPr>
              <a:t>технология</a:t>
            </a:r>
            <a:endParaRPr lang="ru-RU"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3" y="1556792"/>
            <a:ext cx="7992887" cy="51125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5132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b="1" dirty="0">
                <a:solidFill>
                  <a:srgbClr val="7030A0"/>
                </a:solidFill>
                <a:latin typeface="Times New Roman" pitchFamily="18" charset="0"/>
                <a:ea typeface="+mn-ea"/>
                <a:cs typeface="Times New Roman" pitchFamily="18" charset="0"/>
              </a:rPr>
              <a:t>Аутогенная тренировка</a:t>
            </a:r>
            <a:endParaRPr lang="ru-RU" dirty="0"/>
          </a:p>
        </p:txBody>
      </p:sp>
      <p:sp>
        <p:nvSpPr>
          <p:cNvPr id="4" name="Объект 3"/>
          <p:cNvSpPr>
            <a:spLocks noGrp="1"/>
          </p:cNvSpPr>
          <p:nvPr>
            <p:ph sz="half" idx="2"/>
          </p:nvPr>
        </p:nvSpPr>
        <p:spPr/>
        <p:style>
          <a:lnRef idx="1">
            <a:schemeClr val="accent3"/>
          </a:lnRef>
          <a:fillRef idx="2">
            <a:schemeClr val="accent3"/>
          </a:fillRef>
          <a:effectRef idx="1">
            <a:schemeClr val="accent3"/>
          </a:effectRef>
          <a:fontRef idx="minor">
            <a:schemeClr val="dk1"/>
          </a:fontRef>
        </p:style>
        <p:txBody>
          <a:bodyPr>
            <a:normAutofit fontScale="70000" lnSpcReduction="20000"/>
          </a:bodyPr>
          <a:lstStyle/>
          <a:p>
            <a:pPr marL="0" indent="0">
              <a:spcAft>
                <a:spcPts val="0"/>
              </a:spcAft>
              <a:buNone/>
            </a:pPr>
            <a:r>
              <a:rPr lang="en-US" dirty="0">
                <a:solidFill>
                  <a:srgbClr val="000000"/>
                </a:solidFill>
                <a:latin typeface="Times New Roman"/>
                <a:ea typeface="Times New Roman"/>
              </a:rPr>
              <a:t>Sit comfortably. Close your eyes.</a:t>
            </a:r>
            <a:br>
              <a:rPr lang="en-US" dirty="0">
                <a:solidFill>
                  <a:srgbClr val="000000"/>
                </a:solidFill>
                <a:latin typeface="Times New Roman"/>
                <a:ea typeface="Times New Roman"/>
              </a:rPr>
            </a:br>
            <a:r>
              <a:rPr lang="en-US" dirty="0">
                <a:solidFill>
                  <a:srgbClr val="000000"/>
                </a:solidFill>
                <a:latin typeface="Times New Roman"/>
                <a:ea typeface="Times New Roman"/>
              </a:rPr>
              <a:t>Breathe in. Breathe out.</a:t>
            </a:r>
            <a:br>
              <a:rPr lang="en-US" dirty="0">
                <a:solidFill>
                  <a:srgbClr val="000000"/>
                </a:solidFill>
                <a:latin typeface="Times New Roman"/>
                <a:ea typeface="Times New Roman"/>
              </a:rPr>
            </a:br>
            <a:r>
              <a:rPr lang="en-US" dirty="0" err="1">
                <a:solidFill>
                  <a:srgbClr val="000000"/>
                </a:solidFill>
                <a:latin typeface="Times New Roman"/>
                <a:ea typeface="Times New Roman"/>
              </a:rPr>
              <a:t>Let,s</a:t>
            </a:r>
            <a:r>
              <a:rPr lang="en-US" dirty="0">
                <a:solidFill>
                  <a:srgbClr val="000000"/>
                </a:solidFill>
                <a:latin typeface="Times New Roman"/>
                <a:ea typeface="Times New Roman"/>
              </a:rPr>
              <a:t> pretend it`s summer. You are lying on a sandy beach. The sun is shining. The sky is blue. The weather is fine. The light wind is blowing from the sea. The birds are singing. You have no troubles. No serious problems. You are quit. Your brain relaxes. There is calm in your body. You are relaxing. Your troubles flout away. You love your relatives and friends. They love you too. You are sure of  yourself, that you have much energy.</a:t>
            </a:r>
            <a:br>
              <a:rPr lang="en-US" dirty="0">
                <a:solidFill>
                  <a:srgbClr val="000000"/>
                </a:solidFill>
                <a:latin typeface="Times New Roman"/>
                <a:ea typeface="Times New Roman"/>
              </a:rPr>
            </a:br>
            <a:r>
              <a:rPr lang="en-US" dirty="0">
                <a:solidFill>
                  <a:srgbClr val="000000"/>
                </a:solidFill>
                <a:latin typeface="Times New Roman"/>
                <a:ea typeface="Times New Roman"/>
              </a:rPr>
              <a:t>You are in good spirits. </a:t>
            </a:r>
            <a:br>
              <a:rPr lang="en-US" dirty="0">
                <a:solidFill>
                  <a:srgbClr val="000000"/>
                </a:solidFill>
                <a:latin typeface="Times New Roman"/>
                <a:ea typeface="Times New Roman"/>
              </a:rPr>
            </a:br>
            <a:r>
              <a:rPr lang="en-US" dirty="0">
                <a:solidFill>
                  <a:srgbClr val="000000"/>
                </a:solidFill>
                <a:latin typeface="Times New Roman"/>
                <a:ea typeface="Times New Roman"/>
              </a:rPr>
              <a:t>Open your eyes. How do you f</a:t>
            </a:r>
            <a:r>
              <a:rPr lang="ru-RU" dirty="0">
                <a:solidFill>
                  <a:srgbClr val="000000"/>
                </a:solidFill>
                <a:latin typeface="Times New Roman"/>
                <a:ea typeface="Times New Roman"/>
              </a:rPr>
              <a:t>ее</a:t>
            </a:r>
            <a:r>
              <a:rPr lang="en-US" dirty="0">
                <a:solidFill>
                  <a:srgbClr val="000000"/>
                </a:solidFill>
                <a:latin typeface="Times New Roman"/>
                <a:ea typeface="Times New Roman"/>
              </a:rPr>
              <a:t>l?</a:t>
            </a:r>
            <a:endParaRPr lang="ru-RU" sz="2400" dirty="0">
              <a:latin typeface="Times New Roman"/>
              <a:ea typeface="Times New Roman"/>
            </a:endParaRPr>
          </a:p>
          <a:p>
            <a:pPr marL="0" indent="0">
              <a:buNone/>
            </a:pPr>
            <a:endParaRPr lang="ru-RU" dirty="0"/>
          </a:p>
        </p:txBody>
      </p:sp>
      <p:pic>
        <p:nvPicPr>
          <p:cNvPr id="12290"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916832"/>
            <a:ext cx="4176464"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2187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images.by.prom.st/66045434_w640_h640_stend-trenazher-dly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254" y="188640"/>
            <a:ext cx="8831234" cy="6264696"/>
          </a:xfrm>
          <a:prstGeom prst="rect">
            <a:avLst/>
          </a:prstGeom>
          <a:noFill/>
          <a:ln w="19050">
            <a:solidFill>
              <a:schemeClr val="accent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0622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b="1" dirty="0">
                <a:solidFill>
                  <a:srgbClr val="7030A0"/>
                </a:solidFill>
                <a:latin typeface="Times New Roman"/>
                <a:ea typeface="+mn-ea"/>
                <a:cs typeface="+mn-cs"/>
              </a:rPr>
              <a:t>Игровая технология</a:t>
            </a:r>
            <a:endParaRPr lang="ru-RU"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4025419"/>
            <a:ext cx="3600400" cy="25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descr="https://img-fotki.yandex.ru/get/244791/129367479.2b7/0_15a963_ff015819_ori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1524128"/>
            <a:ext cx="3600400" cy="264404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4344" name="Picture 8" descr="https://i.ytimg.com/vi/T8ZX05chYVM/maxresdefaul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8024" y="1628800"/>
            <a:ext cx="3719403" cy="2093346"/>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4346" name="Picture 10" descr="https://msk.englishchoice.ru/wp-content/uploads/sites/2/2017/10/fgdh.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0236" y="4242123"/>
            <a:ext cx="3167063" cy="2375298"/>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038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8002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2500" dirty="0">
                <a:solidFill>
                  <a:srgbClr val="7030A0"/>
                </a:solidFill>
                <a:latin typeface="Times New Roman"/>
                <a:ea typeface="+mn-ea"/>
                <a:cs typeface="+mn-cs"/>
              </a:rPr>
              <a:t>Все описанные </a:t>
            </a:r>
            <a:r>
              <a:rPr lang="ru-RU" sz="2500" dirty="0" smtClean="0">
                <a:solidFill>
                  <a:srgbClr val="7030A0"/>
                </a:solidFill>
                <a:latin typeface="Times New Roman"/>
                <a:ea typeface="+mn-ea"/>
                <a:cs typeface="+mn-cs"/>
              </a:rPr>
              <a:t>выше</a:t>
            </a:r>
            <a:r>
              <a:rPr lang="ru-RU" sz="2500" dirty="0">
                <a:solidFill>
                  <a:srgbClr val="7030A0"/>
                </a:solidFill>
                <a:latin typeface="Times New Roman"/>
              </a:rPr>
              <a:t> современные педагогические технологии помогают повысить эффективность урока, привлечь учащихся к активной речевой деятельности, сделать процесс овладения иностранным языком интересным для учеников.</a:t>
            </a:r>
            <a:endParaRPr lang="ru-RU" dirty="0">
              <a:solidFill>
                <a:srgbClr val="7030A0"/>
              </a:solidFill>
            </a:endParaRPr>
          </a:p>
        </p:txBody>
      </p:sp>
      <p:pic>
        <p:nvPicPr>
          <p:cNvPr id="5" name="Объект 4" descr="C:\Documents and Settings\Администратор\Рабочий стол\телефоооон\Изображение 053.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129978"/>
            <a:ext cx="6552728" cy="4251350"/>
          </a:xfrm>
          <a:prstGeom prst="rect">
            <a:avLst/>
          </a:prstGeom>
          <a:noFill/>
          <a:ln w="28575" cmpd="sng">
            <a:solidFill>
              <a:srgbClr val="000000"/>
            </a:solidFill>
            <a:miter lim="800000"/>
            <a:headEnd/>
            <a:tailEnd/>
          </a:ln>
          <a:effectLst/>
        </p:spPr>
      </p:pic>
    </p:spTree>
    <p:extLst>
      <p:ext uri="{BB962C8B-B14F-4D97-AF65-F5344CB8AC3E}">
        <p14:creationId xmlns:p14="http://schemas.microsoft.com/office/powerpoint/2010/main" val="2807997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r>
              <a:rPr lang="ru-RU" sz="2400" b="1" dirty="0">
                <a:solidFill>
                  <a:srgbClr val="7030A0"/>
                </a:solidFill>
                <a:latin typeface="Times New Roman" pitchFamily="18" charset="0"/>
                <a:ea typeface="+mn-ea"/>
                <a:cs typeface="Times New Roman" pitchFamily="18" charset="0"/>
              </a:rPr>
              <a:t>«Если ученик в школе не научился сам ничего творить,</a:t>
            </a:r>
            <a:br>
              <a:rPr lang="ru-RU" sz="2400" b="1" dirty="0">
                <a:solidFill>
                  <a:srgbClr val="7030A0"/>
                </a:solidFill>
                <a:latin typeface="Times New Roman" pitchFamily="18" charset="0"/>
                <a:ea typeface="+mn-ea"/>
                <a:cs typeface="Times New Roman" pitchFamily="18" charset="0"/>
              </a:rPr>
            </a:br>
            <a:r>
              <a:rPr lang="ru-RU" sz="2400" b="1" dirty="0">
                <a:solidFill>
                  <a:srgbClr val="7030A0"/>
                </a:solidFill>
                <a:latin typeface="Times New Roman" pitchFamily="18" charset="0"/>
                <a:ea typeface="+mn-ea"/>
                <a:cs typeface="Times New Roman" pitchFamily="18" charset="0"/>
              </a:rPr>
              <a:t>то и в жизни он будет только подражать и копировать»</a:t>
            </a:r>
            <a:br>
              <a:rPr lang="ru-RU" sz="2400" b="1" dirty="0">
                <a:solidFill>
                  <a:srgbClr val="7030A0"/>
                </a:solidFill>
                <a:latin typeface="Times New Roman" pitchFamily="18" charset="0"/>
                <a:ea typeface="+mn-ea"/>
                <a:cs typeface="Times New Roman" pitchFamily="18" charset="0"/>
              </a:rPr>
            </a:br>
            <a:r>
              <a:rPr lang="ru-RU" sz="2400" b="1" dirty="0">
                <a:solidFill>
                  <a:srgbClr val="7030A0"/>
                </a:solidFill>
                <a:latin typeface="Times New Roman" pitchFamily="18" charset="0"/>
                <a:ea typeface="+mn-ea"/>
                <a:cs typeface="Times New Roman" pitchFamily="18" charset="0"/>
              </a:rPr>
              <a:t>Л.Н. Толстой</a:t>
            </a:r>
            <a:endParaRPr lang="ru-RU" dirty="0"/>
          </a:p>
        </p:txBody>
      </p:sp>
      <p:pic>
        <p:nvPicPr>
          <p:cNvPr id="1026" name="Picture 2" descr="http://ruo.ch-adm.ru/Storage/Image/PublicationItem/Image/src/1271/66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484784"/>
            <a:ext cx="7920880" cy="518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49854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style>
          <a:lnRef idx="1">
            <a:schemeClr val="accent5"/>
          </a:lnRef>
          <a:fillRef idx="2">
            <a:schemeClr val="accent5"/>
          </a:fillRef>
          <a:effectRef idx="1">
            <a:schemeClr val="accent5"/>
          </a:effectRef>
          <a:fontRef idx="minor">
            <a:schemeClr val="dk1"/>
          </a:fontRef>
        </p:style>
        <p:txBody>
          <a:bodyPr>
            <a:normAutofit/>
          </a:bodyPr>
          <a:lstStyle/>
          <a:p>
            <a:r>
              <a:rPr lang="ru-RU" sz="4000" b="1" dirty="0" smtClean="0">
                <a:solidFill>
                  <a:srgbClr val="7030A0"/>
                </a:solidFill>
                <a:latin typeface="Times New Roman" pitchFamily="18" charset="0"/>
                <a:cs typeface="Times New Roman" pitchFamily="18" charset="0"/>
              </a:rPr>
              <a:t>Современный урок</a:t>
            </a:r>
            <a:endParaRPr lang="ru-RU" sz="4000" b="1" dirty="0">
              <a:solidFill>
                <a:srgbClr val="7030A0"/>
              </a:solidFill>
              <a:latin typeface="Times New Roman" pitchFamily="18" charset="0"/>
              <a:cs typeface="Times New Roman" pitchFamily="18" charset="0"/>
            </a:endParaRPr>
          </a:p>
        </p:txBody>
      </p:sp>
      <p:sp>
        <p:nvSpPr>
          <p:cNvPr id="3" name="Объект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a:bodyPr>
          <a:lstStyle/>
          <a:p>
            <a:pPr>
              <a:buFont typeface="Wingdings" pitchFamily="2" charset="2"/>
              <a:buChar char="v"/>
            </a:pPr>
            <a:r>
              <a:rPr lang="ru-RU" sz="2800" dirty="0" smtClean="0">
                <a:latin typeface="Times New Roman" pitchFamily="18" charset="0"/>
                <a:cs typeface="Times New Roman" pitchFamily="18" charset="0"/>
              </a:rPr>
              <a:t>Системно - </a:t>
            </a:r>
            <a:r>
              <a:rPr lang="ru-RU" sz="2800" dirty="0" err="1" smtClean="0">
                <a:latin typeface="Times New Roman" pitchFamily="18" charset="0"/>
                <a:cs typeface="Times New Roman" pitchFamily="18" charset="0"/>
              </a:rPr>
              <a:t>деятельностный</a:t>
            </a:r>
            <a:r>
              <a:rPr lang="ru-RU" sz="2800" dirty="0" smtClean="0">
                <a:latin typeface="Times New Roman" pitchFamily="18" charset="0"/>
                <a:cs typeface="Times New Roman" pitchFamily="18" charset="0"/>
              </a:rPr>
              <a:t> подход</a:t>
            </a:r>
          </a:p>
          <a:p>
            <a:pPr>
              <a:buFont typeface="Wingdings" pitchFamily="2" charset="2"/>
              <a:buChar char="v"/>
            </a:pPr>
            <a:r>
              <a:rPr lang="ru-RU" sz="2800" dirty="0" smtClean="0">
                <a:latin typeface="Times New Roman" pitchFamily="18" charset="0"/>
                <a:cs typeface="Times New Roman" pitchFamily="18" charset="0"/>
              </a:rPr>
              <a:t>Учитель – не единственный источник информации</a:t>
            </a:r>
          </a:p>
          <a:p>
            <a:pPr>
              <a:buFont typeface="Wingdings" pitchFamily="2" charset="2"/>
              <a:buChar char="v"/>
            </a:pPr>
            <a:r>
              <a:rPr lang="ru-RU" sz="2800" dirty="0" smtClean="0">
                <a:latin typeface="Times New Roman" pitchFamily="18" charset="0"/>
                <a:cs typeface="Times New Roman" pitchFamily="18" charset="0"/>
              </a:rPr>
              <a:t>Учитель должен обеспечить активность детей на уроке</a:t>
            </a:r>
          </a:p>
          <a:p>
            <a:pPr>
              <a:buFont typeface="Wingdings" pitchFamily="2" charset="2"/>
              <a:buChar char="v"/>
            </a:pPr>
            <a:r>
              <a:rPr lang="ru-RU" sz="2800" dirty="0" smtClean="0">
                <a:latin typeface="Times New Roman" pitchFamily="18" charset="0"/>
                <a:cs typeface="Times New Roman" pitchFamily="18" charset="0"/>
              </a:rPr>
              <a:t>Целевым ориентиром современного урока является не передача знаний в готовом виде, а формирование умений добывать и оценивать информацию</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16433720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1498178"/>
          </a:xfrm>
        </p:spPr>
        <p:style>
          <a:lnRef idx="1">
            <a:schemeClr val="accent4"/>
          </a:lnRef>
          <a:fillRef idx="2">
            <a:schemeClr val="accent4"/>
          </a:fillRef>
          <a:effectRef idx="1">
            <a:schemeClr val="accent4"/>
          </a:effectRef>
          <a:fontRef idx="minor">
            <a:schemeClr val="dk1"/>
          </a:fontRef>
        </p:style>
        <p:txBody>
          <a:bodyPr>
            <a:noAutofit/>
          </a:bodyPr>
          <a:lstStyle/>
          <a:p>
            <a:r>
              <a:rPr lang="ru-RU" sz="2400" b="1" dirty="0">
                <a:solidFill>
                  <a:srgbClr val="7030A0"/>
                </a:solidFill>
                <a:latin typeface="Times New Roman"/>
                <a:ea typeface="Calibri"/>
              </a:rPr>
              <a:t>Для  повышения эффективности образовательного процесса при проведении уроков английского языка можно использовать следующие образовательные технологии: </a:t>
            </a:r>
            <a:endParaRPr lang="ru-RU" sz="2400" b="1" dirty="0">
              <a:solidFill>
                <a:srgbClr val="7030A0"/>
              </a:solidFill>
            </a:endParaRPr>
          </a:p>
        </p:txBody>
      </p:sp>
      <p:sp>
        <p:nvSpPr>
          <p:cNvPr id="3" name="Объект 2"/>
          <p:cNvSpPr>
            <a:spLocks noGrp="1"/>
          </p:cNvSpPr>
          <p:nvPr>
            <p:ph idx="1"/>
          </p:nvPr>
        </p:nvSpPr>
        <p:spPr>
          <a:xfrm>
            <a:off x="467544" y="2060848"/>
            <a:ext cx="8208912" cy="4536504"/>
          </a:xfrm>
        </p:spPr>
        <p:style>
          <a:lnRef idx="1">
            <a:schemeClr val="accent1"/>
          </a:lnRef>
          <a:fillRef idx="2">
            <a:schemeClr val="accent1"/>
          </a:fillRef>
          <a:effectRef idx="1">
            <a:schemeClr val="accent1"/>
          </a:effectRef>
          <a:fontRef idx="minor">
            <a:schemeClr val="dk1"/>
          </a:fontRef>
        </p:style>
        <p:txBody>
          <a:bodyPr/>
          <a:lstStyle/>
          <a:p>
            <a:pPr algn="ctr" fontAlgn="base">
              <a:spcAft>
                <a:spcPts val="0"/>
              </a:spcAft>
            </a:pPr>
            <a:endParaRPr lang="ru-RU" sz="2400" dirty="0" smtClean="0">
              <a:solidFill>
                <a:srgbClr val="7030A0"/>
              </a:solidFill>
              <a:latin typeface="Times New Roman"/>
              <a:ea typeface="Times New Roman"/>
            </a:endParaRPr>
          </a:p>
          <a:p>
            <a:pPr marL="0" indent="0" algn="ctr" fontAlgn="base"/>
            <a:r>
              <a:rPr lang="ru-RU" sz="2800" dirty="0" smtClean="0">
                <a:solidFill>
                  <a:schemeClr val="bg2">
                    <a:lumMod val="10000"/>
                  </a:schemeClr>
                </a:solidFill>
                <a:latin typeface="Times New Roman"/>
                <a:ea typeface="Times New Roman"/>
              </a:rPr>
              <a:t>информационно-коммуникационные технологии;</a:t>
            </a:r>
            <a:endParaRPr lang="ru-RU" sz="2800" dirty="0">
              <a:solidFill>
                <a:schemeClr val="bg2">
                  <a:lumMod val="10000"/>
                </a:schemeClr>
              </a:solidFill>
              <a:latin typeface="Times New Roman"/>
              <a:ea typeface="Times New Roman"/>
            </a:endParaRPr>
          </a:p>
          <a:p>
            <a:pPr marL="0" indent="0" algn="ctr" fontAlgn="base"/>
            <a:r>
              <a:rPr lang="ru-RU" sz="2800" dirty="0">
                <a:solidFill>
                  <a:schemeClr val="bg2">
                    <a:lumMod val="10000"/>
                  </a:schemeClr>
                </a:solidFill>
                <a:latin typeface="Times New Roman"/>
                <a:ea typeface="Times New Roman"/>
              </a:rPr>
              <a:t>технология проектного </a:t>
            </a:r>
            <a:r>
              <a:rPr lang="ru-RU" sz="2800" dirty="0" smtClean="0">
                <a:solidFill>
                  <a:schemeClr val="bg2">
                    <a:lumMod val="10000"/>
                  </a:schemeClr>
                </a:solidFill>
                <a:latin typeface="Times New Roman"/>
                <a:ea typeface="Times New Roman"/>
              </a:rPr>
              <a:t>обучения;</a:t>
            </a:r>
          </a:p>
          <a:p>
            <a:pPr marL="0" indent="0" algn="ctr" fontAlgn="base"/>
            <a:r>
              <a:rPr lang="ru-RU" sz="2800" dirty="0" smtClean="0">
                <a:solidFill>
                  <a:schemeClr val="bg2">
                    <a:lumMod val="10000"/>
                  </a:schemeClr>
                </a:solidFill>
                <a:latin typeface="Times New Roman"/>
                <a:ea typeface="Times New Roman"/>
              </a:rPr>
              <a:t>технология </a:t>
            </a:r>
            <a:r>
              <a:rPr lang="ru-RU" sz="2800" dirty="0">
                <a:solidFill>
                  <a:schemeClr val="bg2">
                    <a:lumMod val="10000"/>
                  </a:schemeClr>
                </a:solidFill>
                <a:latin typeface="Times New Roman"/>
                <a:ea typeface="Times New Roman"/>
              </a:rPr>
              <a:t>критического </a:t>
            </a:r>
            <a:r>
              <a:rPr lang="ru-RU" sz="2800" dirty="0" smtClean="0">
                <a:solidFill>
                  <a:schemeClr val="bg2">
                    <a:lumMod val="10000"/>
                  </a:schemeClr>
                </a:solidFill>
                <a:latin typeface="Times New Roman"/>
                <a:ea typeface="Times New Roman"/>
              </a:rPr>
              <a:t>мышления;</a:t>
            </a:r>
            <a:endParaRPr lang="ru-RU" sz="2800" dirty="0">
              <a:solidFill>
                <a:schemeClr val="bg2">
                  <a:lumMod val="10000"/>
                </a:schemeClr>
              </a:solidFill>
              <a:latin typeface="Times New Roman"/>
              <a:ea typeface="Times New Roman"/>
            </a:endParaRPr>
          </a:p>
          <a:p>
            <a:pPr marL="0" indent="0" algn="ctr" fontAlgn="base"/>
            <a:r>
              <a:rPr lang="ru-RU" sz="2800" dirty="0" err="1" smtClean="0">
                <a:solidFill>
                  <a:schemeClr val="bg2">
                    <a:lumMod val="10000"/>
                  </a:schemeClr>
                </a:solidFill>
                <a:latin typeface="Times New Roman"/>
                <a:ea typeface="Times New Roman"/>
              </a:rPr>
              <a:t>здоровьесберегающая</a:t>
            </a:r>
            <a:r>
              <a:rPr lang="ru-RU" sz="2800" dirty="0" smtClean="0">
                <a:solidFill>
                  <a:schemeClr val="bg2">
                    <a:lumMod val="10000"/>
                  </a:schemeClr>
                </a:solidFill>
                <a:latin typeface="Times New Roman"/>
                <a:ea typeface="Times New Roman"/>
              </a:rPr>
              <a:t> технология;</a:t>
            </a:r>
          </a:p>
          <a:p>
            <a:pPr marL="0" indent="0" algn="ctr" fontAlgn="base"/>
            <a:r>
              <a:rPr lang="ru-RU" sz="2800" dirty="0" smtClean="0">
                <a:solidFill>
                  <a:schemeClr val="bg2">
                    <a:lumMod val="10000"/>
                  </a:schemeClr>
                </a:solidFill>
                <a:latin typeface="Times New Roman"/>
                <a:ea typeface="Times New Roman"/>
              </a:rPr>
              <a:t>технология сотрудничества;</a:t>
            </a:r>
            <a:endParaRPr lang="ru-RU" sz="2800" dirty="0">
              <a:solidFill>
                <a:schemeClr val="bg2">
                  <a:lumMod val="10000"/>
                </a:schemeClr>
              </a:solidFill>
              <a:latin typeface="Times New Roman"/>
              <a:ea typeface="Times New Roman"/>
            </a:endParaRPr>
          </a:p>
          <a:p>
            <a:pPr marL="0" indent="0" algn="ctr" fontAlgn="base"/>
            <a:r>
              <a:rPr lang="ru-RU" sz="2800" dirty="0" smtClean="0">
                <a:solidFill>
                  <a:schemeClr val="bg2">
                    <a:lumMod val="10000"/>
                  </a:schemeClr>
                </a:solidFill>
                <a:latin typeface="Times New Roman"/>
                <a:ea typeface="Times New Roman"/>
              </a:rPr>
              <a:t>игровые </a:t>
            </a:r>
            <a:r>
              <a:rPr lang="ru-RU" sz="2800" dirty="0">
                <a:solidFill>
                  <a:schemeClr val="bg2">
                    <a:lumMod val="10000"/>
                  </a:schemeClr>
                </a:solidFill>
                <a:latin typeface="Times New Roman"/>
                <a:ea typeface="Times New Roman"/>
              </a:rPr>
              <a:t>технологии и т.д.</a:t>
            </a:r>
          </a:p>
          <a:p>
            <a:pPr marL="0" indent="0"/>
            <a:endParaRPr lang="ru-RU" dirty="0"/>
          </a:p>
        </p:txBody>
      </p:sp>
    </p:spTree>
    <p:extLst>
      <p:ext uri="{BB962C8B-B14F-4D97-AF65-F5344CB8AC3E}">
        <p14:creationId xmlns:p14="http://schemas.microsoft.com/office/powerpoint/2010/main" val="13714672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sz="2800" b="1" dirty="0" smtClean="0">
                <a:solidFill>
                  <a:srgbClr val="7030A0"/>
                </a:solidFill>
                <a:latin typeface="Times New Roman"/>
                <a:ea typeface="+mn-ea"/>
                <a:cs typeface="+mn-cs"/>
              </a:rPr>
              <a:t>Информационно-коммуникационные </a:t>
            </a:r>
            <a:r>
              <a:rPr lang="ru-RU" sz="2800" b="1" dirty="0">
                <a:solidFill>
                  <a:srgbClr val="7030A0"/>
                </a:solidFill>
                <a:latin typeface="Times New Roman"/>
                <a:ea typeface="+mn-ea"/>
                <a:cs typeface="+mn-cs"/>
              </a:rPr>
              <a:t>технологии</a:t>
            </a:r>
            <a:endParaRPr lang="ru-RU" dirty="0"/>
          </a:p>
        </p:txBody>
      </p:sp>
      <p:sp>
        <p:nvSpPr>
          <p:cNvPr id="4" name="Объект 3"/>
          <p:cNvSpPr>
            <a:spLocks noGrp="1"/>
          </p:cNvSpPr>
          <p:nvPr>
            <p:ph sz="half" idx="2"/>
          </p:nvPr>
        </p:nvSpPr>
        <p:spPr>
          <a:xfrm>
            <a:off x="4788024" y="1700808"/>
            <a:ext cx="3898776" cy="4680520"/>
          </a:xfrm>
        </p:spPr>
        <p:style>
          <a:lnRef idx="1">
            <a:schemeClr val="accent4"/>
          </a:lnRef>
          <a:fillRef idx="2">
            <a:schemeClr val="accent4"/>
          </a:fillRef>
          <a:effectRef idx="1">
            <a:schemeClr val="accent4"/>
          </a:effectRef>
          <a:fontRef idx="minor">
            <a:schemeClr val="dk1"/>
          </a:fontRef>
        </p:style>
        <p:txBody>
          <a:bodyPr>
            <a:normAutofit/>
          </a:bodyPr>
          <a:lstStyle/>
          <a:p>
            <a:pPr marL="0" lvl="0" indent="0" algn="ctr" fontAlgn="base">
              <a:spcBef>
                <a:spcPts val="0"/>
              </a:spcBef>
              <a:buNone/>
            </a:pPr>
            <a:endParaRPr lang="ru-RU" sz="1600" b="1" dirty="0" smtClean="0">
              <a:solidFill>
                <a:srgbClr val="7030A0"/>
              </a:solidFill>
              <a:latin typeface="Times New Roman"/>
              <a:ea typeface="Times New Roman"/>
            </a:endParaRPr>
          </a:p>
          <a:p>
            <a:pPr marL="0" lvl="0" indent="0" algn="ctr" fontAlgn="base">
              <a:spcBef>
                <a:spcPts val="0"/>
              </a:spcBef>
              <a:buNone/>
            </a:pPr>
            <a:r>
              <a:rPr lang="ru-RU" sz="1600" b="1" dirty="0" smtClean="0">
                <a:solidFill>
                  <a:srgbClr val="7030A0"/>
                </a:solidFill>
                <a:latin typeface="Times New Roman"/>
                <a:ea typeface="Times New Roman"/>
              </a:rPr>
              <a:t>Китайцы </a:t>
            </a:r>
            <a:r>
              <a:rPr lang="ru-RU" sz="1600" b="1" dirty="0">
                <a:solidFill>
                  <a:srgbClr val="7030A0"/>
                </a:solidFill>
                <a:latin typeface="Times New Roman"/>
                <a:ea typeface="Times New Roman"/>
              </a:rPr>
              <a:t>говорят: </a:t>
            </a:r>
          </a:p>
          <a:p>
            <a:pPr marL="0" lvl="0" indent="0" algn="ctr" fontAlgn="base">
              <a:spcBef>
                <a:spcPts val="0"/>
              </a:spcBef>
              <a:buNone/>
            </a:pPr>
            <a:r>
              <a:rPr lang="ru-RU" sz="1600" b="1" dirty="0">
                <a:solidFill>
                  <a:srgbClr val="7030A0"/>
                </a:solidFill>
                <a:latin typeface="Times New Roman"/>
                <a:ea typeface="Times New Roman"/>
              </a:rPr>
              <a:t>«Скажи мне – и я забуду. </a:t>
            </a:r>
          </a:p>
          <a:p>
            <a:pPr marL="0" lvl="0" indent="0" algn="ctr" fontAlgn="base">
              <a:spcBef>
                <a:spcPts val="0"/>
              </a:spcBef>
              <a:buNone/>
            </a:pPr>
            <a:r>
              <a:rPr lang="ru-RU" sz="1600" b="1" dirty="0">
                <a:solidFill>
                  <a:srgbClr val="7030A0"/>
                </a:solidFill>
                <a:latin typeface="Times New Roman"/>
                <a:ea typeface="Times New Roman"/>
              </a:rPr>
              <a:t>Покажи мне – и  я запомню. </a:t>
            </a:r>
          </a:p>
          <a:p>
            <a:pPr marL="0" lvl="0" indent="0" algn="ctr" fontAlgn="base">
              <a:spcBef>
                <a:spcPts val="0"/>
              </a:spcBef>
              <a:buNone/>
            </a:pPr>
            <a:r>
              <a:rPr lang="ru-RU" sz="1600" b="1" dirty="0">
                <a:solidFill>
                  <a:srgbClr val="7030A0"/>
                </a:solidFill>
                <a:latin typeface="Times New Roman"/>
                <a:ea typeface="Times New Roman"/>
              </a:rPr>
              <a:t>Вовлеки меня – и я научусь</a:t>
            </a:r>
            <a:r>
              <a:rPr lang="ru-RU" sz="1600" b="1" dirty="0" smtClean="0">
                <a:solidFill>
                  <a:srgbClr val="7030A0"/>
                </a:solidFill>
                <a:latin typeface="Times New Roman"/>
                <a:ea typeface="Times New Roman"/>
              </a:rPr>
              <a:t>»</a:t>
            </a:r>
            <a:endParaRPr lang="ru-RU" sz="1600" b="1" dirty="0">
              <a:solidFill>
                <a:srgbClr val="7030A0"/>
              </a:solidFill>
              <a:latin typeface="Times New Roman"/>
              <a:ea typeface="Times New Roman"/>
            </a:endParaRPr>
          </a:p>
          <a:p>
            <a:pPr marL="0" lvl="0" indent="0" algn="just" fontAlgn="base">
              <a:spcBef>
                <a:spcPts val="0"/>
              </a:spcBef>
              <a:buNone/>
            </a:pPr>
            <a:endParaRPr lang="ru-RU" sz="1600" dirty="0" smtClean="0">
              <a:solidFill>
                <a:srgbClr val="7030A0"/>
              </a:solidFill>
              <a:latin typeface="Times New Roman"/>
              <a:ea typeface="Times New Roman"/>
            </a:endParaRPr>
          </a:p>
          <a:p>
            <a:pPr marL="0" lvl="0" indent="0" algn="just" fontAlgn="base">
              <a:spcBef>
                <a:spcPts val="0"/>
              </a:spcBef>
              <a:buNone/>
            </a:pPr>
            <a:endParaRPr lang="ru-RU" sz="1600" dirty="0">
              <a:solidFill>
                <a:srgbClr val="7030A0"/>
              </a:solidFill>
              <a:latin typeface="Times New Roman"/>
              <a:ea typeface="Times New Roman"/>
            </a:endParaRPr>
          </a:p>
          <a:p>
            <a:pPr marL="0" lvl="0" indent="0" algn="just" fontAlgn="base">
              <a:spcBef>
                <a:spcPts val="0"/>
              </a:spcBef>
              <a:buNone/>
            </a:pPr>
            <a:r>
              <a:rPr lang="ru-RU" sz="1600" dirty="0" smtClean="0">
                <a:solidFill>
                  <a:srgbClr val="7030A0"/>
                </a:solidFill>
                <a:latin typeface="Times New Roman"/>
                <a:ea typeface="Times New Roman"/>
              </a:rPr>
              <a:t>Эта </a:t>
            </a:r>
            <a:r>
              <a:rPr lang="ru-RU" sz="1600" dirty="0">
                <a:solidFill>
                  <a:srgbClr val="7030A0"/>
                </a:solidFill>
                <a:latin typeface="Times New Roman"/>
                <a:ea typeface="Times New Roman"/>
              </a:rPr>
              <a:t>народная мудрость  подтверждается выводами ученых о том, что применение информационных технологий в обучении базируется на данных физиологии человека: в памяти человека остается 1/4 часть услышанного материала, 1/3 часть увиденного, 1/2 часть увиденного и услышанного, 3/4 части материала, если ученик активно участвует в процессе.</a:t>
            </a:r>
          </a:p>
        </p:txBody>
      </p:sp>
      <p:pic>
        <p:nvPicPr>
          <p:cNvPr id="2050"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628800"/>
            <a:ext cx="3312368" cy="2304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descr="C:\Documents and Settings\Администратор\Рабочий стол\телефоооон\Изображение 04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4149080"/>
            <a:ext cx="3312368" cy="2232248"/>
          </a:xfrm>
          <a:prstGeom prst="rect">
            <a:avLst/>
          </a:prstGeom>
          <a:noFill/>
          <a:ln w="28575" cmpd="sng">
            <a:solidFill>
              <a:srgbClr val="000000"/>
            </a:solidFill>
            <a:miter lim="800000"/>
            <a:headEnd/>
            <a:tailEnd/>
          </a:ln>
          <a:effectLst/>
        </p:spPr>
      </p:pic>
    </p:spTree>
    <p:extLst>
      <p:ext uri="{BB962C8B-B14F-4D97-AF65-F5344CB8AC3E}">
        <p14:creationId xmlns:p14="http://schemas.microsoft.com/office/powerpoint/2010/main" val="25138397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sz="4000" b="1" dirty="0">
                <a:solidFill>
                  <a:srgbClr val="7030A0"/>
                </a:solidFill>
                <a:latin typeface="Times New Roman"/>
                <a:ea typeface="+mn-ea"/>
                <a:cs typeface="+mn-cs"/>
              </a:rPr>
              <a:t>Технология </a:t>
            </a:r>
            <a:r>
              <a:rPr lang="ru-RU" sz="4000" b="1" dirty="0" smtClean="0">
                <a:solidFill>
                  <a:srgbClr val="7030A0"/>
                </a:solidFill>
                <a:latin typeface="Times New Roman"/>
                <a:ea typeface="+mn-ea"/>
                <a:cs typeface="+mn-cs"/>
              </a:rPr>
              <a:t>проектного</a:t>
            </a:r>
            <a:r>
              <a:rPr lang="ru-RU" sz="4000" b="1" dirty="0">
                <a:solidFill>
                  <a:srgbClr val="7030A0"/>
                </a:solidFill>
                <a:latin typeface="Times New Roman"/>
                <a:ea typeface="+mn-ea"/>
                <a:cs typeface="+mn-cs"/>
              </a:rPr>
              <a:t> обучения</a:t>
            </a:r>
            <a:endParaRPr lang="ru-RU" dirty="0"/>
          </a:p>
        </p:txBody>
      </p:sp>
      <p:sp>
        <p:nvSpPr>
          <p:cNvPr id="3" name="Объект 2"/>
          <p:cNvSpPr>
            <a:spLocks noGrp="1"/>
          </p:cNvSpPr>
          <p:nvPr>
            <p:ph sz="half" idx="1"/>
          </p:nvPr>
        </p:nvSpPr>
        <p:spPr>
          <a:xfrm>
            <a:off x="1475656" y="2564905"/>
            <a:ext cx="2160240" cy="2592288"/>
          </a:xfrm>
        </p:spPr>
        <p:txBody>
          <a:bodyPr/>
          <a:lstStyle/>
          <a:p>
            <a:endParaRPr lang="ru-RU" dirty="0"/>
          </a:p>
        </p:txBody>
      </p:sp>
      <p:sp>
        <p:nvSpPr>
          <p:cNvPr id="4" name="Объект 3"/>
          <p:cNvSpPr>
            <a:spLocks noGrp="1"/>
          </p:cNvSpPr>
          <p:nvPr>
            <p:ph sz="half" idx="2"/>
          </p:nvPr>
        </p:nvSpPr>
        <p:spPr>
          <a:xfrm>
            <a:off x="6084168" y="2924945"/>
            <a:ext cx="1584176" cy="2232248"/>
          </a:xfrm>
        </p:spPr>
        <p:txBody>
          <a:bodyPr/>
          <a:lstStyle/>
          <a:p>
            <a:endParaRPr lang="ru-RU"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986479"/>
            <a:ext cx="4170463" cy="3602762"/>
          </a:xfrm>
          <a:prstGeom prst="rect">
            <a:avLst/>
          </a:prstGeom>
          <a:noFill/>
          <a:ln w="9525">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1986478"/>
            <a:ext cx="4248472" cy="3602763"/>
          </a:xfrm>
          <a:prstGeom prst="rect">
            <a:avLst/>
          </a:prstGeom>
          <a:noFill/>
          <a:ln w="9525">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08181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sz="3600" b="1" dirty="0">
                <a:solidFill>
                  <a:srgbClr val="7030A0"/>
                </a:solidFill>
                <a:latin typeface="Times New Roman"/>
                <a:ea typeface="+mn-ea"/>
                <a:cs typeface="+mn-cs"/>
              </a:rPr>
              <a:t>Технология </a:t>
            </a:r>
            <a:r>
              <a:rPr lang="ru-RU" sz="3600" b="1" dirty="0" smtClean="0">
                <a:solidFill>
                  <a:srgbClr val="7030A0"/>
                </a:solidFill>
                <a:latin typeface="Times New Roman"/>
                <a:ea typeface="+mn-ea"/>
                <a:cs typeface="+mn-cs"/>
              </a:rPr>
              <a:t>сотрудничества</a:t>
            </a:r>
            <a:endParaRPr lang="ru-RU" dirty="0"/>
          </a:p>
        </p:txBody>
      </p:sp>
      <p:pic>
        <p:nvPicPr>
          <p:cNvPr id="4098" name="Picture 2" descr="https://babyzzz.ru/wp-content/uploads/2019/03/post_5c7e7169485f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512937"/>
            <a:ext cx="7704856" cy="5139139"/>
          </a:xfrm>
          <a:prstGeom prst="rect">
            <a:avLst/>
          </a:prstGeom>
          <a:noFill/>
          <a:ln w="12700">
            <a:solidFill>
              <a:srgbClr val="7030A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54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34679" cy="707678"/>
          </a:xfrm>
        </p:spPr>
        <p:style>
          <a:lnRef idx="1">
            <a:schemeClr val="accent4"/>
          </a:lnRef>
          <a:fillRef idx="2">
            <a:schemeClr val="accent4"/>
          </a:fillRef>
          <a:effectRef idx="1">
            <a:schemeClr val="accent4"/>
          </a:effectRef>
          <a:fontRef idx="minor">
            <a:schemeClr val="dk1"/>
          </a:fontRef>
        </p:style>
        <p:txBody>
          <a:bodyPr/>
          <a:lstStyle/>
          <a:p>
            <a:pPr algn="ctr"/>
            <a:r>
              <a:rPr lang="ru-RU" dirty="0" smtClean="0">
                <a:solidFill>
                  <a:srgbClr val="7030A0"/>
                </a:solidFill>
                <a:latin typeface="Times New Roman" pitchFamily="18" charset="0"/>
                <a:cs typeface="Times New Roman" pitchFamily="18" charset="0"/>
              </a:rPr>
              <a:t>Примеры технологии сотрудничества</a:t>
            </a:r>
            <a:endParaRPr lang="ru-RU" dirty="0">
              <a:solidFill>
                <a:srgbClr val="7030A0"/>
              </a:solidFill>
              <a:latin typeface="Times New Roman" pitchFamily="18" charset="0"/>
              <a:cs typeface="Times New Roman" pitchFamily="18" charset="0"/>
            </a:endParaRPr>
          </a:p>
        </p:txBody>
      </p:sp>
      <p:sp>
        <p:nvSpPr>
          <p:cNvPr id="3" name="Объект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40000" lnSpcReduction="20000"/>
          </a:bodyPr>
          <a:lstStyle/>
          <a:p>
            <a:pPr marL="0" indent="0">
              <a:buNone/>
            </a:pPr>
            <a:r>
              <a:rPr lang="ru-RU" b="1" dirty="0" smtClean="0">
                <a:solidFill>
                  <a:srgbClr val="002060"/>
                </a:solidFill>
                <a:latin typeface="Times New Roman" pitchFamily="18" charset="0"/>
                <a:cs typeface="Times New Roman" pitchFamily="18" charset="0"/>
              </a:rPr>
              <a:t>2.  </a:t>
            </a:r>
            <a:r>
              <a:rPr lang="ru-RU" dirty="0">
                <a:solidFill>
                  <a:srgbClr val="002060"/>
                </a:solidFill>
                <a:latin typeface="Times New Roman" pitchFamily="18" charset="0"/>
                <a:cs typeface="Times New Roman" pitchFamily="18" charset="0"/>
              </a:rPr>
              <a:t>В старших классах после изучения тем «Спорт», «Здоровье», «Еда» можно провести Пресс – конференцию «</a:t>
            </a:r>
            <a:r>
              <a:rPr lang="ru-RU" dirty="0" err="1">
                <a:solidFill>
                  <a:srgbClr val="002060"/>
                </a:solidFill>
                <a:latin typeface="Times New Roman" pitchFamily="18" charset="0"/>
                <a:cs typeface="Times New Roman" pitchFamily="18" charset="0"/>
              </a:rPr>
              <a:t>What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do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people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need</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keep</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fit</a:t>
            </a:r>
            <a:r>
              <a:rPr lang="ru-RU" dirty="0">
                <a:solidFill>
                  <a:srgbClr val="002060"/>
                </a:solidFill>
                <a:latin typeface="Times New Roman" pitchFamily="18" charset="0"/>
                <a:cs typeface="Times New Roman" pitchFamily="18" charset="0"/>
              </a:rPr>
              <a:t>?». Все учащиеся делятся на три группы:</a:t>
            </a:r>
          </a:p>
          <a:p>
            <a:pPr marL="0" indent="0">
              <a:buNone/>
            </a:pPr>
            <a:r>
              <a:rPr lang="ru-RU" dirty="0">
                <a:solidFill>
                  <a:srgbClr val="002060"/>
                </a:solidFill>
                <a:latin typeface="Times New Roman" pitchFamily="18" charset="0"/>
                <a:cs typeface="Times New Roman" pitchFamily="18" charset="0"/>
              </a:rPr>
              <a:t>1 группа – врачи, диетологи, спортсмены;</a:t>
            </a:r>
          </a:p>
          <a:p>
            <a:pPr marL="0" indent="0">
              <a:buNone/>
            </a:pPr>
            <a:r>
              <a:rPr lang="ru-RU" dirty="0">
                <a:solidFill>
                  <a:srgbClr val="002060"/>
                </a:solidFill>
                <a:latin typeface="Times New Roman" pitchFamily="18" charset="0"/>
                <a:cs typeface="Times New Roman" pitchFamily="18" charset="0"/>
              </a:rPr>
              <a:t>2 группа – представители прессы (газеты, журнала), участники конференции;</a:t>
            </a:r>
          </a:p>
          <a:p>
            <a:pPr marL="0" indent="0">
              <a:buNone/>
            </a:pPr>
            <a:r>
              <a:rPr lang="ru-RU" dirty="0">
                <a:solidFill>
                  <a:srgbClr val="002060"/>
                </a:solidFill>
                <a:latin typeface="Times New Roman" pitchFamily="18" charset="0"/>
                <a:cs typeface="Times New Roman" pitchFamily="18" charset="0"/>
              </a:rPr>
              <a:t>3 группа – редколлегия.</a:t>
            </a:r>
          </a:p>
          <a:p>
            <a:pPr marL="0" indent="0">
              <a:buNone/>
            </a:pPr>
            <a:r>
              <a:rPr lang="ru-RU" dirty="0">
                <a:solidFill>
                  <a:srgbClr val="002060"/>
                </a:solidFill>
                <a:latin typeface="Times New Roman" pitchFamily="18" charset="0"/>
                <a:cs typeface="Times New Roman" pitchFamily="18" charset="0"/>
              </a:rPr>
              <a:t>Участники конференции должны обсудить вопрос </a:t>
            </a:r>
            <a:r>
              <a:rPr lang="ru-RU" dirty="0" err="1">
                <a:solidFill>
                  <a:srgbClr val="002060"/>
                </a:solidFill>
                <a:latin typeface="Times New Roman" pitchFamily="18" charset="0"/>
                <a:cs typeface="Times New Roman" pitchFamily="18" charset="0"/>
              </a:rPr>
              <a:t>What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do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people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need</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keep</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fit</a:t>
            </a:r>
            <a:r>
              <a:rPr lang="ru-RU" dirty="0">
                <a:solidFill>
                  <a:srgbClr val="002060"/>
                </a:solidFill>
                <a:latin typeface="Times New Roman" pitchFamily="18" charset="0"/>
                <a:cs typeface="Times New Roman" pitchFamily="18" charset="0"/>
              </a:rPr>
              <a:t>? Ведущим может быть учитель или хорошо подготовленный ученик. Ведущий открывает конференцию, объявляет тему, цели, представляет участников, названия газет, журналов. Участники первой группы делают сообщение, что нужно делать для того, чтобы быть в форме. Спортсмены делают доклад с точки зрения спорта. Врачи говорят о здоровом образе жизни, а диетологи предлагает режим питания и здоровую еду.</a:t>
            </a:r>
          </a:p>
          <a:p>
            <a:pPr marL="0" indent="0">
              <a:buNone/>
            </a:pPr>
            <a:r>
              <a:rPr lang="ru-RU" dirty="0">
                <a:solidFill>
                  <a:srgbClr val="002060"/>
                </a:solidFill>
                <a:latin typeface="Times New Roman" pitchFamily="18" charset="0"/>
                <a:cs typeface="Times New Roman" pitchFamily="18" charset="0"/>
              </a:rPr>
              <a:t>Представители прессы готовят интересные вопросы, например,</a:t>
            </a:r>
          </a:p>
          <a:p>
            <a:pPr marL="0" indent="0">
              <a:buNone/>
            </a:pPr>
            <a:r>
              <a:rPr lang="ru-RU" dirty="0">
                <a:solidFill>
                  <a:srgbClr val="002060"/>
                </a:solidFill>
                <a:latin typeface="Times New Roman" pitchFamily="18" charset="0"/>
                <a:cs typeface="Times New Roman" pitchFamily="18" charset="0"/>
              </a:rPr>
              <a:t>1. </a:t>
            </a:r>
            <a:r>
              <a:rPr lang="ru-RU" dirty="0" err="1">
                <a:solidFill>
                  <a:srgbClr val="002060"/>
                </a:solidFill>
                <a:latin typeface="Times New Roman" pitchFamily="18" charset="0"/>
                <a:cs typeface="Times New Roman" pitchFamily="18" charset="0"/>
              </a:rPr>
              <a:t>Which</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club</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or</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clubs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would</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you</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recommend</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for</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someone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who</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wants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use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weights</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likes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moving</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music</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wants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become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much</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stronger</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2. </a:t>
            </a:r>
            <a:r>
              <a:rPr lang="ru-RU" dirty="0" err="1">
                <a:solidFill>
                  <a:srgbClr val="002060"/>
                </a:solidFill>
                <a:latin typeface="Times New Roman" pitchFamily="18" charset="0"/>
                <a:cs typeface="Times New Roman" pitchFamily="18" charset="0"/>
              </a:rPr>
              <a:t>What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role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does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sport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play</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in</a:t>
            </a:r>
            <a:r>
              <a:rPr lang="ru-RU" dirty="0">
                <a:solidFill>
                  <a:srgbClr val="002060"/>
                </a:solidFill>
                <a:latin typeface="Times New Roman" pitchFamily="18" charset="0"/>
                <a:cs typeface="Times New Roman" pitchFamily="18" charset="0"/>
              </a:rPr>
              <a:t> a </a:t>
            </a:r>
            <a:r>
              <a:rPr lang="ru-RU" dirty="0" err="1">
                <a:solidFill>
                  <a:srgbClr val="002060"/>
                </a:solidFill>
                <a:latin typeface="Times New Roman" pitchFamily="18" charset="0"/>
                <a:cs typeface="Times New Roman" pitchFamily="18" charset="0"/>
              </a:rPr>
              <a:t>child’s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education</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3. </a:t>
            </a:r>
            <a:r>
              <a:rPr lang="ru-RU" dirty="0" err="1">
                <a:solidFill>
                  <a:srgbClr val="002060"/>
                </a:solidFill>
                <a:latin typeface="Times New Roman" pitchFamily="18" charset="0"/>
                <a:cs typeface="Times New Roman" pitchFamily="18" charset="0"/>
              </a:rPr>
              <a:t>Why</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do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some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of</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people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count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the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number</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of</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calories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they</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eat</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4. </a:t>
            </a:r>
            <a:r>
              <a:rPr lang="ru-RU" dirty="0" err="1">
                <a:solidFill>
                  <a:srgbClr val="002060"/>
                </a:solidFill>
                <a:latin typeface="Times New Roman" pitchFamily="18" charset="0"/>
                <a:cs typeface="Times New Roman" pitchFamily="18" charset="0"/>
              </a:rPr>
              <a:t>What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makes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people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fat</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5. </a:t>
            </a:r>
            <a:r>
              <a:rPr lang="ru-RU" dirty="0" err="1">
                <a:solidFill>
                  <a:srgbClr val="002060"/>
                </a:solidFill>
                <a:latin typeface="Times New Roman" pitchFamily="18" charset="0"/>
                <a:cs typeface="Times New Roman" pitchFamily="18" charset="0"/>
              </a:rPr>
              <a:t>Which</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food</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is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healthier</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plant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or</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animal</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food</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6. </a:t>
            </a:r>
            <a:r>
              <a:rPr lang="ru-RU" dirty="0" err="1">
                <a:solidFill>
                  <a:srgbClr val="002060"/>
                </a:solidFill>
                <a:latin typeface="Times New Roman" pitchFamily="18" charset="0"/>
                <a:cs typeface="Times New Roman" pitchFamily="18" charset="0"/>
              </a:rPr>
              <a:t>What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does</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healthy</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of</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life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mean</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7. </a:t>
            </a:r>
            <a:r>
              <a:rPr lang="ru-RU" dirty="0" err="1">
                <a:solidFill>
                  <a:srgbClr val="002060"/>
                </a:solidFill>
                <a:latin typeface="Times New Roman" pitchFamily="18" charset="0"/>
                <a:cs typeface="Times New Roman" pitchFamily="18" charset="0"/>
              </a:rPr>
              <a:t>In</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what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way</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have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we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to</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care</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about</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our</a:t>
            </a:r>
            <a:r>
              <a:rPr lang="ru-RU" dirty="0">
                <a:solidFill>
                  <a:srgbClr val="002060"/>
                </a:solidFill>
                <a:latin typeface="Times New Roman" pitchFamily="18" charset="0"/>
                <a:cs typeface="Times New Roman" pitchFamily="18" charset="0"/>
              </a:rPr>
              <a:t> </a:t>
            </a:r>
            <a:r>
              <a:rPr lang="ru-RU" dirty="0" err="1">
                <a:solidFill>
                  <a:srgbClr val="002060"/>
                </a:solidFill>
                <a:latin typeface="Times New Roman" pitchFamily="18" charset="0"/>
                <a:cs typeface="Times New Roman" pitchFamily="18" charset="0"/>
              </a:rPr>
              <a:t>health</a:t>
            </a:r>
            <a:r>
              <a:rPr lang="ru-RU" dirty="0">
                <a:solidFill>
                  <a:srgbClr val="002060"/>
                </a:solidFill>
                <a:latin typeface="Times New Roman" pitchFamily="18" charset="0"/>
                <a:cs typeface="Times New Roman" pitchFamily="18" charset="0"/>
              </a:rPr>
              <a:t>?</a:t>
            </a:r>
          </a:p>
          <a:p>
            <a:pPr marL="0" indent="0">
              <a:buNone/>
            </a:pPr>
            <a:r>
              <a:rPr lang="ru-RU" dirty="0">
                <a:solidFill>
                  <a:srgbClr val="002060"/>
                </a:solidFill>
                <a:latin typeface="Times New Roman" pitchFamily="18" charset="0"/>
                <a:cs typeface="Times New Roman" pitchFamily="18" charset="0"/>
              </a:rPr>
              <a:t>Редколлегия занимается оформительской работой. Они подготавливают значки для ведущего, таблички с названиями журналов и газет, а также таблички с данными для участников, плакаты.</a:t>
            </a:r>
          </a:p>
          <a:p>
            <a:pPr marL="0" indent="0">
              <a:buNone/>
            </a:pPr>
            <a:endParaRPr lang="ru-RU" dirty="0"/>
          </a:p>
        </p:txBody>
      </p:sp>
      <p:sp>
        <p:nvSpPr>
          <p:cNvPr id="4" name="Текст 3"/>
          <p:cNvSpPr>
            <a:spLocks noGrp="1"/>
          </p:cNvSpPr>
          <p:nvPr>
            <p:ph type="body" sz="half" idx="2"/>
          </p:nvPr>
        </p:nvSpPr>
        <p:spPr>
          <a:xfrm>
            <a:off x="457200" y="1124744"/>
            <a:ext cx="3008313" cy="5001419"/>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pPr lvl="0">
              <a:spcAft>
                <a:spcPts val="750"/>
              </a:spcAft>
            </a:pPr>
            <a:r>
              <a:rPr lang="ru-RU" b="1" dirty="0" smtClean="0">
                <a:solidFill>
                  <a:srgbClr val="002060"/>
                </a:solidFill>
                <a:latin typeface="Times New Roman"/>
                <a:ea typeface="Times New Roman"/>
              </a:rPr>
              <a:t>1. </a:t>
            </a:r>
            <a:r>
              <a:rPr lang="ru-RU" dirty="0">
                <a:solidFill>
                  <a:srgbClr val="002060"/>
                </a:solidFill>
                <a:latin typeface="Times New Roman"/>
                <a:ea typeface="Times New Roman"/>
              </a:rPr>
              <a:t>При работе с текстом «</a:t>
            </a:r>
            <a:r>
              <a:rPr lang="ru-RU" dirty="0" err="1">
                <a:solidFill>
                  <a:srgbClr val="002060"/>
                </a:solidFill>
                <a:latin typeface="Times New Roman"/>
                <a:ea typeface="Times New Roman"/>
              </a:rPr>
              <a:t>Places</a:t>
            </a:r>
            <a:r>
              <a:rPr lang="ru-RU" dirty="0">
                <a:solidFill>
                  <a:srgbClr val="002060"/>
                </a:solidFill>
                <a:latin typeface="Times New Roman"/>
                <a:ea typeface="Times New Roman"/>
              </a:rPr>
              <a:t> </a:t>
            </a:r>
            <a:r>
              <a:rPr lang="ru-RU" dirty="0" err="1">
                <a:solidFill>
                  <a:srgbClr val="002060"/>
                </a:solidFill>
                <a:latin typeface="Times New Roman"/>
                <a:ea typeface="Times New Roman"/>
              </a:rPr>
              <a:t>to</a:t>
            </a:r>
            <a:r>
              <a:rPr lang="ru-RU" dirty="0">
                <a:solidFill>
                  <a:srgbClr val="002060"/>
                </a:solidFill>
                <a:latin typeface="Times New Roman"/>
                <a:ea typeface="Times New Roman"/>
              </a:rPr>
              <a:t> </a:t>
            </a:r>
            <a:r>
              <a:rPr lang="ru-RU" dirty="0" err="1">
                <a:solidFill>
                  <a:srgbClr val="002060"/>
                </a:solidFill>
                <a:latin typeface="Times New Roman"/>
                <a:ea typeface="Times New Roman"/>
              </a:rPr>
              <a:t>eat</a:t>
            </a:r>
            <a:r>
              <a:rPr lang="ru-RU" dirty="0">
                <a:solidFill>
                  <a:srgbClr val="002060"/>
                </a:solidFill>
                <a:latin typeface="Times New Roman"/>
                <a:ea typeface="Times New Roman"/>
              </a:rPr>
              <a:t> </a:t>
            </a:r>
            <a:r>
              <a:rPr lang="ru-RU" dirty="0" err="1">
                <a:solidFill>
                  <a:srgbClr val="002060"/>
                </a:solidFill>
                <a:latin typeface="Times New Roman"/>
                <a:ea typeface="Times New Roman"/>
              </a:rPr>
              <a:t>in</a:t>
            </a:r>
            <a:r>
              <a:rPr lang="ru-RU" dirty="0">
                <a:solidFill>
                  <a:srgbClr val="002060"/>
                </a:solidFill>
                <a:latin typeface="Times New Roman"/>
                <a:ea typeface="Times New Roman"/>
              </a:rPr>
              <a:t> </a:t>
            </a:r>
            <a:r>
              <a:rPr lang="ru-RU" dirty="0" err="1">
                <a:solidFill>
                  <a:srgbClr val="002060"/>
                </a:solidFill>
                <a:latin typeface="Times New Roman"/>
                <a:ea typeface="Times New Roman"/>
              </a:rPr>
              <a:t>the</a:t>
            </a:r>
            <a:r>
              <a:rPr lang="ru-RU" dirty="0">
                <a:solidFill>
                  <a:srgbClr val="002060"/>
                </a:solidFill>
                <a:latin typeface="Times New Roman"/>
                <a:ea typeface="Times New Roman"/>
              </a:rPr>
              <a:t> UK», 6 класс можно использовать работу в сотрудничестве .</a:t>
            </a:r>
          </a:p>
          <a:p>
            <a:pPr>
              <a:spcAft>
                <a:spcPts val="750"/>
              </a:spcAft>
            </a:pPr>
            <a:r>
              <a:rPr lang="ru-RU" u="sng" dirty="0">
                <a:solidFill>
                  <a:srgbClr val="002060"/>
                </a:solidFill>
                <a:latin typeface="Times New Roman"/>
                <a:ea typeface="Times New Roman"/>
              </a:rPr>
              <a:t>Цель:</a:t>
            </a:r>
            <a:r>
              <a:rPr lang="ru-RU" dirty="0">
                <a:solidFill>
                  <a:srgbClr val="002060"/>
                </a:solidFill>
                <a:latin typeface="Times New Roman"/>
                <a:ea typeface="Times New Roman"/>
              </a:rPr>
              <a:t> понять основное содержание текста и составить высказывание. Учащиеся получают задание прочитать текст за определенное время, охарактеризовать места, где можно поесть и выполнить следующие задания:</a:t>
            </a:r>
          </a:p>
          <a:p>
            <a:pPr marL="342900" lvl="0" indent="-342900">
              <a:spcAft>
                <a:spcPts val="750"/>
              </a:spcAft>
              <a:tabLst>
                <a:tab pos="457200" algn="l"/>
              </a:tabLst>
            </a:pPr>
            <a:r>
              <a:rPr lang="en-US" dirty="0">
                <a:solidFill>
                  <a:srgbClr val="002060"/>
                </a:solidFill>
                <a:latin typeface="Times New Roman"/>
                <a:ea typeface="Times New Roman"/>
              </a:rPr>
              <a:t>List all the names of desserts, drinks, meat, dairy products and vegetables.( </a:t>
            </a:r>
            <a:r>
              <a:rPr lang="ru-RU" dirty="0">
                <a:solidFill>
                  <a:srgbClr val="002060"/>
                </a:solidFill>
                <a:latin typeface="Times New Roman"/>
                <a:ea typeface="Times New Roman"/>
              </a:rPr>
              <a:t>Перечислите все названия десертов, напитков, мясных, молочных продуктов и овощей)</a:t>
            </a:r>
          </a:p>
          <a:p>
            <a:pPr marL="342900" lvl="0" indent="-342900">
              <a:spcAft>
                <a:spcPts val="750"/>
              </a:spcAft>
              <a:tabLst>
                <a:tab pos="457200" algn="l"/>
              </a:tabLst>
            </a:pPr>
            <a:r>
              <a:rPr lang="en-US" dirty="0">
                <a:solidFill>
                  <a:srgbClr val="002060"/>
                </a:solidFill>
                <a:latin typeface="Times New Roman"/>
                <a:ea typeface="Times New Roman"/>
              </a:rPr>
              <a:t>Match the places A – D to the statements 1-5.( </a:t>
            </a:r>
            <a:r>
              <a:rPr lang="ru-RU" dirty="0">
                <a:solidFill>
                  <a:srgbClr val="002060"/>
                </a:solidFill>
                <a:latin typeface="Times New Roman"/>
                <a:ea typeface="Times New Roman"/>
              </a:rPr>
              <a:t>Сопоставьте места A – D с утверждениями 1-5)</a:t>
            </a:r>
          </a:p>
          <a:p>
            <a:pPr marL="342900" lvl="0" indent="-342900">
              <a:spcAft>
                <a:spcPts val="750"/>
              </a:spcAft>
              <a:tabLst>
                <a:tab pos="457200" algn="l"/>
              </a:tabLst>
            </a:pPr>
            <a:r>
              <a:rPr lang="en-US" dirty="0">
                <a:solidFill>
                  <a:srgbClr val="002060"/>
                </a:solidFill>
                <a:latin typeface="Times New Roman"/>
                <a:ea typeface="Times New Roman"/>
              </a:rPr>
              <a:t>Ask questions or answer the question – What place would you choose to eat when you are in the UK? </a:t>
            </a:r>
            <a:r>
              <a:rPr lang="ru-RU" dirty="0">
                <a:solidFill>
                  <a:srgbClr val="002060"/>
                </a:solidFill>
                <a:latin typeface="Times New Roman"/>
                <a:ea typeface="Times New Roman"/>
              </a:rPr>
              <a:t>( Задавайте вопросы или ответьте на вопрос – какое место вы бы выбрали, чтобы поесть, когда находитесь в Великобритании?)</a:t>
            </a:r>
          </a:p>
          <a:p>
            <a:pPr marL="342900" lvl="0" indent="-342900">
              <a:spcAft>
                <a:spcPts val="750"/>
              </a:spcAft>
              <a:tabLst>
                <a:tab pos="457200" algn="l"/>
              </a:tabLst>
            </a:pPr>
            <a:r>
              <a:rPr lang="en-US" dirty="0">
                <a:solidFill>
                  <a:srgbClr val="002060"/>
                </a:solidFill>
                <a:latin typeface="Times New Roman"/>
                <a:ea typeface="Times New Roman"/>
              </a:rPr>
              <a:t>Mark the statements True or False.( </a:t>
            </a:r>
            <a:r>
              <a:rPr lang="ru-RU" dirty="0">
                <a:solidFill>
                  <a:srgbClr val="002060"/>
                </a:solidFill>
                <a:latin typeface="Times New Roman"/>
                <a:ea typeface="Times New Roman"/>
              </a:rPr>
              <a:t>Отметьте утверждения « верно» или «неверно»)</a:t>
            </a:r>
          </a:p>
          <a:p>
            <a:endParaRPr lang="ru-RU" dirty="0">
              <a:solidFill>
                <a:srgbClr val="7030A0"/>
              </a:solidFill>
            </a:endParaRPr>
          </a:p>
        </p:txBody>
      </p:sp>
    </p:spTree>
    <p:extLst>
      <p:ext uri="{BB962C8B-B14F-4D97-AF65-F5344CB8AC3E}">
        <p14:creationId xmlns:p14="http://schemas.microsoft.com/office/powerpoint/2010/main" val="28415435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ru-RU" sz="3600" b="1" dirty="0">
                <a:solidFill>
                  <a:srgbClr val="7030A0"/>
                </a:solidFill>
                <a:latin typeface="Times New Roman"/>
                <a:ea typeface="+mn-ea"/>
                <a:cs typeface="+mn-cs"/>
              </a:rPr>
              <a:t>Технология критического мышления</a:t>
            </a:r>
            <a:endParaRPr lang="ru-RU" dirty="0"/>
          </a:p>
        </p:txBody>
      </p:sp>
      <p:pic>
        <p:nvPicPr>
          <p:cNvPr id="5122" name="Picture 2" descr="https://fs.znanio.ru/7ec5d2/23/98/99540f15c6d1728cf60ee92d0d6839929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628800"/>
            <a:ext cx="6840760" cy="4740807"/>
          </a:xfrm>
          <a:prstGeom prst="rect">
            <a:avLst/>
          </a:prstGeom>
          <a:noFill/>
          <a:ln w="12700">
            <a:solidFill>
              <a:srgbClr val="7030A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64952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872</TotalTime>
  <Words>564</Words>
  <Application>Microsoft Office PowerPoint</Application>
  <PresentationFormat>Экран (4:3)</PresentationFormat>
  <Paragraphs>69</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  Современные педагогические технологии на уроках английского языка                                                                      Выполнила: Шумская О.А.,                                                                   учитель английского языка                                                                МОУ «СОШ №1» г. Валуйки                                                                         Белгородской области</vt:lpstr>
      <vt:lpstr>«Если ученик в школе не научился сам ничего творить, то и в жизни он будет только подражать и копировать» Л.Н. Толстой</vt:lpstr>
      <vt:lpstr>Современный урок</vt:lpstr>
      <vt:lpstr>Для  повышения эффективности образовательного процесса при проведении уроков английского языка можно использовать следующие образовательные технологии: </vt:lpstr>
      <vt:lpstr>Информационно-коммуникационные технологии</vt:lpstr>
      <vt:lpstr>Технология проектного обучения</vt:lpstr>
      <vt:lpstr>Технология сотрудничества</vt:lpstr>
      <vt:lpstr>Примеры технологии сотрудничества</vt:lpstr>
      <vt:lpstr>Технология критического мышления</vt:lpstr>
      <vt:lpstr>Презентация PowerPoint</vt:lpstr>
      <vt:lpstr>Прием «Кластер»</vt:lpstr>
      <vt:lpstr>Прием Синквейн</vt:lpstr>
      <vt:lpstr>Презентация PowerPoint</vt:lpstr>
      <vt:lpstr>Здоровьесберегающая технология</vt:lpstr>
      <vt:lpstr>Аутогенная тренировка</vt:lpstr>
      <vt:lpstr>Презентация PowerPoint</vt:lpstr>
      <vt:lpstr>Игровая технология</vt:lpstr>
      <vt:lpstr>Все описанные выше современные педагогические технологии помогают повысить эффективность урока, привлечь учащихся к активной речевой деятельности, сделать процесс овладения иностранным языком интересным для учеников.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komp</dc:creator>
  <cp:lastModifiedBy>komp</cp:lastModifiedBy>
  <cp:revision>131</cp:revision>
  <dcterms:created xsi:type="dcterms:W3CDTF">2020-11-19T15:11:24Z</dcterms:created>
  <dcterms:modified xsi:type="dcterms:W3CDTF">2020-11-26T18:30:23Z</dcterms:modified>
</cp:coreProperties>
</file>