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8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996633"/>
    <a:srgbClr val="009900"/>
    <a:srgbClr val="9900CC"/>
    <a:srgbClr val="FF7C80"/>
    <a:srgbClr val="FF00FF"/>
    <a:srgbClr val="FF9900"/>
    <a:srgbClr val="000000"/>
    <a:srgbClr val="66FF33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32808D-FE37-4778-BF4A-4D5C1482E826}" type="datetimeFigureOut">
              <a:rPr lang="ru-RU" smtClean="0"/>
              <a:pPr/>
              <a:t>17.08.2022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456EC2C-F649-4592-B7B5-9E93AF04E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1752600"/>
          </a:xfrm>
        </p:spPr>
        <p:txBody>
          <a:bodyPr>
            <a:noAutofit/>
          </a:bodyPr>
          <a:lstStyle/>
          <a:p>
            <a:r>
              <a:rPr lang="ru-RU" sz="8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 Природа – </a:t>
            </a:r>
          </a:p>
          <a:p>
            <a:r>
              <a:rPr lang="ru-RU" sz="8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наше богатство. Береги её!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3140968"/>
            <a:ext cx="7772400" cy="1752600"/>
          </a:xfrm>
        </p:spPr>
        <p:txBody>
          <a:bodyPr>
            <a:normAutofit/>
          </a:bodyPr>
          <a:lstStyle/>
          <a:p>
            <a:r>
              <a:rPr lang="ru-RU" sz="8800" dirty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009900"/>
                </a:solidFill>
              </a:rPr>
              <a:t>«Своя игра»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28728" y="5318295"/>
            <a:ext cx="63579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Автор: </a:t>
            </a:r>
            <a:r>
              <a:rPr lang="ru-RU" sz="1600" dirty="0" err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Губская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Елизавета Вадимовна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МБОУ СОШ №10 </a:t>
            </a:r>
            <a:r>
              <a:rPr lang="ru-RU" sz="16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г.Обнинска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12EA7E5-5A17-4E61-B222-473175286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/>
          </a:bodyPr>
          <a:lstStyle/>
          <a:p>
            <a:r>
              <a:rPr lang="ru-RU" sz="2000" dirty="0"/>
              <a:t>Мир сегодня находится в постоянном развитии городов, мегаполисов. В следующем десятилетии более половины населения Земли будет проживать именно в городах и это повлечет за собой крупные изменения и для человечества и для окружающей среды. По следующим данным: </a:t>
            </a:r>
          </a:p>
          <a:p>
            <a:r>
              <a:rPr lang="ru-RU" sz="2000" dirty="0"/>
              <a:t>- в 1975 г. – 1</a:t>
            </a:r>
            <a:r>
              <a:rPr lang="en-US" sz="2000" dirty="0"/>
              <a:t>\</a:t>
            </a:r>
            <a:r>
              <a:rPr lang="ru-RU" sz="2000" dirty="0"/>
              <a:t>3 жителей планеты проживало в городах.</a:t>
            </a:r>
          </a:p>
          <a:p>
            <a:r>
              <a:rPr lang="ru-RU" sz="2000" dirty="0"/>
              <a:t>- к 2025 году - 2</a:t>
            </a:r>
            <a:r>
              <a:rPr lang="en-US" sz="2000" dirty="0"/>
              <a:t> \</a:t>
            </a:r>
            <a:r>
              <a:rPr lang="ru-RU" sz="2000" dirty="0"/>
              <a:t>3 жителей планеты будет проживать в городах.</a:t>
            </a:r>
          </a:p>
          <a:p>
            <a:pPr marL="0" indent="0">
              <a:buNone/>
            </a:pPr>
            <a:r>
              <a:rPr lang="ru-RU" sz="2000" b="1" dirty="0"/>
              <a:t>*</a:t>
            </a:r>
            <a:r>
              <a:rPr lang="ru-RU" sz="2000" dirty="0"/>
              <a:t>Мегаполисы оказывают чудовищное давление на окружающую среду.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b="1" dirty="0"/>
              <a:t>?</a:t>
            </a:r>
            <a:r>
              <a:rPr lang="ru-RU" sz="2000" dirty="0"/>
              <a:t> Если бы у вас была возможность выбора, где бы Вы предпочли жить, в городе или сельской местности. Обоснуй свой ответ.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E9DDC3D-3D62-42A5-B61A-D32A11CB2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369095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3 «В» класс пошел на экскурсию в лес. Там ребята увидели растение, которое занесено в красную книгу. Маша предложила сорвать его и принести в класс, чтобы показать одноклассникам, которые не смогли пойти на экскурсию. Ваня предложил его сфотографировать на телефон и отправить в общую беседу класса. Дети долго спорили, но так и не решили, кто прав.</a:t>
            </a:r>
          </a:p>
          <a:p>
            <a:r>
              <a:rPr lang="ru-RU" dirty="0"/>
              <a:t>Кто из детей прав? Обоснуй свой ответ.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97AA79-1A5E-4CC5-9025-AC55E59A4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4149080"/>
            <a:ext cx="3429000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C37828-8602-4B10-B9F2-26B0BB6E8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92696"/>
            <a:ext cx="8229600" cy="4065240"/>
          </a:xfrm>
        </p:spPr>
        <p:txBody>
          <a:bodyPr/>
          <a:lstStyle/>
          <a:p>
            <a:r>
              <a:rPr lang="ru-RU" dirty="0"/>
              <a:t>Ситуация произошла в 4 «А» классе. Стояли ребята вокруг парты и спорили. А началось всё с того, что Лера рассказывала о том, как она и вся её семья сортируют мусор. Все ребята слушали с удивлением и восхищением. Вика была очень недовольна рассказом Леры. И в конце она добавила, что Лера занимается ненужным никому делом. </a:t>
            </a:r>
          </a:p>
          <a:p>
            <a:r>
              <a:rPr lang="ru-RU" dirty="0"/>
              <a:t>На чьей стороне ты? Докажи свою точку зрения.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2653367-E155-4D3C-9B14-F62AF9560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4221088"/>
            <a:ext cx="2487765" cy="23576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785794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Объясни, что обозначает этот знак.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AB2F4437-DA6D-41B0-9F31-A27762D38C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39752" y="2564904"/>
            <a:ext cx="3567025" cy="36331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57148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Объясни, что обозначает этот знак.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EF40B-D9D0-4639-A833-8667AC71F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2204864"/>
            <a:ext cx="3429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90872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Объясни, что обозначает этот знак.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1857E8-0860-41B6-B4D5-7BF24BF55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2276872"/>
            <a:ext cx="4301385" cy="42395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57148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Объясни, что обозначает этот знак.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4BA199-F9DB-49F7-8566-F3C27A3E9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2060848"/>
            <a:ext cx="3950732" cy="39330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35729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Объясни, что обозначает этот знак.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824B2A-B790-4AF6-89B8-E824B3458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506330"/>
            <a:ext cx="3550345" cy="35503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03848" y="4619661"/>
            <a:ext cx="5643602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/>
              <a:t>Б)она накормит тебя.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00010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Выбери нужное продолжение пословицы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64823B-12B4-4F67-ABB3-BBB6D0FE4229}"/>
              </a:ext>
            </a:extLst>
          </p:cNvPr>
          <p:cNvSpPr txBox="1"/>
          <p:nvPr/>
        </p:nvSpPr>
        <p:spPr>
          <a:xfrm>
            <a:off x="1043608" y="2647936"/>
            <a:ext cx="684076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Накормишь землю-…</a:t>
            </a:r>
          </a:p>
          <a:p>
            <a:r>
              <a:rPr lang="ru-RU" sz="2800" dirty="0"/>
              <a:t>А) счастья не будет.</a:t>
            </a:r>
          </a:p>
          <a:p>
            <a:r>
              <a:rPr lang="ru-RU" sz="2800" dirty="0"/>
              <a:t>Б)она накормит тебя.</a:t>
            </a:r>
          </a:p>
          <a:p>
            <a:r>
              <a:rPr lang="ru-RU" sz="2800" dirty="0"/>
              <a:t>В)а не нашёл добра.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57148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Выбери нужное продолжение пословицы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824855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BDF73-A34A-457C-988A-BAE6BA548F32}"/>
              </a:ext>
            </a:extLst>
          </p:cNvPr>
          <p:cNvSpPr txBox="1"/>
          <p:nvPr/>
        </p:nvSpPr>
        <p:spPr>
          <a:xfrm>
            <a:off x="1500038" y="2177494"/>
            <a:ext cx="638433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Сломать дерево -  секунда, …</a:t>
            </a:r>
          </a:p>
          <a:p>
            <a:r>
              <a:rPr lang="ru-RU" sz="2800" dirty="0"/>
              <a:t>А) не сиди на печи.</a:t>
            </a:r>
          </a:p>
          <a:p>
            <a:r>
              <a:rPr lang="ru-RU" sz="2800" dirty="0"/>
              <a:t>Б) а человека – по делам.</a:t>
            </a:r>
          </a:p>
          <a:p>
            <a:r>
              <a:rPr lang="ru-RU" sz="2800" dirty="0"/>
              <a:t>В)вырастить – года.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98D5F9-3A4A-442B-8669-3F86B2B44650}"/>
              </a:ext>
            </a:extLst>
          </p:cNvPr>
          <p:cNvSpPr txBox="1"/>
          <p:nvPr/>
        </p:nvSpPr>
        <p:spPr>
          <a:xfrm>
            <a:off x="3635896" y="4797152"/>
            <a:ext cx="45816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В)вырастить –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естиугольник 3"/>
          <p:cNvSpPr/>
          <p:nvPr/>
        </p:nvSpPr>
        <p:spPr>
          <a:xfrm>
            <a:off x="107504" y="1514818"/>
            <a:ext cx="3055406" cy="9000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3162910" y="1514818"/>
            <a:ext cx="1060704" cy="9144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rgbClr val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5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4242910" y="1514818"/>
            <a:ext cx="1060704" cy="9144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10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5322910" y="1514818"/>
            <a:ext cx="1060704" cy="9144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6402910" y="1514818"/>
            <a:ext cx="1060704" cy="9144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7482910" y="1514818"/>
            <a:ext cx="1060704" cy="914400"/>
          </a:xfrm>
          <a:prstGeom prst="hexagon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107504" y="2414818"/>
            <a:ext cx="3055406" cy="9000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Экологические ситуации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3162910" y="2414818"/>
            <a:ext cx="1060704" cy="9144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242910" y="2414818"/>
            <a:ext cx="1060704" cy="9144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5322910" y="2414818"/>
            <a:ext cx="1060704" cy="9144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6402910" y="2414818"/>
            <a:ext cx="1060704" cy="9144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7482910" y="2414818"/>
            <a:ext cx="1060704" cy="914400"/>
          </a:xfrm>
          <a:prstGeom prst="hexagon">
            <a:avLst/>
          </a:prstGeom>
          <a:solidFill>
            <a:srgbClr val="FFC0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87092" y="3329218"/>
            <a:ext cx="3055406" cy="9000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Экологические знаки </a:t>
            </a:r>
          </a:p>
        </p:txBody>
      </p:sp>
      <p:sp>
        <p:nvSpPr>
          <p:cNvPr id="26" name="Шестиугольник 25"/>
          <p:cNvSpPr/>
          <p:nvPr/>
        </p:nvSpPr>
        <p:spPr>
          <a:xfrm>
            <a:off x="3162910" y="3314818"/>
            <a:ext cx="1060704" cy="9144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4242910" y="3314818"/>
            <a:ext cx="1060704" cy="9144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Шестиугольник 27"/>
          <p:cNvSpPr/>
          <p:nvPr/>
        </p:nvSpPr>
        <p:spPr>
          <a:xfrm>
            <a:off x="5322910" y="3314818"/>
            <a:ext cx="1060704" cy="9144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Шестиугольник 28"/>
          <p:cNvSpPr/>
          <p:nvPr/>
        </p:nvSpPr>
        <p:spPr>
          <a:xfrm>
            <a:off x="6402910" y="3314818"/>
            <a:ext cx="1060704" cy="9144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Шестиугольник 29"/>
          <p:cNvSpPr/>
          <p:nvPr/>
        </p:nvSpPr>
        <p:spPr>
          <a:xfrm>
            <a:off x="7482910" y="3314818"/>
            <a:ext cx="1060704" cy="914400"/>
          </a:xfrm>
          <a:prstGeom prst="hexagon">
            <a:avLst/>
          </a:prstGeom>
          <a:solidFill>
            <a:srgbClr val="66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Шестиугольник 31"/>
          <p:cNvSpPr/>
          <p:nvPr/>
        </p:nvSpPr>
        <p:spPr>
          <a:xfrm>
            <a:off x="71118" y="4225087"/>
            <a:ext cx="3055406" cy="9000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Экологические пословицы</a:t>
            </a:r>
          </a:p>
        </p:txBody>
      </p:sp>
      <p:sp>
        <p:nvSpPr>
          <p:cNvPr id="33" name="Шестиугольник 32"/>
          <p:cNvSpPr/>
          <p:nvPr/>
        </p:nvSpPr>
        <p:spPr>
          <a:xfrm>
            <a:off x="3162910" y="4214818"/>
            <a:ext cx="1060704" cy="9144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Шестиугольник 33"/>
          <p:cNvSpPr/>
          <p:nvPr/>
        </p:nvSpPr>
        <p:spPr>
          <a:xfrm>
            <a:off x="4242910" y="4214818"/>
            <a:ext cx="1060704" cy="9144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5322910" y="4214818"/>
            <a:ext cx="1060704" cy="9144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6402910" y="4214818"/>
            <a:ext cx="1060704" cy="9144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20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7482910" y="4214818"/>
            <a:ext cx="1060704" cy="914400"/>
          </a:xfrm>
          <a:prstGeom prst="hexagon">
            <a:avLst/>
          </a:prstGeom>
          <a:solidFill>
            <a:srgbClr val="00CCFF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5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1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3" dur="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8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9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0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5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6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7" dur="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2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3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4" dur="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9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0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1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95936" y="5085184"/>
            <a:ext cx="4150244" cy="14922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А)посади сорок.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392941" y="459569"/>
            <a:ext cx="9929882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Выбери нужное продолжение пословицы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2C2C2A-412A-439A-80E9-5F9B1B0AFFB9}"/>
              </a:ext>
            </a:extLst>
          </p:cNvPr>
          <p:cNvSpPr txBox="1"/>
          <p:nvPr/>
        </p:nvSpPr>
        <p:spPr>
          <a:xfrm>
            <a:off x="571472" y="2438610"/>
            <a:ext cx="79609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Одно дерево срубил –… </a:t>
            </a:r>
          </a:p>
          <a:p>
            <a:r>
              <a:rPr lang="ru-RU" sz="2800" dirty="0"/>
              <a:t>А)посади сорок.</a:t>
            </a:r>
          </a:p>
          <a:p>
            <a:r>
              <a:rPr lang="ru-RU" sz="2800" dirty="0"/>
              <a:t>Б)это согреет твоё сердце.</a:t>
            </a:r>
          </a:p>
          <a:p>
            <a:r>
              <a:rPr lang="ru-RU" sz="2800" dirty="0"/>
              <a:t>В)того земля жалеет.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714356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Выбери нужное продолжение пословицы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4644008" y="5140830"/>
            <a:ext cx="3929090" cy="10715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Б)тот его убивает.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28AE56-3FFB-4486-A4AC-DAD58F6D46AF}"/>
              </a:ext>
            </a:extLst>
          </p:cNvPr>
          <p:cNvSpPr txBox="1"/>
          <p:nvPr/>
        </p:nvSpPr>
        <p:spPr>
          <a:xfrm>
            <a:off x="571472" y="2521059"/>
            <a:ext cx="741682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Кто с дерева кору снимает,… </a:t>
            </a:r>
          </a:p>
          <a:p>
            <a:r>
              <a:rPr lang="ru-RU" sz="2800" dirty="0"/>
              <a:t>А) сто человек – тропу.</a:t>
            </a:r>
          </a:p>
          <a:p>
            <a:r>
              <a:rPr lang="ru-RU" sz="2800" dirty="0"/>
              <a:t>Б)тот его убивает.</a:t>
            </a:r>
          </a:p>
          <a:p>
            <a:r>
              <a:rPr lang="ru-RU" sz="2800" dirty="0"/>
              <a:t>В)а нужна ему земная ветка.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714356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Выбери нужное продолжение пословицы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139952" y="4924445"/>
            <a:ext cx="4572032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3200" dirty="0"/>
              <a:t>В)целый лес сжигает.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BB95CE-D353-42D9-93B3-C4EBE79114D7}"/>
              </a:ext>
            </a:extLst>
          </p:cNvPr>
          <p:cNvSpPr txBox="1"/>
          <p:nvPr/>
        </p:nvSpPr>
        <p:spPr>
          <a:xfrm>
            <a:off x="571472" y="2373923"/>
            <a:ext cx="555781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3200" b="1" dirty="0"/>
              <a:t>Одна искра …</a:t>
            </a:r>
          </a:p>
          <a:p>
            <a:r>
              <a:rPr lang="ru-RU" sz="3200" dirty="0"/>
              <a:t>А) они отплатят тебе добром летом.</a:t>
            </a:r>
          </a:p>
          <a:p>
            <a:r>
              <a:rPr lang="ru-RU" sz="3200" dirty="0"/>
              <a:t>Б) что растет.</a:t>
            </a:r>
          </a:p>
          <a:p>
            <a:r>
              <a:rPr lang="ru-RU" sz="3200" dirty="0"/>
              <a:t>В)целый лес сжигает.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108520" y="106201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На солнечной полянке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Тут и там – пустые банки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И, как будто нам назло,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Даже битое…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9" name="Содержимое 4"/>
          <p:cNvSpPr txBox="1">
            <a:spLocks noGrp="1"/>
          </p:cNvSpPr>
          <p:nvPr>
            <p:ph idx="1"/>
          </p:nvPr>
        </p:nvSpPr>
        <p:spPr>
          <a:xfrm>
            <a:off x="0" y="2214554"/>
            <a:ext cx="8604448" cy="264320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Стекло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798D65-A7F1-4C90-8453-AB06E5D25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2390462"/>
            <a:ext cx="4230991" cy="2645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687962"/>
            <a:ext cx="9144000" cy="1571026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Есть из пластика, стекла,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Формой отличается она,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Но практически везде,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Тара та встречается!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5715016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70B122-131C-4DD9-B5C2-2D290698B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096344"/>
          </a:xfrm>
        </p:spPr>
        <p:txBody>
          <a:bodyPr/>
          <a:lstStyle/>
          <a:p>
            <a:r>
              <a:rPr lang="ru-RU" dirty="0"/>
              <a:t>Бутылка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CBF97C8-3947-4F3E-8954-A5E90EFDD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2636911"/>
            <a:ext cx="1872208" cy="281105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D512D6-BF96-4FEC-9339-777FEDEC8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168" y="2636911"/>
            <a:ext cx="2636911" cy="2636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3140968"/>
            <a:ext cx="785818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Батарейка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504" y="535664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-100" normalizeH="0" baseline="0" noProof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Эта штучка хоть мала, но энергии полна.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Оживляет механизмы лишь присутствием она.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6C5DA3-28E3-4EB5-B7E1-22BF29813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513" y="2419594"/>
            <a:ext cx="3923928" cy="2942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3388678"/>
            <a:ext cx="8001056" cy="11401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</a:t>
            </a:r>
            <a:r>
              <a:rPr lang="ru-RU" sz="3200" dirty="0"/>
              <a:t>Пластмасса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1575209"/>
            <a:ext cx="8001056" cy="925871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/>
              <a:t>Из нее у меня сделано очень много игрушек. Она бывает разноцветной и ее трудно сломать. Предметы, изготовленные из нее, мало весят. Если ее поджечь, то появится много черного дыма, который плохо пахнет. Ее нельзя выбрасывать, так как она сама по себе в природе не разлагается.</a:t>
            </a:r>
            <a:endParaRPr kumimoji="0" lang="ru-RU" sz="2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13B4BD-4C22-4BC0-93CC-52176C6F7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2915628"/>
            <a:ext cx="3923928" cy="274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2132856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/>
              <a:t>1. Это легче воды. 2. Это образует пленку на воде и не тонет. 3. В речке этого становится много, когда моют машину. 4. Это мешает дышать рыбам. 5. Это надо удалять с поверхности воды.</a:t>
            </a:r>
            <a:endParaRPr kumimoji="0" lang="ru-RU" sz="2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285736" y="2708920"/>
            <a:ext cx="5829312" cy="85725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Машинное масло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BB7896-9C7A-42DF-8CC6-58DF98DAE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280" y="3717032"/>
            <a:ext cx="3163844" cy="17796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BF1102-D384-48CE-9FB0-B9A522E674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885"/>
          <a:stretch/>
        </p:blipFill>
        <p:spPr>
          <a:xfrm>
            <a:off x="6604161" y="2708920"/>
            <a:ext cx="2094045" cy="250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7984" y="622287"/>
            <a:ext cx="8536016" cy="187220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После пикника на берегу реки, ребята вырыли под кустом яму и сложили в нее весь мусор, который остался после их отдыха.</a:t>
            </a:r>
          </a:p>
          <a:p>
            <a:pPr algn="just"/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Правильно, ли они поступили?</a:t>
            </a:r>
          </a:p>
          <a:p>
            <a:br>
              <a:rPr lang="ru-RU" sz="3600" dirty="0"/>
            </a:b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D33919B-5450-4B7C-974D-C6999E0542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63889" y="2198986"/>
            <a:ext cx="4670874" cy="350982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0" y="0"/>
            <a:ext cx="571472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08520" y="28194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Коля со своим старшим братом Ваней поехали кататься на машине. Ваня остановился у речке и решил помыть машину в ней. Но Коля был против, но не мог объяснить. Помоги Коле и объясни Ване почему же нельзя мыть машину в речке.</a:t>
            </a:r>
            <a:endParaRPr kumimoji="0" lang="ru-RU" sz="3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FC935A-8C13-491B-B650-ED22043D6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07" t="37493"/>
          <a:stretch/>
        </p:blipFill>
        <p:spPr>
          <a:xfrm>
            <a:off x="4463480" y="4301799"/>
            <a:ext cx="3672408" cy="196718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594</TotalTime>
  <Words>765</Words>
  <Application>Microsoft Office PowerPoint</Application>
  <PresentationFormat>Экран (4:3)</PresentationFormat>
  <Paragraphs>106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Constantia</vt:lpstr>
      <vt:lpstr>Helvetica Neue</vt:lpstr>
      <vt:lpstr>Times New Roman</vt:lpstr>
      <vt:lpstr>Wingdings 2</vt:lpstr>
      <vt:lpstr>Бумажная</vt:lpstr>
      <vt:lpstr>«Своя игра»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</dc:title>
  <dc:creator>XXX</dc:creator>
  <cp:lastModifiedBy>user</cp:lastModifiedBy>
  <cp:revision>65</cp:revision>
  <dcterms:created xsi:type="dcterms:W3CDTF">2016-01-12T14:59:42Z</dcterms:created>
  <dcterms:modified xsi:type="dcterms:W3CDTF">2022-08-17T19:22:13Z</dcterms:modified>
</cp:coreProperties>
</file>