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3" r:id="rId5"/>
    <p:sldId id="262" r:id="rId6"/>
    <p:sldId id="260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66CC"/>
    <a:srgbClr val="99CCFF"/>
    <a:srgbClr val="CC66FF"/>
    <a:srgbClr val="0000CC"/>
    <a:srgbClr val="660033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91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868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77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1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65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01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419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731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04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6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851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20586-34EF-48AD-BA76-744B7568E07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19CF3-0C4F-4FED-AF6F-5EF04DE84D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8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80728"/>
            <a:ext cx="87129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Состав</a:t>
            </a:r>
          </a:p>
          <a:p>
            <a:pPr algn="ctr"/>
            <a:r>
              <a:rPr lang="ru-RU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 и строение атмосферы</a:t>
            </a:r>
            <a:endParaRPr lang="ru-RU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0112" y="486916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 </a:t>
            </a:r>
            <a:endParaRPr lang="ru-RU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55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02"/>
          <a:stretch/>
        </p:blipFill>
        <p:spPr>
          <a:xfrm>
            <a:off x="0" y="0"/>
            <a:ext cx="9144000" cy="8708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9888" y="50707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Состав атмосферы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http://900igr.net/up/datai/173056/0005-004-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" t="6227" r="5883" b="5696"/>
          <a:stretch/>
        </p:blipFill>
        <p:spPr bwMode="auto">
          <a:xfrm>
            <a:off x="251520" y="1124744"/>
            <a:ext cx="5237585" cy="352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35676C20-4CA7-4B55-B846-C0251D709E8A}"/>
              </a:ext>
            </a:extLst>
          </p:cNvPr>
          <p:cNvSpPr/>
          <p:nvPr/>
        </p:nvSpPr>
        <p:spPr>
          <a:xfrm>
            <a:off x="5652120" y="1196751"/>
            <a:ext cx="3096344" cy="3448335"/>
          </a:xfrm>
          <a:prstGeom prst="rect">
            <a:avLst/>
          </a:prstGeom>
          <a:solidFill>
            <a:sysClr val="window" lastClr="FFFFFF"/>
          </a:solidFill>
          <a:ln w="571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37160" tIns="34290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tantia" panose="02030602050306030303" pitchFamily="18" charset="0"/>
              </a:rPr>
              <a:t>В воздухе атмосферы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,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 кроме азота и кислорода, содержится аргон, углекислый газ, пары воды, водорода, озон, гелий, другие газы, а также твердые и жидкие взвешенные частицы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gray">
          <a:xfrm>
            <a:off x="395536" y="5517232"/>
            <a:ext cx="8496944" cy="1008112"/>
          </a:xfrm>
          <a:prstGeom prst="rect">
            <a:avLst/>
          </a:prstGeom>
          <a:gradFill rotWithShape="1">
            <a:gsLst>
              <a:gs pos="0">
                <a:srgbClr val="93B1FD">
                  <a:gamma/>
                  <a:tint val="0"/>
                  <a:invGamma/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Воздух атмосферы-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смесь газов. </a:t>
            </a:r>
          </a:p>
          <a:p>
            <a:pPr algn="ctr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Кислород необходим человеку для жизни</a:t>
            </a:r>
          </a:p>
          <a:p>
            <a:pPr algn="ctr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Constantia" panose="02030602050306030303" pitchFamily="18" charset="0"/>
              </a:rPr>
              <a:t> и хозяйственной деятельности </a:t>
            </a:r>
            <a:endParaRPr lang="en-US" sz="2400" i="1" dirty="0">
              <a:solidFill>
                <a:schemeClr val="tx2">
                  <a:lumMod val="75000"/>
                </a:schemeClr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8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02"/>
          <a:stretch/>
        </p:blipFill>
        <p:spPr>
          <a:xfrm>
            <a:off x="0" y="0"/>
            <a:ext cx="9144000" cy="8708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11663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Строение атмосферы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4098" name="Picture 2" descr="http://fb.zelenka.club/wp-content/uploads/2019/04/10-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3" t="2210" r="19675" b="2633"/>
          <a:stretch/>
        </p:blipFill>
        <p:spPr bwMode="auto">
          <a:xfrm>
            <a:off x="107504" y="1844824"/>
            <a:ext cx="313184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10"/>
          <p:cNvGrpSpPr/>
          <p:nvPr/>
        </p:nvGrpSpPr>
        <p:grpSpPr>
          <a:xfrm>
            <a:off x="4211960" y="4725144"/>
            <a:ext cx="4628855" cy="2016223"/>
            <a:chOff x="793377" y="4222376"/>
            <a:chExt cx="2756647" cy="968189"/>
          </a:xfrm>
        </p:grpSpPr>
        <p:sp>
          <p:nvSpPr>
            <p:cNvPr id="6" name="Rectangle 11"/>
            <p:cNvSpPr/>
            <p:nvPr/>
          </p:nvSpPr>
          <p:spPr>
            <a:xfrm>
              <a:off x="793377" y="4477871"/>
              <a:ext cx="2756647" cy="712694"/>
            </a:xfrm>
            <a:prstGeom prst="rect">
              <a:avLst/>
            </a:prstGeom>
            <a:solidFill>
              <a:srgbClr val="00B09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Тропосфера</a:t>
              </a:r>
              <a:r>
                <a:rPr kumimoji="0" lang="ru-RU" sz="1600" b="1" i="1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 – нижний слой атмосферы.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i="1" kern="0" baseline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Толщина</a:t>
              </a:r>
              <a:r>
                <a:rPr lang="ru-RU" sz="1600" b="1" i="1" kern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 под экватором- 18 км, над полюсами- от 10 до 18 км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Сосредоточено</a:t>
              </a:r>
              <a:r>
                <a:rPr kumimoji="0" lang="ru-RU" sz="1600" b="1" i="1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 80 % всей массы воздуха, почти весь водяной пар</a:t>
              </a:r>
              <a:endParaRPr kumimoji="0" lang="en-US" sz="16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" name="Trapezoid 12"/>
            <p:cNvSpPr/>
            <p:nvPr/>
          </p:nvSpPr>
          <p:spPr>
            <a:xfrm>
              <a:off x="793377" y="4222376"/>
              <a:ext cx="2756647" cy="255496"/>
            </a:xfrm>
            <a:prstGeom prst="trapezoid">
              <a:avLst>
                <a:gd name="adj" fmla="val 87500"/>
              </a:avLst>
            </a:prstGeom>
            <a:solidFill>
              <a:srgbClr val="00B09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419872" y="2924945"/>
            <a:ext cx="4464496" cy="2020456"/>
            <a:chOff x="793377" y="4222376"/>
            <a:chExt cx="2756647" cy="968189"/>
          </a:xfrm>
        </p:grpSpPr>
        <p:sp>
          <p:nvSpPr>
            <p:cNvPr id="9" name="Rectangle 8"/>
            <p:cNvSpPr/>
            <p:nvPr/>
          </p:nvSpPr>
          <p:spPr>
            <a:xfrm>
              <a:off x="793377" y="4477871"/>
              <a:ext cx="2756647" cy="712694"/>
            </a:xfrm>
            <a:prstGeom prst="rect">
              <a:avLst/>
            </a:prstGeom>
            <a:solidFill>
              <a:srgbClr val="94BA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Стратосфера</a:t>
              </a:r>
              <a:r>
                <a:rPr kumimoji="0" lang="ru-RU" sz="14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- простирается до высоты 50 км.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i="1" kern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Воздух разряженный, водяной пар почти отсутствует.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В нижней часть находиться озоновый</a:t>
              </a:r>
              <a:r>
                <a:rPr kumimoji="0" lang="ru-RU" sz="1400" b="1" i="1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 слой, состоящий из озона.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i="1" kern="0" dirty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 </a:t>
              </a:r>
              <a:r>
                <a:rPr lang="ru-RU" sz="1400" b="1" i="1" kern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Задерживает губительные для всех живых организмов ультрафиолетовое излучение.</a:t>
              </a:r>
              <a:endParaRPr kumimoji="0" 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0" name="Trapezoid 9"/>
            <p:cNvSpPr/>
            <p:nvPr/>
          </p:nvSpPr>
          <p:spPr>
            <a:xfrm>
              <a:off x="793377" y="4222376"/>
              <a:ext cx="2756647" cy="255496"/>
            </a:xfrm>
            <a:prstGeom prst="trapezoid">
              <a:avLst>
                <a:gd name="adj" fmla="val 87500"/>
              </a:avLst>
            </a:prstGeom>
            <a:solidFill>
              <a:srgbClr val="94BA4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4638126" y="1028201"/>
            <a:ext cx="4124802" cy="2163334"/>
            <a:chOff x="826410" y="4222376"/>
            <a:chExt cx="2673137" cy="968190"/>
          </a:xfrm>
        </p:grpSpPr>
        <p:sp>
          <p:nvSpPr>
            <p:cNvPr id="12" name="Rectangle 5"/>
            <p:cNvSpPr/>
            <p:nvPr/>
          </p:nvSpPr>
          <p:spPr>
            <a:xfrm>
              <a:off x="830223" y="4477872"/>
              <a:ext cx="2669324" cy="712694"/>
            </a:xfrm>
            <a:prstGeom prst="rect">
              <a:avLst/>
            </a:prstGeom>
            <a:solidFill>
              <a:srgbClr val="FD9E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Верхние</a:t>
              </a:r>
              <a:r>
                <a:rPr kumimoji="0" lang="ru-RU" sz="1500" b="1" i="1" u="none" strike="noStrike" kern="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 слои атмосферы </a:t>
              </a:r>
              <a:r>
                <a:rPr kumimoji="0" lang="ru-RU" sz="1500" b="1" i="1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 panose="02030602050306030303" pitchFamily="18" charset="0"/>
                  <a:cs typeface="Arial" panose="020B0604020202020204" pitchFamily="34" charset="0"/>
                </a:rPr>
                <a:t>(мезосфера, термосфера, экзосфера) – эти слои первые закрывают Землю от космического излучения.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i="1" kern="0" baseline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Воздух более разряжен.</a:t>
              </a:r>
              <a:r>
                <a:rPr lang="ru-RU" sz="1500" b="1" i="1" kern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500" b="1" i="1" kern="0" dirty="0" smtClean="0">
                  <a:solidFill>
                    <a:prstClr val="white"/>
                  </a:solidFill>
                  <a:latin typeface="Constantia" panose="02030602050306030303" pitchFamily="18" charset="0"/>
                  <a:cs typeface="Arial" panose="020B0604020202020204" pitchFamily="34" charset="0"/>
                </a:rPr>
                <a:t>Постепенно переходят в  безвоздушное пространство.</a:t>
              </a:r>
              <a:endParaRPr kumimoji="0" lang="en-US" sz="15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3" name="Trapezoid 6"/>
            <p:cNvSpPr/>
            <p:nvPr/>
          </p:nvSpPr>
          <p:spPr>
            <a:xfrm>
              <a:off x="826410" y="4222376"/>
              <a:ext cx="2673136" cy="255496"/>
            </a:xfrm>
            <a:prstGeom prst="trapezoid">
              <a:avLst>
                <a:gd name="adj" fmla="val 87500"/>
              </a:avLst>
            </a:prstGeom>
            <a:solidFill>
              <a:srgbClr val="FD9E01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360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02"/>
          <a:stretch/>
        </p:blipFill>
        <p:spPr>
          <a:xfrm>
            <a:off x="0" y="0"/>
            <a:ext cx="9144000" cy="8708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81485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Атмосферные явления</a:t>
            </a:r>
            <a:endParaRPr lang="ru-RU" sz="4000" b="1" i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Rectangle 91">
            <a:extLst>
              <a:ext uri="{FF2B5EF4-FFF2-40B4-BE49-F238E27FC236}">
                <a16:creationId xmlns="" xmlns:a16="http://schemas.microsoft.com/office/drawing/2014/main" id="{1EC57C51-E83E-4B47-B86E-D0E40060277F}"/>
              </a:ext>
            </a:extLst>
          </p:cNvPr>
          <p:cNvSpPr/>
          <p:nvPr/>
        </p:nvSpPr>
        <p:spPr>
          <a:xfrm>
            <a:off x="1835696" y="1340768"/>
            <a:ext cx="5256584" cy="864096"/>
          </a:xfrm>
          <a:prstGeom prst="rect">
            <a:avLst/>
          </a:prstGeom>
          <a:solidFill>
            <a:srgbClr val="4CC1EF"/>
          </a:solidFill>
          <a:ln w="28575" cap="flat" cmpd="sng" algn="ctr">
            <a:solidFill>
              <a:srgbClr val="80008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ru-RU" b="1" i="1" kern="0" noProof="1" smtClean="0">
                <a:solidFill>
                  <a:srgbClr val="800080"/>
                </a:solidFill>
                <a:latin typeface="Constantia" panose="02030602050306030303" pitchFamily="18" charset="0"/>
              </a:rPr>
              <a:t>ОПТИКА </a:t>
            </a:r>
            <a:r>
              <a:rPr lang="ru-RU" b="1" i="1" kern="0" noProof="1" smtClean="0">
                <a:solidFill>
                  <a:schemeClr val="bg1"/>
                </a:solidFill>
                <a:latin typeface="Constantia" panose="02030602050306030303" pitchFamily="18" charset="0"/>
              </a:rPr>
              <a:t>- ЭТО </a:t>
            </a:r>
            <a:r>
              <a:rPr lang="ru-RU" b="1" i="1" kern="0" noProof="1">
                <a:solidFill>
                  <a:schemeClr val="bg1"/>
                </a:solidFill>
                <a:latin typeface="Constantia" panose="02030602050306030303" pitchFamily="18" charset="0"/>
              </a:rPr>
              <a:t>РАЗДЕЛ ФИЗИКИ,</a:t>
            </a:r>
          </a:p>
          <a:p>
            <a:pPr lvl="0" algn="ctr"/>
            <a:r>
              <a:rPr lang="ru-RU" b="1" i="1" kern="0" noProof="1">
                <a:solidFill>
                  <a:schemeClr val="bg1"/>
                </a:solidFill>
                <a:latin typeface="Constantia" panose="02030602050306030303" pitchFamily="18" charset="0"/>
              </a:rPr>
              <a:t>КОТОРЫЙ ИЗУЧАЕТ</a:t>
            </a:r>
          </a:p>
          <a:p>
            <a:pPr lvl="0" algn="ctr"/>
            <a:r>
              <a:rPr lang="ru-RU" b="1" i="1" kern="0" noProof="1">
                <a:solidFill>
                  <a:schemeClr val="bg1"/>
                </a:solidFill>
                <a:latin typeface="Constantia" panose="02030602050306030303" pitchFamily="18" charset="0"/>
              </a:rPr>
              <a:t>ВИДИМЫЕ ИЗЛУЧЕНИЯ</a:t>
            </a:r>
          </a:p>
        </p:txBody>
      </p:sp>
      <p:sp>
        <p:nvSpPr>
          <p:cNvPr id="12" name="矩形 2"/>
          <p:cNvSpPr/>
          <p:nvPr/>
        </p:nvSpPr>
        <p:spPr>
          <a:xfrm flipH="1">
            <a:off x="2267744" y="2507798"/>
            <a:ext cx="4536504" cy="922793"/>
          </a:xfrm>
          <a:custGeom>
            <a:avLst/>
            <a:gdLst/>
            <a:ahLst/>
            <a:cxnLst/>
            <a:rect l="l" t="t" r="r" b="b"/>
            <a:pathLst>
              <a:path w="4464496" h="360040">
                <a:moveTo>
                  <a:pt x="0" y="0"/>
                </a:moveTo>
                <a:lnTo>
                  <a:pt x="4464496" y="0"/>
                </a:lnTo>
                <a:lnTo>
                  <a:pt x="4464496" y="360040"/>
                </a:lnTo>
                <a:lnTo>
                  <a:pt x="0" y="354871"/>
                </a:lnTo>
                <a:close/>
              </a:path>
            </a:pathLst>
          </a:custGeom>
          <a:gradFill flip="none" rotWithShape="1">
            <a:gsLst>
              <a:gs pos="0">
                <a:srgbClr val="A26F6E">
                  <a:lumMod val="60000"/>
                  <a:lumOff val="40000"/>
                </a:srgbClr>
              </a:gs>
              <a:gs pos="57000">
                <a:srgbClr val="A26F6E">
                  <a:lumMod val="60000"/>
                  <a:lumOff val="40000"/>
                </a:srgbClr>
              </a:gs>
              <a:gs pos="12000">
                <a:srgbClr val="BF9C9B">
                  <a:lumMod val="20000"/>
                  <a:lumOff val="80000"/>
                </a:srgbClr>
              </a:gs>
              <a:gs pos="100000">
                <a:srgbClr val="A26F6E">
                  <a:lumMod val="60000"/>
                  <a:lumOff val="40000"/>
                </a:srgbClr>
              </a:gs>
            </a:gsLst>
            <a:lin ang="5400000" scaled="0"/>
            <a:tileRect/>
          </a:gradFill>
          <a:ln w="25400" cap="flat" cmpd="sng" algn="ctr">
            <a:solidFill>
              <a:srgbClr val="80008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Constantia" panose="02030602050306030303" pitchFamily="18" charset="0"/>
                <a:ea typeface="宋体"/>
              </a:rPr>
              <a:t>Оптические явления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200" b="1" i="1" kern="0" dirty="0" smtClean="0">
                <a:solidFill>
                  <a:srgbClr val="800080"/>
                </a:solidFill>
                <a:latin typeface="Constantia" panose="02030602050306030303" pitchFamily="18" charset="0"/>
                <a:ea typeface="宋体"/>
              </a:rPr>
              <a:t>делаться</a:t>
            </a:r>
            <a:endParaRPr kumimoji="0" lang="zh-CN" altLang="en-US" sz="3200" b="1" i="1" u="none" strike="noStrike" kern="0" cap="none" spc="0" normalizeH="0" baseline="0" noProof="0" dirty="0" smtClean="0">
              <a:ln>
                <a:noFill/>
              </a:ln>
              <a:solidFill>
                <a:srgbClr val="800080"/>
              </a:solidFill>
              <a:effectLst/>
              <a:uLnTx/>
              <a:uFillTx/>
              <a:latin typeface="Constantia" panose="02030602050306030303" pitchFamily="18" charset="0"/>
              <a:ea typeface="宋体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3071257">
            <a:off x="3226772" y="3469450"/>
            <a:ext cx="288032" cy="936104"/>
          </a:xfrm>
          <a:prstGeom prst="downArrow">
            <a:avLst/>
          </a:prstGeom>
          <a:solidFill>
            <a:srgbClr val="80008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67107">
            <a:off x="5171103" y="3581323"/>
            <a:ext cx="818014" cy="71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Admin\Documents\Downloads\hotpng.com (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34" y="3777667"/>
            <a:ext cx="3115308" cy="324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9" y="3461715"/>
            <a:ext cx="3574241" cy="3574241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538" y="4618163"/>
            <a:ext cx="166370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988840"/>
            <a:ext cx="3694662" cy="369466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815884" y="4648670"/>
            <a:ext cx="3060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Связанные </a:t>
            </a:r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электричеством</a:t>
            </a:r>
          </a:p>
        </p:txBody>
      </p:sp>
    </p:spTree>
    <p:extLst>
      <p:ext uri="{BB962C8B-B14F-4D97-AF65-F5344CB8AC3E}">
        <p14:creationId xmlns:p14="http://schemas.microsoft.com/office/powerpoint/2010/main" val="111188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2" grpId="0" animBg="1"/>
      <p:bldP spid="17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02"/>
          <a:stretch/>
        </p:blipFill>
        <p:spPr>
          <a:xfrm>
            <a:off x="0" y="0"/>
            <a:ext cx="9144000" cy="870857"/>
          </a:xfrm>
          <a:prstGeom prst="rect">
            <a:avLst/>
          </a:prstGeom>
        </p:spPr>
      </p:pic>
      <p:pic>
        <p:nvPicPr>
          <p:cNvPr id="1026" name="Picture 2" descr="https://get.pxhere.com/photo/tree-nature-branch-cloud-plant-sky-sunrise-sunset-morning-dawn-atmosphere-dusk-evening-twilight-savanna-atmospheric-phenomenon-woody-plant-10547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28326"/>
            <a:ext cx="3968392" cy="1872208"/>
          </a:xfrm>
          <a:prstGeom prst="rect">
            <a:avLst/>
          </a:prstGeom>
          <a:noFill/>
          <a:ln w="28575">
            <a:solidFill>
              <a:srgbClr val="66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photogorky.ru/photos/85c749f5f9815ab57c2fbc7c9397157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86" y="4077072"/>
            <a:ext cx="3394348" cy="2084130"/>
          </a:xfrm>
          <a:prstGeom prst="rect">
            <a:avLst/>
          </a:prstGeom>
          <a:noFill/>
          <a:ln w="28575">
            <a:solidFill>
              <a:srgbClr val="6600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81485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Сумерки, заря</a:t>
            </a:r>
            <a:endParaRPr lang="ru-RU" sz="40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5148064" y="1628800"/>
            <a:ext cx="3397548" cy="1656184"/>
          </a:xfrm>
          <a:prstGeom prst="rect">
            <a:avLst/>
          </a:prstGeom>
          <a:solidFill>
            <a:srgbClr val="40C6F2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altLang="zh-CN" sz="1600" b="1" i="1" kern="0" dirty="0">
                <a:solidFill>
                  <a:srgbClr val="FF0000"/>
                </a:solidFill>
                <a:latin typeface="Constantia" panose="02030602050306030303" pitchFamily="18" charset="0"/>
              </a:rPr>
              <a:t>Сумерки,</a:t>
            </a:r>
            <a:r>
              <a:rPr lang="ru-RU" altLang="zh-CN" sz="1600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 оптическое явление, наблюдаемое в атмосфере перед восходом и после заката солнца; плавный переход от дневного света к ночному мраку или обратно</a:t>
            </a:r>
            <a:endParaRPr lang="zh-CN" altLang="en-US" sz="1600" b="1" i="1" kern="0" dirty="0" smtClean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矩形 55"/>
          <p:cNvSpPr>
            <a:spLocks noChangeArrowheads="1"/>
          </p:cNvSpPr>
          <p:nvPr/>
        </p:nvSpPr>
        <p:spPr bwMode="auto">
          <a:xfrm>
            <a:off x="5148064" y="4219037"/>
            <a:ext cx="3397140" cy="1800200"/>
          </a:xfrm>
          <a:prstGeom prst="rect">
            <a:avLst/>
          </a:prstGeom>
          <a:solidFill>
            <a:srgbClr val="FF625F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altLang="zh-CN" sz="1600" b="1" i="1" kern="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Заря</a:t>
            </a:r>
            <a:r>
              <a:rPr lang="ru-RU" altLang="zh-CN" sz="1600" b="1" i="1" kern="0" dirty="0" smtClean="0">
                <a:solidFill>
                  <a:srgbClr val="FFFFFF"/>
                </a:solidFill>
                <a:latin typeface="Constantia" panose="02030602050306030303" pitchFamily="18" charset="0"/>
              </a:rPr>
              <a:t> </a:t>
            </a:r>
            <a:r>
              <a:rPr lang="ru-RU" altLang="zh-CN" sz="1600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— свечение неба перед восходом (утренняя заря) и после заката солнца (вечерняя заря), вызываемое отражением солнечных лучей от верхних слоёв атмосферы.</a:t>
            </a:r>
            <a:endParaRPr lang="zh-CN" altLang="en-US" sz="1600" b="1" i="1" kern="0" dirty="0" smtClean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30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75"/>
          <a:stretch/>
        </p:blipFill>
        <p:spPr>
          <a:xfrm>
            <a:off x="-24882" y="0"/>
            <a:ext cx="1026368" cy="6858000"/>
          </a:xfrm>
          <a:prstGeom prst="rect">
            <a:avLst/>
          </a:prstGeom>
        </p:spPr>
      </p:pic>
      <p:pic>
        <p:nvPicPr>
          <p:cNvPr id="2050" name="Picture 2" descr="http://loveopium.ru/content/2019/07/raduga/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254" y="1043675"/>
            <a:ext cx="3168352" cy="2102634"/>
          </a:xfrm>
          <a:prstGeom prst="rect">
            <a:avLst/>
          </a:prstGeom>
          <a:noFill/>
          <a:ln w="28575">
            <a:solidFill>
              <a:srgbClr val="6600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11663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Мираж, радуга</a:t>
            </a:r>
            <a:endParaRPr lang="ru-RU" sz="40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2052" name="Picture 4" descr="https://avatars.mds.yandex.net/get-zen_doc/1108934/pub_5ca68f88ab89c600b485f3bd_5ca6ac643a701000b5c371f1/scale_12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65" b="26172"/>
          <a:stretch/>
        </p:blipFill>
        <p:spPr bwMode="auto">
          <a:xfrm>
            <a:off x="1118254" y="3592889"/>
            <a:ext cx="3168352" cy="1427283"/>
          </a:xfrm>
          <a:prstGeom prst="rect">
            <a:avLst/>
          </a:prstGeom>
          <a:noFill/>
          <a:ln w="28575">
            <a:solidFill>
              <a:srgbClr val="800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steemitimages.com/p/7DceLgR4szFwevquG6VGnMKQko8iyPaNBjYRLBh6UWMq5gmyXxrvquhSNd4pi8SDbXy4d2GdfD47Th1hy9CvS?format=match&amp;mode=f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steemitimages.com/p/7DceLgR4szFwevquG6VGnMKQko8iyPaNBjYRLBh6UWMq5gmyXxrvquhSNd4pi8SDbXy4d2GdfD47Th1hy9CvS?format=match&amp;mode=fi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radiovan.fm/redactor/5d757e1ed6ff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5" b="20548"/>
          <a:stretch/>
        </p:blipFill>
        <p:spPr bwMode="auto">
          <a:xfrm>
            <a:off x="1115617" y="5189849"/>
            <a:ext cx="3168351" cy="1583434"/>
          </a:xfrm>
          <a:prstGeom prst="rect">
            <a:avLst/>
          </a:prstGeom>
          <a:noFill/>
          <a:ln w="28575">
            <a:solidFill>
              <a:srgbClr val="800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64"/>
          <p:cNvSpPr>
            <a:spLocks noChangeArrowheads="1"/>
          </p:cNvSpPr>
          <p:nvPr/>
        </p:nvSpPr>
        <p:spPr bwMode="auto">
          <a:xfrm>
            <a:off x="4884655" y="4149080"/>
            <a:ext cx="3397548" cy="1832486"/>
          </a:xfrm>
          <a:prstGeom prst="rect">
            <a:avLst/>
          </a:prstGeom>
          <a:solidFill>
            <a:srgbClr val="FFBD00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altLang="zh-CN" sz="1900" b="1" i="1" kern="0" dirty="0">
                <a:solidFill>
                  <a:srgbClr val="FF0000"/>
                </a:solidFill>
                <a:latin typeface="Constantia" panose="02030602050306030303" pitchFamily="18" charset="0"/>
              </a:rPr>
              <a:t>Мираж</a:t>
            </a:r>
            <a:r>
              <a:rPr lang="ru-RU" altLang="zh-CN" sz="1900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   – преломления света в 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ru-RU" altLang="zh-CN" sz="1900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атмосфере  при котором видны  мнимые изображения  предметов</a:t>
            </a:r>
            <a:endParaRPr lang="ru-RU" altLang="zh-CN" sz="1900" b="1" i="1" kern="0" dirty="0" smtClean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  <p:sp>
        <p:nvSpPr>
          <p:cNvPr id="12" name="矩形 73"/>
          <p:cNvSpPr>
            <a:spLocks noChangeArrowheads="1"/>
          </p:cNvSpPr>
          <p:nvPr/>
        </p:nvSpPr>
        <p:spPr bwMode="auto">
          <a:xfrm>
            <a:off x="5048266" y="1196752"/>
            <a:ext cx="3396581" cy="1872207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/>
          <a:p>
            <a:pPr algn="ctr"/>
            <a:r>
              <a:rPr lang="ru-RU" sz="1500" b="1" i="1" dirty="0">
                <a:solidFill>
                  <a:srgbClr val="FF0000"/>
                </a:solidFill>
                <a:latin typeface="Constantia" panose="02030602050306030303" pitchFamily="18" charset="0"/>
              </a:rPr>
              <a:t>Радуга</a:t>
            </a:r>
            <a:r>
              <a:rPr lang="ru-RU" sz="1500" b="1" i="1" dirty="0">
                <a:solidFill>
                  <a:schemeClr val="bg1"/>
                </a:solidFill>
                <a:latin typeface="Constantia" panose="02030602050306030303" pitchFamily="18" charset="0"/>
              </a:rPr>
              <a:t> — атмосферное, оптическое и метеорологическое явление, наблюдаемое при освещении ярким источником света (в природе Солнцем или </a:t>
            </a:r>
            <a:r>
              <a:rPr lang="ru-RU" sz="1500" b="1" i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Луной) </a:t>
            </a:r>
            <a:r>
              <a:rPr lang="ru-RU" sz="1500" b="1" i="1" dirty="0">
                <a:solidFill>
                  <a:schemeClr val="bg1"/>
                </a:solidFill>
                <a:latin typeface="Constantia" panose="02030602050306030303" pitchFamily="18" charset="0"/>
              </a:rPr>
              <a:t>множества водяных капель (дождя или тумана)</a:t>
            </a:r>
          </a:p>
        </p:txBody>
      </p:sp>
    </p:spTree>
    <p:extLst>
      <p:ext uri="{BB962C8B-B14F-4D97-AF65-F5344CB8AC3E}">
        <p14:creationId xmlns:p14="http://schemas.microsoft.com/office/powerpoint/2010/main" val="315652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75"/>
          <a:stretch/>
        </p:blipFill>
        <p:spPr>
          <a:xfrm>
            <a:off x="-24882" y="0"/>
            <a:ext cx="102636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11663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Полярное сияние, молния</a:t>
            </a:r>
            <a:endParaRPr lang="ru-RU" sz="3600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3074" name="Picture 2" descr="D:\атмосфера\99px_ru_animacii_36072_severnoe_sijanie_na_nebe_islandija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44" y="988888"/>
            <a:ext cx="3657555" cy="2440112"/>
          </a:xfrm>
          <a:prstGeom prst="rect">
            <a:avLst/>
          </a:prstGeom>
          <a:noFill/>
          <a:ln w="28575">
            <a:solidFill>
              <a:srgbClr val="800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5112060" y="1340768"/>
            <a:ext cx="3397548" cy="1512168"/>
          </a:xfrm>
          <a:prstGeom prst="rect">
            <a:avLst/>
          </a:prstGeom>
          <a:solidFill>
            <a:srgbClr val="CC66FF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altLang="zh-CN" b="1" i="1" kern="0" dirty="0">
                <a:solidFill>
                  <a:srgbClr val="FF0000"/>
                </a:solidFill>
                <a:latin typeface="Constantia" panose="02030602050306030303" pitchFamily="18" charset="0"/>
              </a:rPr>
              <a:t>Полярное сияние </a:t>
            </a:r>
            <a:r>
              <a:rPr lang="ru-RU" altLang="zh-CN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– свечение неба со всполохами в полярных широтах Северного и Южного полушарий.</a:t>
            </a:r>
            <a:endParaRPr lang="ru-RU" altLang="zh-CN" b="1" i="1" kern="0" dirty="0" smtClean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  <p:pic>
        <p:nvPicPr>
          <p:cNvPr id="3075" name="Picture 3" descr="D:\атмосфера\f4487ee7dfe206cf618f3f8773a65f4c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44" y="3933056"/>
            <a:ext cx="3657555" cy="2365981"/>
          </a:xfrm>
          <a:prstGeom prst="rect">
            <a:avLst/>
          </a:prstGeom>
          <a:noFill/>
          <a:ln w="28575">
            <a:solidFill>
              <a:srgbClr val="800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зву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35696" y="4149080"/>
            <a:ext cx="609600" cy="609600"/>
          </a:xfrm>
          <a:prstGeom prst="rect">
            <a:avLst/>
          </a:prstGeom>
        </p:spPr>
      </p:pic>
      <p:sp>
        <p:nvSpPr>
          <p:cNvPr id="10" name="矩形 73"/>
          <p:cNvSpPr>
            <a:spLocks noChangeArrowheads="1"/>
          </p:cNvSpPr>
          <p:nvPr/>
        </p:nvSpPr>
        <p:spPr bwMode="auto">
          <a:xfrm>
            <a:off x="5236380" y="4149080"/>
            <a:ext cx="3396581" cy="1944216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altLang="zh-CN" sz="2000" b="1" i="1" kern="0" dirty="0">
                <a:solidFill>
                  <a:srgbClr val="FF0000"/>
                </a:solidFill>
                <a:latin typeface="Constantia" panose="02030602050306030303" pitchFamily="18" charset="0"/>
              </a:rPr>
              <a:t>Молния </a:t>
            </a:r>
            <a:r>
              <a:rPr lang="ru-RU" altLang="zh-CN" sz="2000" b="1" i="1" kern="0" dirty="0">
                <a:solidFill>
                  <a:srgbClr val="FFFFFF"/>
                </a:solidFill>
                <a:latin typeface="Constantia" panose="02030602050306030303" pitchFamily="18" charset="0"/>
              </a:rPr>
              <a:t>– «гигантская искра» возникающая между облаком и землей, которая сопровождается громом </a:t>
            </a:r>
            <a:endParaRPr lang="ru-RU" altLang="zh-CN" sz="2000" b="1" i="1" kern="0" dirty="0" smtClean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86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9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6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306</Words>
  <Application>Microsoft Office PowerPoint</Application>
  <PresentationFormat>Экран (4:3)</PresentationFormat>
  <Paragraphs>38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Матвеева ЕП</dc:creator>
  <cp:lastModifiedBy>Zavuch</cp:lastModifiedBy>
  <cp:revision>43</cp:revision>
  <dcterms:created xsi:type="dcterms:W3CDTF">2020-05-27T12:46:21Z</dcterms:created>
  <dcterms:modified xsi:type="dcterms:W3CDTF">2024-02-12T05:39:51Z</dcterms:modified>
</cp:coreProperties>
</file>